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 id="2147484180" r:id="rId2"/>
  </p:sldMasterIdLst>
  <p:notesMasterIdLst>
    <p:notesMasterId r:id="rId40"/>
  </p:notesMasterIdLst>
  <p:handoutMasterIdLst>
    <p:handoutMasterId r:id="rId41"/>
  </p:handoutMasterIdLst>
  <p:sldIdLst>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Lst>
  <p:sldSz cx="9144000" cy="6858000" type="screen4x3"/>
  <p:notesSz cx="6797675" cy="9926638"/>
  <p:custDataLst>
    <p:tags r:id="rId42"/>
  </p:custDataLst>
  <p:defaultTextStyle>
    <a:defPPr>
      <a:defRPr lang="en-GB"/>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FF3300"/>
    <a:srgbClr val="E64135"/>
    <a:srgbClr val="FB9705"/>
    <a:srgbClr val="FBFBFB"/>
    <a:srgbClr val="F19705"/>
    <a:srgbClr val="E42333"/>
    <a:srgbClr val="F9A51E"/>
    <a:srgbClr val="FAA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69482" autoAdjust="0"/>
  </p:normalViewPr>
  <p:slideViewPr>
    <p:cSldViewPr snapToGrid="0">
      <p:cViewPr varScale="1">
        <p:scale>
          <a:sx n="66" d="100"/>
          <a:sy n="66" d="100"/>
        </p:scale>
        <p:origin x="-1728" y="-114"/>
      </p:cViewPr>
      <p:guideLst>
        <p:guide orient="horz" pos="97"/>
        <p:guide pos="2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8" d="100"/>
          <a:sy n="48" d="100"/>
        </p:scale>
        <p:origin x="-281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B10D4-18DD-402F-BD42-0614F13DFBC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6254B39-3803-434D-B03F-B3FF770403E2}">
      <dgm:prSet phldrT="[Text]" custT="1"/>
      <dgm:spPr>
        <a:solidFill>
          <a:schemeClr val="tx2">
            <a:lumMod val="60000"/>
            <a:lumOff val="40000"/>
          </a:schemeClr>
        </a:solidFill>
      </dgm:spPr>
      <dgm:t>
        <a:bodyPr/>
        <a:lstStyle/>
        <a:p>
          <a:r>
            <a:rPr lang="en-GB" sz="2000" dirty="0" smtClean="0">
              <a:solidFill>
                <a:schemeClr val="bg1"/>
              </a:solidFill>
            </a:rPr>
            <a:t>What are </a:t>
          </a:r>
        </a:p>
        <a:p>
          <a:r>
            <a:rPr lang="en-GB" sz="2000" dirty="0" smtClean="0">
              <a:solidFill>
                <a:schemeClr val="bg1"/>
              </a:solidFill>
            </a:rPr>
            <a:t>goals/purpose/</a:t>
          </a:r>
        </a:p>
        <a:p>
          <a:r>
            <a:rPr lang="en-GB" sz="2000" dirty="0" smtClean="0">
              <a:solidFill>
                <a:schemeClr val="bg1"/>
              </a:solidFill>
            </a:rPr>
            <a:t>needs?</a:t>
          </a:r>
          <a:endParaRPr lang="en-GB" sz="2000" dirty="0">
            <a:solidFill>
              <a:schemeClr val="bg1"/>
            </a:solidFill>
          </a:endParaRPr>
        </a:p>
      </dgm:t>
    </dgm:pt>
    <dgm:pt modelId="{C5B34266-D8B2-4637-9114-6943BAEC85EA}" type="parTrans" cxnId="{DD0C3ED6-EEC0-45AF-B032-DD50AF6BC8E7}">
      <dgm:prSet/>
      <dgm:spPr/>
      <dgm:t>
        <a:bodyPr/>
        <a:lstStyle/>
        <a:p>
          <a:endParaRPr lang="en-GB"/>
        </a:p>
      </dgm:t>
    </dgm:pt>
    <dgm:pt modelId="{EAE65210-E39D-4F94-BCAD-64B294B59DCF}" type="sibTrans" cxnId="{DD0C3ED6-EEC0-45AF-B032-DD50AF6BC8E7}">
      <dgm:prSet/>
      <dgm:spPr>
        <a:solidFill>
          <a:schemeClr val="tx1">
            <a:lumMod val="75000"/>
            <a:lumOff val="25000"/>
          </a:schemeClr>
        </a:solidFill>
      </dgm:spPr>
      <dgm:t>
        <a:bodyPr/>
        <a:lstStyle/>
        <a:p>
          <a:endParaRPr lang="en-GB" dirty="0"/>
        </a:p>
      </dgm:t>
    </dgm:pt>
    <dgm:pt modelId="{69301F4A-0583-4EC0-B56B-337A5538D5E7}">
      <dgm:prSet phldrT="[Text]"/>
      <dgm:spPr>
        <a:solidFill>
          <a:schemeClr val="tx2">
            <a:lumMod val="60000"/>
            <a:lumOff val="40000"/>
          </a:schemeClr>
        </a:solidFill>
      </dgm:spPr>
      <dgm:t>
        <a:bodyPr/>
        <a:lstStyle/>
        <a:p>
          <a:r>
            <a:rPr lang="en-GB" b="0" dirty="0" smtClean="0"/>
            <a:t>Assess strengths/risks</a:t>
          </a:r>
          <a:endParaRPr lang="en-GB" b="0" dirty="0"/>
        </a:p>
      </dgm:t>
    </dgm:pt>
    <dgm:pt modelId="{68BF7069-801C-4C0B-A778-30E77BB8702E}" type="parTrans" cxnId="{B25706B1-A331-4B18-B867-DB6C0606A01A}">
      <dgm:prSet/>
      <dgm:spPr/>
      <dgm:t>
        <a:bodyPr/>
        <a:lstStyle/>
        <a:p>
          <a:endParaRPr lang="en-GB"/>
        </a:p>
      </dgm:t>
    </dgm:pt>
    <dgm:pt modelId="{3D8ED3EC-DA3F-43F9-8535-A0E3F0CD5BB3}" type="sibTrans" cxnId="{B25706B1-A331-4B18-B867-DB6C0606A01A}">
      <dgm:prSet/>
      <dgm:spPr>
        <a:solidFill>
          <a:schemeClr val="tx1">
            <a:lumMod val="75000"/>
            <a:lumOff val="25000"/>
          </a:schemeClr>
        </a:solidFill>
      </dgm:spPr>
      <dgm:t>
        <a:bodyPr/>
        <a:lstStyle/>
        <a:p>
          <a:endParaRPr lang="en-GB" dirty="0"/>
        </a:p>
      </dgm:t>
    </dgm:pt>
    <dgm:pt modelId="{CED501C7-E361-4C6C-8AD4-961D9FED2524}">
      <dgm:prSet phldrT="[Text]"/>
      <dgm:spPr>
        <a:solidFill>
          <a:schemeClr val="tx2">
            <a:lumMod val="60000"/>
            <a:lumOff val="40000"/>
          </a:schemeClr>
        </a:solidFill>
      </dgm:spPr>
      <dgm:t>
        <a:bodyPr/>
        <a:lstStyle/>
        <a:p>
          <a:r>
            <a:rPr lang="en-GB" dirty="0" smtClean="0"/>
            <a:t>Provisional contact plan</a:t>
          </a:r>
          <a:endParaRPr lang="en-GB" dirty="0"/>
        </a:p>
      </dgm:t>
    </dgm:pt>
    <dgm:pt modelId="{45F8CA5A-112D-4B60-9C5C-C2AC957C1596}" type="parTrans" cxnId="{D5D4EFFC-F2C1-4297-A821-52FB6BC886CC}">
      <dgm:prSet/>
      <dgm:spPr/>
      <dgm:t>
        <a:bodyPr/>
        <a:lstStyle/>
        <a:p>
          <a:endParaRPr lang="en-GB"/>
        </a:p>
      </dgm:t>
    </dgm:pt>
    <dgm:pt modelId="{44EF9562-1E7B-4E26-B7A4-221F3F728DF7}" type="sibTrans" cxnId="{D5D4EFFC-F2C1-4297-A821-52FB6BC886CC}">
      <dgm:prSet/>
      <dgm:spPr>
        <a:solidFill>
          <a:schemeClr val="tx1">
            <a:lumMod val="75000"/>
            <a:lumOff val="25000"/>
          </a:schemeClr>
        </a:solidFill>
      </dgm:spPr>
      <dgm:t>
        <a:bodyPr/>
        <a:lstStyle/>
        <a:p>
          <a:endParaRPr lang="en-GB" dirty="0"/>
        </a:p>
      </dgm:t>
    </dgm:pt>
    <dgm:pt modelId="{E5678096-C126-491A-A623-40378279E88F}">
      <dgm:prSet phldrT="[Text]"/>
      <dgm:spPr>
        <a:solidFill>
          <a:schemeClr val="tx2">
            <a:lumMod val="60000"/>
            <a:lumOff val="40000"/>
          </a:schemeClr>
        </a:solidFill>
      </dgm:spPr>
      <dgm:t>
        <a:bodyPr/>
        <a:lstStyle/>
        <a:p>
          <a:r>
            <a:rPr lang="en-GB" dirty="0" smtClean="0"/>
            <a:t>Plan support for contact</a:t>
          </a:r>
          <a:endParaRPr lang="en-GB" dirty="0"/>
        </a:p>
      </dgm:t>
    </dgm:pt>
    <dgm:pt modelId="{249A1C50-15F9-495D-8A55-65809EC174C3}" type="parTrans" cxnId="{864FB4BB-7F29-45B4-B22D-3AD511E19D58}">
      <dgm:prSet/>
      <dgm:spPr/>
      <dgm:t>
        <a:bodyPr/>
        <a:lstStyle/>
        <a:p>
          <a:endParaRPr lang="en-GB"/>
        </a:p>
      </dgm:t>
    </dgm:pt>
    <dgm:pt modelId="{0FB89185-70C9-4FA9-ABD0-E3E11BE1D067}" type="sibTrans" cxnId="{864FB4BB-7F29-45B4-B22D-3AD511E19D58}">
      <dgm:prSet/>
      <dgm:spPr>
        <a:solidFill>
          <a:schemeClr val="tx1">
            <a:lumMod val="75000"/>
            <a:lumOff val="25000"/>
          </a:schemeClr>
        </a:solidFill>
      </dgm:spPr>
      <dgm:t>
        <a:bodyPr/>
        <a:lstStyle/>
        <a:p>
          <a:endParaRPr lang="en-GB" dirty="0"/>
        </a:p>
      </dgm:t>
    </dgm:pt>
    <dgm:pt modelId="{BC16219B-115C-47E2-80CB-638A948D878B}">
      <dgm:prSet phldrT="[Text]"/>
      <dgm:spPr>
        <a:solidFill>
          <a:schemeClr val="tx2">
            <a:lumMod val="60000"/>
            <a:lumOff val="40000"/>
          </a:schemeClr>
        </a:solidFill>
      </dgm:spPr>
      <dgm:t>
        <a:bodyPr/>
        <a:lstStyle/>
        <a:p>
          <a:r>
            <a:rPr lang="en-GB" dirty="0" smtClean="0"/>
            <a:t>Review</a:t>
          </a:r>
          <a:endParaRPr lang="en-GB" dirty="0"/>
        </a:p>
      </dgm:t>
    </dgm:pt>
    <dgm:pt modelId="{B4D11650-6FBD-44E4-9220-456920A3164A}" type="parTrans" cxnId="{1A53B93E-E15E-4E2E-893B-96BAE27BE614}">
      <dgm:prSet/>
      <dgm:spPr/>
      <dgm:t>
        <a:bodyPr/>
        <a:lstStyle/>
        <a:p>
          <a:endParaRPr lang="en-GB"/>
        </a:p>
      </dgm:t>
    </dgm:pt>
    <dgm:pt modelId="{15EEA8BD-A692-414F-B454-9647D6F96A1C}" type="sibTrans" cxnId="{1A53B93E-E15E-4E2E-893B-96BAE27BE614}">
      <dgm:prSet/>
      <dgm:spPr>
        <a:solidFill>
          <a:schemeClr val="tx1">
            <a:lumMod val="75000"/>
            <a:lumOff val="25000"/>
          </a:schemeClr>
        </a:solidFill>
      </dgm:spPr>
      <dgm:t>
        <a:bodyPr/>
        <a:lstStyle/>
        <a:p>
          <a:endParaRPr lang="en-GB" dirty="0"/>
        </a:p>
      </dgm:t>
    </dgm:pt>
    <dgm:pt modelId="{3FE2FA8A-1DC0-44A6-A096-99E31B256147}" type="pres">
      <dgm:prSet presAssocID="{146B10D4-18DD-402F-BD42-0614F13DFBC7}" presName="cycle" presStyleCnt="0">
        <dgm:presLayoutVars>
          <dgm:dir/>
          <dgm:resizeHandles val="exact"/>
        </dgm:presLayoutVars>
      </dgm:prSet>
      <dgm:spPr/>
      <dgm:t>
        <a:bodyPr/>
        <a:lstStyle/>
        <a:p>
          <a:endParaRPr lang="en-GB"/>
        </a:p>
      </dgm:t>
    </dgm:pt>
    <dgm:pt modelId="{64CF9BBF-6F5A-4EBE-8556-3AF5A400F721}" type="pres">
      <dgm:prSet presAssocID="{76254B39-3803-434D-B03F-B3FF770403E2}" presName="node" presStyleLbl="node1" presStyleIdx="0" presStyleCnt="5" custScaleX="147575" custScaleY="93904" custRadScaleRad="96518" custRadScaleInc="3217">
        <dgm:presLayoutVars>
          <dgm:bulletEnabled val="1"/>
        </dgm:presLayoutVars>
      </dgm:prSet>
      <dgm:spPr/>
      <dgm:t>
        <a:bodyPr/>
        <a:lstStyle/>
        <a:p>
          <a:endParaRPr lang="en-GB"/>
        </a:p>
      </dgm:t>
    </dgm:pt>
    <dgm:pt modelId="{CF7D3998-ED20-4D6D-90B7-6A868D051F0E}" type="pres">
      <dgm:prSet presAssocID="{EAE65210-E39D-4F94-BCAD-64B294B59DCF}" presName="sibTrans" presStyleLbl="sibTrans2D1" presStyleIdx="0" presStyleCnt="5"/>
      <dgm:spPr/>
      <dgm:t>
        <a:bodyPr/>
        <a:lstStyle/>
        <a:p>
          <a:endParaRPr lang="en-GB"/>
        </a:p>
      </dgm:t>
    </dgm:pt>
    <dgm:pt modelId="{A75E01DC-C62E-4781-8053-5697C97E8098}" type="pres">
      <dgm:prSet presAssocID="{EAE65210-E39D-4F94-BCAD-64B294B59DCF}" presName="connectorText" presStyleLbl="sibTrans2D1" presStyleIdx="0" presStyleCnt="5"/>
      <dgm:spPr/>
      <dgm:t>
        <a:bodyPr/>
        <a:lstStyle/>
        <a:p>
          <a:endParaRPr lang="en-GB"/>
        </a:p>
      </dgm:t>
    </dgm:pt>
    <dgm:pt modelId="{283B942E-B140-4BEB-8842-6652ECA6DA04}" type="pres">
      <dgm:prSet presAssocID="{69301F4A-0583-4EC0-B56B-337A5538D5E7}" presName="node" presStyleLbl="node1" presStyleIdx="1" presStyleCnt="5" custScaleX="146868" custScaleY="96443" custRadScaleRad="130973" custRadScaleInc="18755">
        <dgm:presLayoutVars>
          <dgm:bulletEnabled val="1"/>
        </dgm:presLayoutVars>
      </dgm:prSet>
      <dgm:spPr>
        <a:prstGeom prst="ellipse">
          <a:avLst/>
        </a:prstGeom>
      </dgm:spPr>
      <dgm:t>
        <a:bodyPr/>
        <a:lstStyle/>
        <a:p>
          <a:endParaRPr lang="en-GB"/>
        </a:p>
      </dgm:t>
    </dgm:pt>
    <dgm:pt modelId="{EF3DA36A-05E9-4257-A117-CDED052E9FA9}" type="pres">
      <dgm:prSet presAssocID="{3D8ED3EC-DA3F-43F9-8535-A0E3F0CD5BB3}" presName="sibTrans" presStyleLbl="sibTrans2D1" presStyleIdx="1" presStyleCnt="5"/>
      <dgm:spPr/>
      <dgm:t>
        <a:bodyPr/>
        <a:lstStyle/>
        <a:p>
          <a:endParaRPr lang="en-GB"/>
        </a:p>
      </dgm:t>
    </dgm:pt>
    <dgm:pt modelId="{32CDA6B8-AEF8-492D-87DB-268B86F35FC4}" type="pres">
      <dgm:prSet presAssocID="{3D8ED3EC-DA3F-43F9-8535-A0E3F0CD5BB3}" presName="connectorText" presStyleLbl="sibTrans2D1" presStyleIdx="1" presStyleCnt="5"/>
      <dgm:spPr/>
      <dgm:t>
        <a:bodyPr/>
        <a:lstStyle/>
        <a:p>
          <a:endParaRPr lang="en-GB"/>
        </a:p>
      </dgm:t>
    </dgm:pt>
    <dgm:pt modelId="{1477AA84-1081-470D-AC73-69D1B9C1D980}" type="pres">
      <dgm:prSet presAssocID="{CED501C7-E361-4C6C-8AD4-961D9FED2524}" presName="node" presStyleLbl="node1" presStyleIdx="2" presStyleCnt="5" custScaleX="147226" custScaleY="94529" custRadScaleRad="107330" custRadScaleInc="-23133">
        <dgm:presLayoutVars>
          <dgm:bulletEnabled val="1"/>
        </dgm:presLayoutVars>
      </dgm:prSet>
      <dgm:spPr/>
      <dgm:t>
        <a:bodyPr/>
        <a:lstStyle/>
        <a:p>
          <a:endParaRPr lang="en-GB"/>
        </a:p>
      </dgm:t>
    </dgm:pt>
    <dgm:pt modelId="{602C7081-5EA4-4522-BC6F-8A6844BA400A}" type="pres">
      <dgm:prSet presAssocID="{44EF9562-1E7B-4E26-B7A4-221F3F728DF7}" presName="sibTrans" presStyleLbl="sibTrans2D1" presStyleIdx="2" presStyleCnt="5"/>
      <dgm:spPr/>
      <dgm:t>
        <a:bodyPr/>
        <a:lstStyle/>
        <a:p>
          <a:endParaRPr lang="en-GB"/>
        </a:p>
      </dgm:t>
    </dgm:pt>
    <dgm:pt modelId="{5C0C3EB5-A9E8-4663-AA2E-C8740396AC11}" type="pres">
      <dgm:prSet presAssocID="{44EF9562-1E7B-4E26-B7A4-221F3F728DF7}" presName="connectorText" presStyleLbl="sibTrans2D1" presStyleIdx="2" presStyleCnt="5"/>
      <dgm:spPr/>
      <dgm:t>
        <a:bodyPr/>
        <a:lstStyle/>
        <a:p>
          <a:endParaRPr lang="en-GB"/>
        </a:p>
      </dgm:t>
    </dgm:pt>
    <dgm:pt modelId="{338CE0B8-14EB-4959-952F-9FCA1B83CBCE}" type="pres">
      <dgm:prSet presAssocID="{E5678096-C126-491A-A623-40378279E88F}" presName="node" presStyleLbl="node1" presStyleIdx="3" presStyleCnt="5" custScaleX="142086" custScaleY="95897" custRadScaleRad="122804" custRadScaleInc="42949">
        <dgm:presLayoutVars>
          <dgm:bulletEnabled val="1"/>
        </dgm:presLayoutVars>
      </dgm:prSet>
      <dgm:spPr/>
      <dgm:t>
        <a:bodyPr/>
        <a:lstStyle/>
        <a:p>
          <a:endParaRPr lang="en-GB"/>
        </a:p>
      </dgm:t>
    </dgm:pt>
    <dgm:pt modelId="{54D53CEC-D947-449A-B7CD-D0561AE1E7BF}" type="pres">
      <dgm:prSet presAssocID="{0FB89185-70C9-4FA9-ABD0-E3E11BE1D067}" presName="sibTrans" presStyleLbl="sibTrans2D1" presStyleIdx="3" presStyleCnt="5"/>
      <dgm:spPr/>
      <dgm:t>
        <a:bodyPr/>
        <a:lstStyle/>
        <a:p>
          <a:endParaRPr lang="en-GB"/>
        </a:p>
      </dgm:t>
    </dgm:pt>
    <dgm:pt modelId="{C53152E3-A57C-4E9F-AEE5-90D51B06F302}" type="pres">
      <dgm:prSet presAssocID="{0FB89185-70C9-4FA9-ABD0-E3E11BE1D067}" presName="connectorText" presStyleLbl="sibTrans2D1" presStyleIdx="3" presStyleCnt="5"/>
      <dgm:spPr/>
      <dgm:t>
        <a:bodyPr/>
        <a:lstStyle/>
        <a:p>
          <a:endParaRPr lang="en-GB"/>
        </a:p>
      </dgm:t>
    </dgm:pt>
    <dgm:pt modelId="{0DB2A03F-1619-43B6-AD13-AAD76B864971}" type="pres">
      <dgm:prSet presAssocID="{BC16219B-115C-47E2-80CB-638A948D878B}" presName="node" presStyleLbl="node1" presStyleIdx="4" presStyleCnt="5" custScaleX="145917" custScaleY="98660" custRadScaleRad="117981" custRadScaleInc="-7608">
        <dgm:presLayoutVars>
          <dgm:bulletEnabled val="1"/>
        </dgm:presLayoutVars>
      </dgm:prSet>
      <dgm:spPr/>
      <dgm:t>
        <a:bodyPr/>
        <a:lstStyle/>
        <a:p>
          <a:endParaRPr lang="en-GB"/>
        </a:p>
      </dgm:t>
    </dgm:pt>
    <dgm:pt modelId="{7B1D3DE9-4759-49AA-BA67-BC06971DE7DD}" type="pres">
      <dgm:prSet presAssocID="{15EEA8BD-A692-414F-B454-9647D6F96A1C}" presName="sibTrans" presStyleLbl="sibTrans2D1" presStyleIdx="4" presStyleCnt="5"/>
      <dgm:spPr/>
      <dgm:t>
        <a:bodyPr/>
        <a:lstStyle/>
        <a:p>
          <a:endParaRPr lang="en-GB"/>
        </a:p>
      </dgm:t>
    </dgm:pt>
    <dgm:pt modelId="{DC309EFB-C85C-4864-A228-D2383361217F}" type="pres">
      <dgm:prSet presAssocID="{15EEA8BD-A692-414F-B454-9647D6F96A1C}" presName="connectorText" presStyleLbl="sibTrans2D1" presStyleIdx="4" presStyleCnt="5"/>
      <dgm:spPr/>
      <dgm:t>
        <a:bodyPr/>
        <a:lstStyle/>
        <a:p>
          <a:endParaRPr lang="en-GB"/>
        </a:p>
      </dgm:t>
    </dgm:pt>
  </dgm:ptLst>
  <dgm:cxnLst>
    <dgm:cxn modelId="{91EBD558-9AD3-421E-97AF-3625EC0E3426}" type="presOf" srcId="{3D8ED3EC-DA3F-43F9-8535-A0E3F0CD5BB3}" destId="{EF3DA36A-05E9-4257-A117-CDED052E9FA9}" srcOrd="0" destOrd="0" presId="urn:microsoft.com/office/officeart/2005/8/layout/cycle2"/>
    <dgm:cxn modelId="{A278595C-935F-436A-88FE-C71E4C4A0E5C}" type="presOf" srcId="{0FB89185-70C9-4FA9-ABD0-E3E11BE1D067}" destId="{54D53CEC-D947-449A-B7CD-D0561AE1E7BF}" srcOrd="0" destOrd="0" presId="urn:microsoft.com/office/officeart/2005/8/layout/cycle2"/>
    <dgm:cxn modelId="{733C4585-7459-4D78-A4B3-5F929AD81DC2}" type="presOf" srcId="{44EF9562-1E7B-4E26-B7A4-221F3F728DF7}" destId="{602C7081-5EA4-4522-BC6F-8A6844BA400A}" srcOrd="0" destOrd="0" presId="urn:microsoft.com/office/officeart/2005/8/layout/cycle2"/>
    <dgm:cxn modelId="{709FE39E-5FEE-4FAA-AE75-ED4293F8AF23}" type="presOf" srcId="{15EEA8BD-A692-414F-B454-9647D6F96A1C}" destId="{DC309EFB-C85C-4864-A228-D2383361217F}" srcOrd="1" destOrd="0" presId="urn:microsoft.com/office/officeart/2005/8/layout/cycle2"/>
    <dgm:cxn modelId="{DD0C3ED6-EEC0-45AF-B032-DD50AF6BC8E7}" srcId="{146B10D4-18DD-402F-BD42-0614F13DFBC7}" destId="{76254B39-3803-434D-B03F-B3FF770403E2}" srcOrd="0" destOrd="0" parTransId="{C5B34266-D8B2-4637-9114-6943BAEC85EA}" sibTransId="{EAE65210-E39D-4F94-BCAD-64B294B59DCF}"/>
    <dgm:cxn modelId="{747D00AE-777B-445A-82F1-75D82ED9FC6D}" type="presOf" srcId="{BC16219B-115C-47E2-80CB-638A948D878B}" destId="{0DB2A03F-1619-43B6-AD13-AAD76B864971}" srcOrd="0" destOrd="0" presId="urn:microsoft.com/office/officeart/2005/8/layout/cycle2"/>
    <dgm:cxn modelId="{1F176369-B4B6-4317-970E-D725A0AD07F2}" type="presOf" srcId="{EAE65210-E39D-4F94-BCAD-64B294B59DCF}" destId="{A75E01DC-C62E-4781-8053-5697C97E8098}" srcOrd="1" destOrd="0" presId="urn:microsoft.com/office/officeart/2005/8/layout/cycle2"/>
    <dgm:cxn modelId="{F241657E-3411-4334-B99C-E1D5642903DC}" type="presOf" srcId="{E5678096-C126-491A-A623-40378279E88F}" destId="{338CE0B8-14EB-4959-952F-9FCA1B83CBCE}" srcOrd="0" destOrd="0" presId="urn:microsoft.com/office/officeart/2005/8/layout/cycle2"/>
    <dgm:cxn modelId="{407A2293-BC42-40C3-93EC-18D137EB7673}" type="presOf" srcId="{69301F4A-0583-4EC0-B56B-337A5538D5E7}" destId="{283B942E-B140-4BEB-8842-6652ECA6DA04}" srcOrd="0" destOrd="0" presId="urn:microsoft.com/office/officeart/2005/8/layout/cycle2"/>
    <dgm:cxn modelId="{B63247A8-7AA4-4D13-A8C2-CEB115594365}" type="presOf" srcId="{EAE65210-E39D-4F94-BCAD-64B294B59DCF}" destId="{CF7D3998-ED20-4D6D-90B7-6A868D051F0E}" srcOrd="0" destOrd="0" presId="urn:microsoft.com/office/officeart/2005/8/layout/cycle2"/>
    <dgm:cxn modelId="{864FB4BB-7F29-45B4-B22D-3AD511E19D58}" srcId="{146B10D4-18DD-402F-BD42-0614F13DFBC7}" destId="{E5678096-C126-491A-A623-40378279E88F}" srcOrd="3" destOrd="0" parTransId="{249A1C50-15F9-495D-8A55-65809EC174C3}" sibTransId="{0FB89185-70C9-4FA9-ABD0-E3E11BE1D067}"/>
    <dgm:cxn modelId="{E961F9E8-5C5B-4337-9C98-FE041FDCF104}" type="presOf" srcId="{0FB89185-70C9-4FA9-ABD0-E3E11BE1D067}" destId="{C53152E3-A57C-4E9F-AEE5-90D51B06F302}" srcOrd="1" destOrd="0" presId="urn:microsoft.com/office/officeart/2005/8/layout/cycle2"/>
    <dgm:cxn modelId="{26F10AC9-C310-49DC-BB76-1863369AD5C3}" type="presOf" srcId="{3D8ED3EC-DA3F-43F9-8535-A0E3F0CD5BB3}" destId="{32CDA6B8-AEF8-492D-87DB-268B86F35FC4}" srcOrd="1" destOrd="0" presId="urn:microsoft.com/office/officeart/2005/8/layout/cycle2"/>
    <dgm:cxn modelId="{1A53B93E-E15E-4E2E-893B-96BAE27BE614}" srcId="{146B10D4-18DD-402F-BD42-0614F13DFBC7}" destId="{BC16219B-115C-47E2-80CB-638A948D878B}" srcOrd="4" destOrd="0" parTransId="{B4D11650-6FBD-44E4-9220-456920A3164A}" sibTransId="{15EEA8BD-A692-414F-B454-9647D6F96A1C}"/>
    <dgm:cxn modelId="{29991F44-D61C-40C8-8688-D281F3C0E032}" type="presOf" srcId="{CED501C7-E361-4C6C-8AD4-961D9FED2524}" destId="{1477AA84-1081-470D-AC73-69D1B9C1D980}" srcOrd="0" destOrd="0" presId="urn:microsoft.com/office/officeart/2005/8/layout/cycle2"/>
    <dgm:cxn modelId="{1BD1321E-98B1-48AD-A492-E25EC5B757D3}" type="presOf" srcId="{76254B39-3803-434D-B03F-B3FF770403E2}" destId="{64CF9BBF-6F5A-4EBE-8556-3AF5A400F721}" srcOrd="0" destOrd="0" presId="urn:microsoft.com/office/officeart/2005/8/layout/cycle2"/>
    <dgm:cxn modelId="{51244EB2-190D-4AFB-A4C8-0447F81F4C1E}" type="presOf" srcId="{15EEA8BD-A692-414F-B454-9647D6F96A1C}" destId="{7B1D3DE9-4759-49AA-BA67-BC06971DE7DD}" srcOrd="0" destOrd="0" presId="urn:microsoft.com/office/officeart/2005/8/layout/cycle2"/>
    <dgm:cxn modelId="{B25706B1-A331-4B18-B867-DB6C0606A01A}" srcId="{146B10D4-18DD-402F-BD42-0614F13DFBC7}" destId="{69301F4A-0583-4EC0-B56B-337A5538D5E7}" srcOrd="1" destOrd="0" parTransId="{68BF7069-801C-4C0B-A778-30E77BB8702E}" sibTransId="{3D8ED3EC-DA3F-43F9-8535-A0E3F0CD5BB3}"/>
    <dgm:cxn modelId="{D5D4EFFC-F2C1-4297-A821-52FB6BC886CC}" srcId="{146B10D4-18DD-402F-BD42-0614F13DFBC7}" destId="{CED501C7-E361-4C6C-8AD4-961D9FED2524}" srcOrd="2" destOrd="0" parTransId="{45F8CA5A-112D-4B60-9C5C-C2AC957C1596}" sibTransId="{44EF9562-1E7B-4E26-B7A4-221F3F728DF7}"/>
    <dgm:cxn modelId="{ABBF967D-420E-4380-87C0-F01A8A0C9050}" type="presOf" srcId="{44EF9562-1E7B-4E26-B7A4-221F3F728DF7}" destId="{5C0C3EB5-A9E8-4663-AA2E-C8740396AC11}" srcOrd="1" destOrd="0" presId="urn:microsoft.com/office/officeart/2005/8/layout/cycle2"/>
    <dgm:cxn modelId="{88C79472-9A6F-4399-A80A-B8F613DE2766}" type="presOf" srcId="{146B10D4-18DD-402F-BD42-0614F13DFBC7}" destId="{3FE2FA8A-1DC0-44A6-A096-99E31B256147}" srcOrd="0" destOrd="0" presId="urn:microsoft.com/office/officeart/2005/8/layout/cycle2"/>
    <dgm:cxn modelId="{65A4980D-6A91-4B7F-9807-597908950830}" type="presParOf" srcId="{3FE2FA8A-1DC0-44A6-A096-99E31B256147}" destId="{64CF9BBF-6F5A-4EBE-8556-3AF5A400F721}" srcOrd="0" destOrd="0" presId="urn:microsoft.com/office/officeart/2005/8/layout/cycle2"/>
    <dgm:cxn modelId="{562C2C96-D8AD-457A-8ECA-7877F3578414}" type="presParOf" srcId="{3FE2FA8A-1DC0-44A6-A096-99E31B256147}" destId="{CF7D3998-ED20-4D6D-90B7-6A868D051F0E}" srcOrd="1" destOrd="0" presId="urn:microsoft.com/office/officeart/2005/8/layout/cycle2"/>
    <dgm:cxn modelId="{A3C60803-785D-4487-A168-ECA3DFEF7F8C}" type="presParOf" srcId="{CF7D3998-ED20-4D6D-90B7-6A868D051F0E}" destId="{A75E01DC-C62E-4781-8053-5697C97E8098}" srcOrd="0" destOrd="0" presId="urn:microsoft.com/office/officeart/2005/8/layout/cycle2"/>
    <dgm:cxn modelId="{72869B20-D1D0-47D3-A931-8E34116A908F}" type="presParOf" srcId="{3FE2FA8A-1DC0-44A6-A096-99E31B256147}" destId="{283B942E-B140-4BEB-8842-6652ECA6DA04}" srcOrd="2" destOrd="0" presId="urn:microsoft.com/office/officeart/2005/8/layout/cycle2"/>
    <dgm:cxn modelId="{E85C630B-9297-48D2-A880-6141C616D530}" type="presParOf" srcId="{3FE2FA8A-1DC0-44A6-A096-99E31B256147}" destId="{EF3DA36A-05E9-4257-A117-CDED052E9FA9}" srcOrd="3" destOrd="0" presId="urn:microsoft.com/office/officeart/2005/8/layout/cycle2"/>
    <dgm:cxn modelId="{10239B2E-16D1-4F83-8F24-989EDDCDA6E6}" type="presParOf" srcId="{EF3DA36A-05E9-4257-A117-CDED052E9FA9}" destId="{32CDA6B8-AEF8-492D-87DB-268B86F35FC4}" srcOrd="0" destOrd="0" presId="urn:microsoft.com/office/officeart/2005/8/layout/cycle2"/>
    <dgm:cxn modelId="{C30AE473-0105-40D6-996E-02ECEC573D33}" type="presParOf" srcId="{3FE2FA8A-1DC0-44A6-A096-99E31B256147}" destId="{1477AA84-1081-470D-AC73-69D1B9C1D980}" srcOrd="4" destOrd="0" presId="urn:microsoft.com/office/officeart/2005/8/layout/cycle2"/>
    <dgm:cxn modelId="{6DB22D55-CDAC-442F-9101-217C282170FF}" type="presParOf" srcId="{3FE2FA8A-1DC0-44A6-A096-99E31B256147}" destId="{602C7081-5EA4-4522-BC6F-8A6844BA400A}" srcOrd="5" destOrd="0" presId="urn:microsoft.com/office/officeart/2005/8/layout/cycle2"/>
    <dgm:cxn modelId="{C93B5912-FE10-447E-B2EE-A102D5455BE8}" type="presParOf" srcId="{602C7081-5EA4-4522-BC6F-8A6844BA400A}" destId="{5C0C3EB5-A9E8-4663-AA2E-C8740396AC11}" srcOrd="0" destOrd="0" presId="urn:microsoft.com/office/officeart/2005/8/layout/cycle2"/>
    <dgm:cxn modelId="{0AFEB95D-B1EF-45DC-8281-666285017545}" type="presParOf" srcId="{3FE2FA8A-1DC0-44A6-A096-99E31B256147}" destId="{338CE0B8-14EB-4959-952F-9FCA1B83CBCE}" srcOrd="6" destOrd="0" presId="urn:microsoft.com/office/officeart/2005/8/layout/cycle2"/>
    <dgm:cxn modelId="{EC7AFBF3-E3E9-4D81-95F3-2FC8F211CEC6}" type="presParOf" srcId="{3FE2FA8A-1DC0-44A6-A096-99E31B256147}" destId="{54D53CEC-D947-449A-B7CD-D0561AE1E7BF}" srcOrd="7" destOrd="0" presId="urn:microsoft.com/office/officeart/2005/8/layout/cycle2"/>
    <dgm:cxn modelId="{EE8198B2-57AC-41F2-8FD1-07C0F0E28D22}" type="presParOf" srcId="{54D53CEC-D947-449A-B7CD-D0561AE1E7BF}" destId="{C53152E3-A57C-4E9F-AEE5-90D51B06F302}" srcOrd="0" destOrd="0" presId="urn:microsoft.com/office/officeart/2005/8/layout/cycle2"/>
    <dgm:cxn modelId="{28523AFB-AA4C-4C2E-A921-7557F5BFBD89}" type="presParOf" srcId="{3FE2FA8A-1DC0-44A6-A096-99E31B256147}" destId="{0DB2A03F-1619-43B6-AD13-AAD76B864971}" srcOrd="8" destOrd="0" presId="urn:microsoft.com/office/officeart/2005/8/layout/cycle2"/>
    <dgm:cxn modelId="{E284F034-01BC-4FFF-A970-E3BDEAFFE6AF}" type="presParOf" srcId="{3FE2FA8A-1DC0-44A6-A096-99E31B256147}" destId="{7B1D3DE9-4759-49AA-BA67-BC06971DE7DD}" srcOrd="9" destOrd="0" presId="urn:microsoft.com/office/officeart/2005/8/layout/cycle2"/>
    <dgm:cxn modelId="{D063F69B-910E-43B9-8E97-BEAC7E15A097}" type="presParOf" srcId="{7B1D3DE9-4759-49AA-BA67-BC06971DE7DD}" destId="{DC309EFB-C85C-4864-A228-D2383361217F}" srcOrd="0" destOrd="0" presId="urn:microsoft.com/office/officeart/2005/8/layout/cycle2"/>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F2BF05-B94F-45F0-97DC-065CF38D7657}"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GB"/>
        </a:p>
      </dgm:t>
    </dgm:pt>
    <dgm:pt modelId="{4751BAB5-45E7-4C69-97A3-4D25741CF467}">
      <dgm:prSet/>
      <dgm:spPr/>
      <dgm:t>
        <a:bodyPr/>
        <a:lstStyle/>
        <a:p>
          <a:pPr rtl="0"/>
          <a:r>
            <a:rPr lang="en-GB" dirty="0" smtClean="0"/>
            <a:t>For children</a:t>
          </a:r>
          <a:endParaRPr lang="en-GB" dirty="0"/>
        </a:p>
      </dgm:t>
    </dgm:pt>
    <dgm:pt modelId="{21B68AD2-4814-4493-BD4C-5C0330500807}" type="parTrans" cxnId="{01FA48BF-ACC9-45DC-AF65-E0B731C07B0C}">
      <dgm:prSet/>
      <dgm:spPr/>
      <dgm:t>
        <a:bodyPr/>
        <a:lstStyle/>
        <a:p>
          <a:endParaRPr lang="en-GB"/>
        </a:p>
      </dgm:t>
    </dgm:pt>
    <dgm:pt modelId="{5B096563-1242-4FDE-BC17-307085C853B3}" type="sibTrans" cxnId="{01FA48BF-ACC9-45DC-AF65-E0B731C07B0C}">
      <dgm:prSet/>
      <dgm:spPr/>
      <dgm:t>
        <a:bodyPr/>
        <a:lstStyle/>
        <a:p>
          <a:endParaRPr lang="en-GB"/>
        </a:p>
      </dgm:t>
    </dgm:pt>
    <dgm:pt modelId="{28ED2AA9-740F-40BC-B2DA-63481FF04947}">
      <dgm:prSet/>
      <dgm:spPr/>
      <dgm:t>
        <a:bodyPr/>
        <a:lstStyle/>
        <a:p>
          <a:pPr rtl="0"/>
          <a:r>
            <a:rPr lang="en-GB" dirty="0" smtClean="0"/>
            <a:t>For adoptive parents</a:t>
          </a:r>
          <a:endParaRPr lang="en-GB" dirty="0"/>
        </a:p>
      </dgm:t>
    </dgm:pt>
    <dgm:pt modelId="{B0A69840-245C-4DFF-8952-F45D0740D145}" type="parTrans" cxnId="{7D2D119D-9A09-4BB7-A8EE-5AB813FCADE6}">
      <dgm:prSet/>
      <dgm:spPr/>
      <dgm:t>
        <a:bodyPr/>
        <a:lstStyle/>
        <a:p>
          <a:endParaRPr lang="en-GB"/>
        </a:p>
      </dgm:t>
    </dgm:pt>
    <dgm:pt modelId="{4FF954A8-7359-48C3-9662-185D9372A14C}" type="sibTrans" cxnId="{7D2D119D-9A09-4BB7-A8EE-5AB813FCADE6}">
      <dgm:prSet/>
      <dgm:spPr/>
      <dgm:t>
        <a:bodyPr/>
        <a:lstStyle/>
        <a:p>
          <a:endParaRPr lang="en-GB"/>
        </a:p>
      </dgm:t>
    </dgm:pt>
    <dgm:pt modelId="{49F83F1A-6E43-4FBF-9150-4180228F68E5}">
      <dgm:prSet/>
      <dgm:spPr/>
      <dgm:t>
        <a:bodyPr/>
        <a:lstStyle/>
        <a:p>
          <a:pPr rtl="0"/>
          <a:r>
            <a:rPr lang="en-GB" dirty="0" smtClean="0"/>
            <a:t>For birth relatives</a:t>
          </a:r>
          <a:endParaRPr lang="en-GB" dirty="0"/>
        </a:p>
      </dgm:t>
    </dgm:pt>
    <dgm:pt modelId="{80CA3923-368C-4B14-8DE6-71D8480EEE46}" type="parTrans" cxnId="{9DF0F14E-AFE3-4BFE-929D-8C16E54536F9}">
      <dgm:prSet/>
      <dgm:spPr/>
      <dgm:t>
        <a:bodyPr/>
        <a:lstStyle/>
        <a:p>
          <a:endParaRPr lang="en-GB"/>
        </a:p>
      </dgm:t>
    </dgm:pt>
    <dgm:pt modelId="{32F2B4A0-4B2C-46F0-BD48-E6F91AC27438}" type="sibTrans" cxnId="{9DF0F14E-AFE3-4BFE-929D-8C16E54536F9}">
      <dgm:prSet/>
      <dgm:spPr/>
      <dgm:t>
        <a:bodyPr/>
        <a:lstStyle/>
        <a:p>
          <a:endParaRPr lang="en-GB"/>
        </a:p>
      </dgm:t>
    </dgm:pt>
    <dgm:pt modelId="{31E05528-E3D5-4AF3-AD12-19D4A74384BD}" type="pres">
      <dgm:prSet presAssocID="{85F2BF05-B94F-45F0-97DC-065CF38D7657}" presName="compositeShape" presStyleCnt="0">
        <dgm:presLayoutVars>
          <dgm:chMax val="7"/>
          <dgm:dir/>
          <dgm:resizeHandles val="exact"/>
        </dgm:presLayoutVars>
      </dgm:prSet>
      <dgm:spPr/>
      <dgm:t>
        <a:bodyPr/>
        <a:lstStyle/>
        <a:p>
          <a:endParaRPr lang="en-GB"/>
        </a:p>
      </dgm:t>
    </dgm:pt>
    <dgm:pt modelId="{F17A8E56-0DAA-4C5B-8D3E-3AA42392E0BD}" type="pres">
      <dgm:prSet presAssocID="{4751BAB5-45E7-4C69-97A3-4D25741CF467}" presName="circ1" presStyleLbl="vennNode1" presStyleIdx="0" presStyleCnt="3"/>
      <dgm:spPr/>
      <dgm:t>
        <a:bodyPr/>
        <a:lstStyle/>
        <a:p>
          <a:endParaRPr lang="en-GB"/>
        </a:p>
      </dgm:t>
    </dgm:pt>
    <dgm:pt modelId="{AEA66C25-82D1-4A84-8E1F-34FCE807C7BB}" type="pres">
      <dgm:prSet presAssocID="{4751BAB5-45E7-4C69-97A3-4D25741CF467}" presName="circ1Tx" presStyleLbl="revTx" presStyleIdx="0" presStyleCnt="0">
        <dgm:presLayoutVars>
          <dgm:chMax val="0"/>
          <dgm:chPref val="0"/>
          <dgm:bulletEnabled val="1"/>
        </dgm:presLayoutVars>
      </dgm:prSet>
      <dgm:spPr/>
      <dgm:t>
        <a:bodyPr/>
        <a:lstStyle/>
        <a:p>
          <a:endParaRPr lang="en-GB"/>
        </a:p>
      </dgm:t>
    </dgm:pt>
    <dgm:pt modelId="{65B37C5E-C258-4DAB-86D7-CA7CDAAE3449}" type="pres">
      <dgm:prSet presAssocID="{28ED2AA9-740F-40BC-B2DA-63481FF04947}" presName="circ2" presStyleLbl="vennNode1" presStyleIdx="1" presStyleCnt="3"/>
      <dgm:spPr/>
      <dgm:t>
        <a:bodyPr/>
        <a:lstStyle/>
        <a:p>
          <a:endParaRPr lang="en-GB"/>
        </a:p>
      </dgm:t>
    </dgm:pt>
    <dgm:pt modelId="{E4D66EA0-58A7-4AD5-8053-8B9B6F928A87}" type="pres">
      <dgm:prSet presAssocID="{28ED2AA9-740F-40BC-B2DA-63481FF04947}" presName="circ2Tx" presStyleLbl="revTx" presStyleIdx="0" presStyleCnt="0">
        <dgm:presLayoutVars>
          <dgm:chMax val="0"/>
          <dgm:chPref val="0"/>
          <dgm:bulletEnabled val="1"/>
        </dgm:presLayoutVars>
      </dgm:prSet>
      <dgm:spPr/>
      <dgm:t>
        <a:bodyPr/>
        <a:lstStyle/>
        <a:p>
          <a:endParaRPr lang="en-GB"/>
        </a:p>
      </dgm:t>
    </dgm:pt>
    <dgm:pt modelId="{03051FE2-80CB-47B8-87F2-4050FB9BD6AD}" type="pres">
      <dgm:prSet presAssocID="{49F83F1A-6E43-4FBF-9150-4180228F68E5}" presName="circ3" presStyleLbl="vennNode1" presStyleIdx="2" presStyleCnt="3"/>
      <dgm:spPr/>
      <dgm:t>
        <a:bodyPr/>
        <a:lstStyle/>
        <a:p>
          <a:endParaRPr lang="en-GB"/>
        </a:p>
      </dgm:t>
    </dgm:pt>
    <dgm:pt modelId="{B43FAD03-54D4-4591-91A1-C1B888B11694}" type="pres">
      <dgm:prSet presAssocID="{49F83F1A-6E43-4FBF-9150-4180228F68E5}" presName="circ3Tx" presStyleLbl="revTx" presStyleIdx="0" presStyleCnt="0">
        <dgm:presLayoutVars>
          <dgm:chMax val="0"/>
          <dgm:chPref val="0"/>
          <dgm:bulletEnabled val="1"/>
        </dgm:presLayoutVars>
      </dgm:prSet>
      <dgm:spPr/>
      <dgm:t>
        <a:bodyPr/>
        <a:lstStyle/>
        <a:p>
          <a:endParaRPr lang="en-GB"/>
        </a:p>
      </dgm:t>
    </dgm:pt>
  </dgm:ptLst>
  <dgm:cxnLst>
    <dgm:cxn modelId="{AAD85DA7-006C-4301-9503-218C3EE43732}" type="presOf" srcId="{28ED2AA9-740F-40BC-B2DA-63481FF04947}" destId="{E4D66EA0-58A7-4AD5-8053-8B9B6F928A87}" srcOrd="1" destOrd="0" presId="urn:microsoft.com/office/officeart/2005/8/layout/venn1"/>
    <dgm:cxn modelId="{FD962627-23F2-4D68-A802-916D37BCD531}" type="presOf" srcId="{49F83F1A-6E43-4FBF-9150-4180228F68E5}" destId="{03051FE2-80CB-47B8-87F2-4050FB9BD6AD}" srcOrd="0" destOrd="0" presId="urn:microsoft.com/office/officeart/2005/8/layout/venn1"/>
    <dgm:cxn modelId="{76559936-B8DC-47B0-BA17-977143B39869}" type="presOf" srcId="{85F2BF05-B94F-45F0-97DC-065CF38D7657}" destId="{31E05528-E3D5-4AF3-AD12-19D4A74384BD}" srcOrd="0" destOrd="0" presId="urn:microsoft.com/office/officeart/2005/8/layout/venn1"/>
    <dgm:cxn modelId="{25F892CC-9EB0-4AA0-A254-CD16F428BBBE}" type="presOf" srcId="{4751BAB5-45E7-4C69-97A3-4D25741CF467}" destId="{F17A8E56-0DAA-4C5B-8D3E-3AA42392E0BD}" srcOrd="0" destOrd="0" presId="urn:microsoft.com/office/officeart/2005/8/layout/venn1"/>
    <dgm:cxn modelId="{01FA48BF-ACC9-45DC-AF65-E0B731C07B0C}" srcId="{85F2BF05-B94F-45F0-97DC-065CF38D7657}" destId="{4751BAB5-45E7-4C69-97A3-4D25741CF467}" srcOrd="0" destOrd="0" parTransId="{21B68AD2-4814-4493-BD4C-5C0330500807}" sibTransId="{5B096563-1242-4FDE-BC17-307085C853B3}"/>
    <dgm:cxn modelId="{D23F3C11-7D57-48EB-93F4-CC4A1848CF81}" type="presOf" srcId="{28ED2AA9-740F-40BC-B2DA-63481FF04947}" destId="{65B37C5E-C258-4DAB-86D7-CA7CDAAE3449}" srcOrd="0" destOrd="0" presId="urn:microsoft.com/office/officeart/2005/8/layout/venn1"/>
    <dgm:cxn modelId="{83ADF0D2-8905-494B-99CB-18321102B47E}" type="presOf" srcId="{49F83F1A-6E43-4FBF-9150-4180228F68E5}" destId="{B43FAD03-54D4-4591-91A1-C1B888B11694}" srcOrd="1" destOrd="0" presId="urn:microsoft.com/office/officeart/2005/8/layout/venn1"/>
    <dgm:cxn modelId="{9DF0F14E-AFE3-4BFE-929D-8C16E54536F9}" srcId="{85F2BF05-B94F-45F0-97DC-065CF38D7657}" destId="{49F83F1A-6E43-4FBF-9150-4180228F68E5}" srcOrd="2" destOrd="0" parTransId="{80CA3923-368C-4B14-8DE6-71D8480EEE46}" sibTransId="{32F2B4A0-4B2C-46F0-BD48-E6F91AC27438}"/>
    <dgm:cxn modelId="{7D2D119D-9A09-4BB7-A8EE-5AB813FCADE6}" srcId="{85F2BF05-B94F-45F0-97DC-065CF38D7657}" destId="{28ED2AA9-740F-40BC-B2DA-63481FF04947}" srcOrd="1" destOrd="0" parTransId="{B0A69840-245C-4DFF-8952-F45D0740D145}" sibTransId="{4FF954A8-7359-48C3-9662-185D9372A14C}"/>
    <dgm:cxn modelId="{11ED3CA7-CC15-42A1-8FDE-4B4DC0904784}" type="presOf" srcId="{4751BAB5-45E7-4C69-97A3-4D25741CF467}" destId="{AEA66C25-82D1-4A84-8E1F-34FCE807C7BB}" srcOrd="1" destOrd="0" presId="urn:microsoft.com/office/officeart/2005/8/layout/venn1"/>
    <dgm:cxn modelId="{E1521CB2-5B20-4DE4-9FE6-65BF27923DBA}" type="presParOf" srcId="{31E05528-E3D5-4AF3-AD12-19D4A74384BD}" destId="{F17A8E56-0DAA-4C5B-8D3E-3AA42392E0BD}" srcOrd="0" destOrd="0" presId="urn:microsoft.com/office/officeart/2005/8/layout/venn1"/>
    <dgm:cxn modelId="{24E659DE-74F7-4EB1-90EC-BD75546D376D}" type="presParOf" srcId="{31E05528-E3D5-4AF3-AD12-19D4A74384BD}" destId="{AEA66C25-82D1-4A84-8E1F-34FCE807C7BB}" srcOrd="1" destOrd="0" presId="urn:microsoft.com/office/officeart/2005/8/layout/venn1"/>
    <dgm:cxn modelId="{E510C4FF-0ECD-4E47-A832-510D31F3AA65}" type="presParOf" srcId="{31E05528-E3D5-4AF3-AD12-19D4A74384BD}" destId="{65B37C5E-C258-4DAB-86D7-CA7CDAAE3449}" srcOrd="2" destOrd="0" presId="urn:microsoft.com/office/officeart/2005/8/layout/venn1"/>
    <dgm:cxn modelId="{32436FCF-58C3-4219-B3D9-FB2386307D78}" type="presParOf" srcId="{31E05528-E3D5-4AF3-AD12-19D4A74384BD}" destId="{E4D66EA0-58A7-4AD5-8053-8B9B6F928A87}" srcOrd="3" destOrd="0" presId="urn:microsoft.com/office/officeart/2005/8/layout/venn1"/>
    <dgm:cxn modelId="{C1B03098-72D5-42A1-A2D1-DFBE098DA4FF}" type="presParOf" srcId="{31E05528-E3D5-4AF3-AD12-19D4A74384BD}" destId="{03051FE2-80CB-47B8-87F2-4050FB9BD6AD}" srcOrd="4" destOrd="0" presId="urn:microsoft.com/office/officeart/2005/8/layout/venn1"/>
    <dgm:cxn modelId="{5CF41B40-1400-412B-994C-F2E86B3C485A}" type="presParOf" srcId="{31E05528-E3D5-4AF3-AD12-19D4A74384BD}" destId="{B43FAD03-54D4-4591-91A1-C1B888B1169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612EC3-D238-475C-BCA8-CA5ACC467217}"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GB"/>
        </a:p>
      </dgm:t>
    </dgm:pt>
    <dgm:pt modelId="{C36078C2-4E60-413A-BBE2-2E79427F9A67}">
      <dgm:prSet phldrT="[Text]" custT="1"/>
      <dgm:spPr>
        <a:solidFill>
          <a:schemeClr val="accent1">
            <a:lumMod val="75000"/>
          </a:schemeClr>
        </a:solidFill>
      </dgm:spPr>
      <dgm:t>
        <a:bodyPr/>
        <a:lstStyle/>
        <a:p>
          <a:r>
            <a:rPr lang="en-GB" sz="3600" b="1" dirty="0" smtClean="0">
              <a:latin typeface="Cambria" pitchFamily="18" charset="0"/>
            </a:rPr>
            <a:t>Information Needs</a:t>
          </a:r>
          <a:endParaRPr lang="en-GB" sz="3600" b="1" dirty="0">
            <a:latin typeface="Cambria" pitchFamily="18" charset="0"/>
          </a:endParaRPr>
        </a:p>
      </dgm:t>
    </dgm:pt>
    <dgm:pt modelId="{8C3609D4-0095-4FC6-B163-8B662FC147E1}" type="parTrans" cxnId="{D5915097-F75F-478A-9681-030220FBA14F}">
      <dgm:prSet/>
      <dgm:spPr/>
      <dgm:t>
        <a:bodyPr/>
        <a:lstStyle/>
        <a:p>
          <a:endParaRPr lang="en-GB"/>
        </a:p>
      </dgm:t>
    </dgm:pt>
    <dgm:pt modelId="{CB8C05F9-C84F-40F7-BDE9-9CE407AA5D3C}" type="sibTrans" cxnId="{D5915097-F75F-478A-9681-030220FBA14F}">
      <dgm:prSet/>
      <dgm:spPr/>
      <dgm:t>
        <a:bodyPr/>
        <a:lstStyle/>
        <a:p>
          <a:endParaRPr lang="en-GB"/>
        </a:p>
      </dgm:t>
    </dgm:pt>
    <dgm:pt modelId="{C6DDFD58-D6EC-42BC-B72B-B0EF9495280B}">
      <dgm:prSet phldrT="[Text]" custT="1"/>
      <dgm:spPr>
        <a:solidFill>
          <a:srgbClr val="00B050"/>
        </a:solidFill>
      </dgm:spPr>
      <dgm:t>
        <a:bodyPr/>
        <a:lstStyle/>
        <a:p>
          <a:r>
            <a:rPr lang="en-GB" sz="3600" b="1" dirty="0" smtClean="0">
              <a:latin typeface="Cambria" pitchFamily="18" charset="0"/>
            </a:rPr>
            <a:t>Relationships</a:t>
          </a:r>
          <a:endParaRPr lang="en-GB" sz="3600" b="1" dirty="0">
            <a:latin typeface="Cambria" pitchFamily="18" charset="0"/>
          </a:endParaRPr>
        </a:p>
      </dgm:t>
    </dgm:pt>
    <dgm:pt modelId="{1762F103-0673-4F9B-A14F-774216416265}" type="parTrans" cxnId="{D73E7FA5-2DE4-4B65-84AE-C1350D3CFA79}">
      <dgm:prSet/>
      <dgm:spPr/>
      <dgm:t>
        <a:bodyPr/>
        <a:lstStyle/>
        <a:p>
          <a:endParaRPr lang="en-GB"/>
        </a:p>
      </dgm:t>
    </dgm:pt>
    <dgm:pt modelId="{3DD3037F-E1DE-4CB2-86C9-F330D68A614D}" type="sibTrans" cxnId="{D73E7FA5-2DE4-4B65-84AE-C1350D3CFA79}">
      <dgm:prSet/>
      <dgm:spPr/>
      <dgm:t>
        <a:bodyPr/>
        <a:lstStyle/>
        <a:p>
          <a:endParaRPr lang="en-GB"/>
        </a:p>
      </dgm:t>
    </dgm:pt>
    <dgm:pt modelId="{4034530B-1F8B-47E4-AC31-43DFB3CA6A09}">
      <dgm:prSet phldrT="[Text]" custT="1"/>
      <dgm:spPr>
        <a:solidFill>
          <a:srgbClr val="FF0000"/>
        </a:solidFill>
      </dgm:spPr>
      <dgm:t>
        <a:bodyPr/>
        <a:lstStyle/>
        <a:p>
          <a:r>
            <a:rPr lang="en-GB" sz="3600" b="1" dirty="0" smtClean="0">
              <a:latin typeface="Cambria" pitchFamily="18" charset="0"/>
            </a:rPr>
            <a:t>Openness in Adoptive Family</a:t>
          </a:r>
          <a:endParaRPr lang="en-GB" sz="3600" b="1" dirty="0">
            <a:latin typeface="Cambria" pitchFamily="18" charset="0"/>
          </a:endParaRPr>
        </a:p>
      </dgm:t>
    </dgm:pt>
    <dgm:pt modelId="{815A4D3F-78F8-41B7-A4A0-AFF0D9BD1483}" type="parTrans" cxnId="{1181CB63-7B41-48F0-8380-2D9FC128E001}">
      <dgm:prSet/>
      <dgm:spPr/>
      <dgm:t>
        <a:bodyPr/>
        <a:lstStyle/>
        <a:p>
          <a:endParaRPr lang="en-GB"/>
        </a:p>
      </dgm:t>
    </dgm:pt>
    <dgm:pt modelId="{750210E8-AEB7-4E49-BA97-44C053C79FA0}" type="sibTrans" cxnId="{1181CB63-7B41-48F0-8380-2D9FC128E001}">
      <dgm:prSet/>
      <dgm:spPr/>
      <dgm:t>
        <a:bodyPr/>
        <a:lstStyle/>
        <a:p>
          <a:endParaRPr lang="en-GB"/>
        </a:p>
      </dgm:t>
    </dgm:pt>
    <dgm:pt modelId="{35445D63-2DCE-48E3-B698-2FB81A849698}" type="pres">
      <dgm:prSet presAssocID="{D1612EC3-D238-475C-BCA8-CA5ACC467217}" presName="linear" presStyleCnt="0">
        <dgm:presLayoutVars>
          <dgm:dir/>
          <dgm:animLvl val="lvl"/>
          <dgm:resizeHandles val="exact"/>
        </dgm:presLayoutVars>
      </dgm:prSet>
      <dgm:spPr/>
      <dgm:t>
        <a:bodyPr/>
        <a:lstStyle/>
        <a:p>
          <a:endParaRPr lang="en-GB"/>
        </a:p>
      </dgm:t>
    </dgm:pt>
    <dgm:pt modelId="{7E6A7380-735E-442A-84BE-C8C90C75792D}" type="pres">
      <dgm:prSet presAssocID="{C36078C2-4E60-413A-BBE2-2E79427F9A67}" presName="parentLin" presStyleCnt="0"/>
      <dgm:spPr/>
    </dgm:pt>
    <dgm:pt modelId="{69643CDA-FB85-4D9A-937D-69BB8F53758C}" type="pres">
      <dgm:prSet presAssocID="{C36078C2-4E60-413A-BBE2-2E79427F9A67}" presName="parentLeftMargin" presStyleLbl="node1" presStyleIdx="0" presStyleCnt="3"/>
      <dgm:spPr/>
      <dgm:t>
        <a:bodyPr/>
        <a:lstStyle/>
        <a:p>
          <a:endParaRPr lang="en-GB"/>
        </a:p>
      </dgm:t>
    </dgm:pt>
    <dgm:pt modelId="{24FF9346-DDE3-4AA3-B18D-2CFF0399A303}" type="pres">
      <dgm:prSet presAssocID="{C36078C2-4E60-413A-BBE2-2E79427F9A67}" presName="parentText" presStyleLbl="node1" presStyleIdx="0" presStyleCnt="3">
        <dgm:presLayoutVars>
          <dgm:chMax val="0"/>
          <dgm:bulletEnabled val="1"/>
        </dgm:presLayoutVars>
      </dgm:prSet>
      <dgm:spPr/>
      <dgm:t>
        <a:bodyPr/>
        <a:lstStyle/>
        <a:p>
          <a:endParaRPr lang="en-GB"/>
        </a:p>
      </dgm:t>
    </dgm:pt>
    <dgm:pt modelId="{C7CDB59C-3ED9-4DE9-BDEE-F2C25312EA94}" type="pres">
      <dgm:prSet presAssocID="{C36078C2-4E60-413A-BBE2-2E79427F9A67}" presName="negativeSpace" presStyleCnt="0"/>
      <dgm:spPr/>
    </dgm:pt>
    <dgm:pt modelId="{05ADF20E-6B1B-475A-9F93-EE51D797D677}" type="pres">
      <dgm:prSet presAssocID="{C36078C2-4E60-413A-BBE2-2E79427F9A67}" presName="childText" presStyleLbl="conFgAcc1" presStyleIdx="0" presStyleCnt="3">
        <dgm:presLayoutVars>
          <dgm:bulletEnabled val="1"/>
        </dgm:presLayoutVars>
      </dgm:prSet>
      <dgm:spPr/>
    </dgm:pt>
    <dgm:pt modelId="{CFBF1465-2B54-471B-BADA-C65E9265B6F9}" type="pres">
      <dgm:prSet presAssocID="{CB8C05F9-C84F-40F7-BDE9-9CE407AA5D3C}" presName="spaceBetweenRectangles" presStyleCnt="0"/>
      <dgm:spPr/>
    </dgm:pt>
    <dgm:pt modelId="{DDB8061B-371A-4393-8758-00304FD2C779}" type="pres">
      <dgm:prSet presAssocID="{C6DDFD58-D6EC-42BC-B72B-B0EF9495280B}" presName="parentLin" presStyleCnt="0"/>
      <dgm:spPr/>
    </dgm:pt>
    <dgm:pt modelId="{136A93B9-ADB2-4F5E-AF40-DCB296E2E6E6}" type="pres">
      <dgm:prSet presAssocID="{C6DDFD58-D6EC-42BC-B72B-B0EF9495280B}" presName="parentLeftMargin" presStyleLbl="node1" presStyleIdx="0" presStyleCnt="3"/>
      <dgm:spPr/>
      <dgm:t>
        <a:bodyPr/>
        <a:lstStyle/>
        <a:p>
          <a:endParaRPr lang="en-GB"/>
        </a:p>
      </dgm:t>
    </dgm:pt>
    <dgm:pt modelId="{39005681-1138-4464-BBE2-12B50EBBC9DA}" type="pres">
      <dgm:prSet presAssocID="{C6DDFD58-D6EC-42BC-B72B-B0EF9495280B}" presName="parentText" presStyleLbl="node1" presStyleIdx="1" presStyleCnt="3">
        <dgm:presLayoutVars>
          <dgm:chMax val="0"/>
          <dgm:bulletEnabled val="1"/>
        </dgm:presLayoutVars>
      </dgm:prSet>
      <dgm:spPr/>
      <dgm:t>
        <a:bodyPr/>
        <a:lstStyle/>
        <a:p>
          <a:endParaRPr lang="en-GB"/>
        </a:p>
      </dgm:t>
    </dgm:pt>
    <dgm:pt modelId="{9F2FA654-FD05-4433-8F1D-EC55434D064D}" type="pres">
      <dgm:prSet presAssocID="{C6DDFD58-D6EC-42BC-B72B-B0EF9495280B}" presName="negativeSpace" presStyleCnt="0"/>
      <dgm:spPr/>
    </dgm:pt>
    <dgm:pt modelId="{11AB1D3A-1D10-4D14-B8CC-70481A3FB9B6}" type="pres">
      <dgm:prSet presAssocID="{C6DDFD58-D6EC-42BC-B72B-B0EF9495280B}" presName="childText" presStyleLbl="conFgAcc1" presStyleIdx="1" presStyleCnt="3">
        <dgm:presLayoutVars>
          <dgm:bulletEnabled val="1"/>
        </dgm:presLayoutVars>
      </dgm:prSet>
      <dgm:spPr/>
    </dgm:pt>
    <dgm:pt modelId="{D1E33430-AF73-4D1C-B984-B370ED83B551}" type="pres">
      <dgm:prSet presAssocID="{3DD3037F-E1DE-4CB2-86C9-F330D68A614D}" presName="spaceBetweenRectangles" presStyleCnt="0"/>
      <dgm:spPr/>
    </dgm:pt>
    <dgm:pt modelId="{BAE240CF-68FB-49B2-B8FA-DC9450816ED8}" type="pres">
      <dgm:prSet presAssocID="{4034530B-1F8B-47E4-AC31-43DFB3CA6A09}" presName="parentLin" presStyleCnt="0"/>
      <dgm:spPr/>
    </dgm:pt>
    <dgm:pt modelId="{9021F5A6-D520-4E35-8AF6-C03BDE6196C9}" type="pres">
      <dgm:prSet presAssocID="{4034530B-1F8B-47E4-AC31-43DFB3CA6A09}" presName="parentLeftMargin" presStyleLbl="node1" presStyleIdx="1" presStyleCnt="3"/>
      <dgm:spPr/>
      <dgm:t>
        <a:bodyPr/>
        <a:lstStyle/>
        <a:p>
          <a:endParaRPr lang="en-GB"/>
        </a:p>
      </dgm:t>
    </dgm:pt>
    <dgm:pt modelId="{B6C89E45-0454-44C2-A7A5-0A02E4C0D82D}" type="pres">
      <dgm:prSet presAssocID="{4034530B-1F8B-47E4-AC31-43DFB3CA6A09}" presName="parentText" presStyleLbl="node1" presStyleIdx="2" presStyleCnt="3" custScaleX="123424">
        <dgm:presLayoutVars>
          <dgm:chMax val="0"/>
          <dgm:bulletEnabled val="1"/>
        </dgm:presLayoutVars>
      </dgm:prSet>
      <dgm:spPr/>
      <dgm:t>
        <a:bodyPr/>
        <a:lstStyle/>
        <a:p>
          <a:endParaRPr lang="en-GB"/>
        </a:p>
      </dgm:t>
    </dgm:pt>
    <dgm:pt modelId="{8158F5F1-1CD8-4EA4-8FA9-2CDF60898D06}" type="pres">
      <dgm:prSet presAssocID="{4034530B-1F8B-47E4-AC31-43DFB3CA6A09}" presName="negativeSpace" presStyleCnt="0"/>
      <dgm:spPr/>
    </dgm:pt>
    <dgm:pt modelId="{2151652C-AC36-4F4E-8791-541B68016EEF}" type="pres">
      <dgm:prSet presAssocID="{4034530B-1F8B-47E4-AC31-43DFB3CA6A09}" presName="childText" presStyleLbl="conFgAcc1" presStyleIdx="2" presStyleCnt="3">
        <dgm:presLayoutVars>
          <dgm:bulletEnabled val="1"/>
        </dgm:presLayoutVars>
      </dgm:prSet>
      <dgm:spPr/>
    </dgm:pt>
  </dgm:ptLst>
  <dgm:cxnLst>
    <dgm:cxn modelId="{D73E7FA5-2DE4-4B65-84AE-C1350D3CFA79}" srcId="{D1612EC3-D238-475C-BCA8-CA5ACC467217}" destId="{C6DDFD58-D6EC-42BC-B72B-B0EF9495280B}" srcOrd="1" destOrd="0" parTransId="{1762F103-0673-4F9B-A14F-774216416265}" sibTransId="{3DD3037F-E1DE-4CB2-86C9-F330D68A614D}"/>
    <dgm:cxn modelId="{D5915097-F75F-478A-9681-030220FBA14F}" srcId="{D1612EC3-D238-475C-BCA8-CA5ACC467217}" destId="{C36078C2-4E60-413A-BBE2-2E79427F9A67}" srcOrd="0" destOrd="0" parTransId="{8C3609D4-0095-4FC6-B163-8B662FC147E1}" sibTransId="{CB8C05F9-C84F-40F7-BDE9-9CE407AA5D3C}"/>
    <dgm:cxn modelId="{9496415E-776A-4F1D-8493-62EA5686AFA5}" type="presOf" srcId="{4034530B-1F8B-47E4-AC31-43DFB3CA6A09}" destId="{B6C89E45-0454-44C2-A7A5-0A02E4C0D82D}" srcOrd="1" destOrd="0" presId="urn:microsoft.com/office/officeart/2005/8/layout/list1"/>
    <dgm:cxn modelId="{2D77075E-E2F9-4790-8460-551C10AE9058}" type="presOf" srcId="{C6DDFD58-D6EC-42BC-B72B-B0EF9495280B}" destId="{39005681-1138-4464-BBE2-12B50EBBC9DA}" srcOrd="1" destOrd="0" presId="urn:microsoft.com/office/officeart/2005/8/layout/list1"/>
    <dgm:cxn modelId="{AA8A9D58-B582-432E-AF03-CB07A9AD2F12}" type="presOf" srcId="{C36078C2-4E60-413A-BBE2-2E79427F9A67}" destId="{69643CDA-FB85-4D9A-937D-69BB8F53758C}" srcOrd="0" destOrd="0" presId="urn:microsoft.com/office/officeart/2005/8/layout/list1"/>
    <dgm:cxn modelId="{8004E748-CCB3-4C07-8AE0-6CD149B5E807}" type="presOf" srcId="{C6DDFD58-D6EC-42BC-B72B-B0EF9495280B}" destId="{136A93B9-ADB2-4F5E-AF40-DCB296E2E6E6}" srcOrd="0" destOrd="0" presId="urn:microsoft.com/office/officeart/2005/8/layout/list1"/>
    <dgm:cxn modelId="{6F314D22-5749-43DC-89AA-188D05478CBE}" type="presOf" srcId="{C36078C2-4E60-413A-BBE2-2E79427F9A67}" destId="{24FF9346-DDE3-4AA3-B18D-2CFF0399A303}" srcOrd="1" destOrd="0" presId="urn:microsoft.com/office/officeart/2005/8/layout/list1"/>
    <dgm:cxn modelId="{92285963-DA6F-4038-B3BC-4D3647C17CCF}" type="presOf" srcId="{D1612EC3-D238-475C-BCA8-CA5ACC467217}" destId="{35445D63-2DCE-48E3-B698-2FB81A849698}" srcOrd="0" destOrd="0" presId="urn:microsoft.com/office/officeart/2005/8/layout/list1"/>
    <dgm:cxn modelId="{1181CB63-7B41-48F0-8380-2D9FC128E001}" srcId="{D1612EC3-D238-475C-BCA8-CA5ACC467217}" destId="{4034530B-1F8B-47E4-AC31-43DFB3CA6A09}" srcOrd="2" destOrd="0" parTransId="{815A4D3F-78F8-41B7-A4A0-AFF0D9BD1483}" sibTransId="{750210E8-AEB7-4E49-BA97-44C053C79FA0}"/>
    <dgm:cxn modelId="{1CAE6EF8-3E41-4491-BB20-73D50BA79F28}" type="presOf" srcId="{4034530B-1F8B-47E4-AC31-43DFB3CA6A09}" destId="{9021F5A6-D520-4E35-8AF6-C03BDE6196C9}" srcOrd="0" destOrd="0" presId="urn:microsoft.com/office/officeart/2005/8/layout/list1"/>
    <dgm:cxn modelId="{2A3E8937-DCC7-4A08-8BF7-258B3701FDF2}" type="presParOf" srcId="{35445D63-2DCE-48E3-B698-2FB81A849698}" destId="{7E6A7380-735E-442A-84BE-C8C90C75792D}" srcOrd="0" destOrd="0" presId="urn:microsoft.com/office/officeart/2005/8/layout/list1"/>
    <dgm:cxn modelId="{31105D46-A29F-45C2-86BB-9AE97E906A20}" type="presParOf" srcId="{7E6A7380-735E-442A-84BE-C8C90C75792D}" destId="{69643CDA-FB85-4D9A-937D-69BB8F53758C}" srcOrd="0" destOrd="0" presId="urn:microsoft.com/office/officeart/2005/8/layout/list1"/>
    <dgm:cxn modelId="{630B77D8-60D7-486F-AF5D-6CF65C4AAEE3}" type="presParOf" srcId="{7E6A7380-735E-442A-84BE-C8C90C75792D}" destId="{24FF9346-DDE3-4AA3-B18D-2CFF0399A303}" srcOrd="1" destOrd="0" presId="urn:microsoft.com/office/officeart/2005/8/layout/list1"/>
    <dgm:cxn modelId="{6471C653-ADC1-40BA-A433-F6E89B5ABA1C}" type="presParOf" srcId="{35445D63-2DCE-48E3-B698-2FB81A849698}" destId="{C7CDB59C-3ED9-4DE9-BDEE-F2C25312EA94}" srcOrd="1" destOrd="0" presId="urn:microsoft.com/office/officeart/2005/8/layout/list1"/>
    <dgm:cxn modelId="{239744FA-06EA-433C-8429-A3B7B08E8C94}" type="presParOf" srcId="{35445D63-2DCE-48E3-B698-2FB81A849698}" destId="{05ADF20E-6B1B-475A-9F93-EE51D797D677}" srcOrd="2" destOrd="0" presId="urn:microsoft.com/office/officeart/2005/8/layout/list1"/>
    <dgm:cxn modelId="{524AB36F-683A-461D-95E1-4A40EDA92882}" type="presParOf" srcId="{35445D63-2DCE-48E3-B698-2FB81A849698}" destId="{CFBF1465-2B54-471B-BADA-C65E9265B6F9}" srcOrd="3" destOrd="0" presId="urn:microsoft.com/office/officeart/2005/8/layout/list1"/>
    <dgm:cxn modelId="{3F11C010-3D8C-46EA-9BE8-EA81B51B32B5}" type="presParOf" srcId="{35445D63-2DCE-48E3-B698-2FB81A849698}" destId="{DDB8061B-371A-4393-8758-00304FD2C779}" srcOrd="4" destOrd="0" presId="urn:microsoft.com/office/officeart/2005/8/layout/list1"/>
    <dgm:cxn modelId="{A2766C55-0B82-4385-92A7-E00E0636066A}" type="presParOf" srcId="{DDB8061B-371A-4393-8758-00304FD2C779}" destId="{136A93B9-ADB2-4F5E-AF40-DCB296E2E6E6}" srcOrd="0" destOrd="0" presId="urn:microsoft.com/office/officeart/2005/8/layout/list1"/>
    <dgm:cxn modelId="{E8BD26FF-7098-4705-9060-AD04367D49BF}" type="presParOf" srcId="{DDB8061B-371A-4393-8758-00304FD2C779}" destId="{39005681-1138-4464-BBE2-12B50EBBC9DA}" srcOrd="1" destOrd="0" presId="urn:microsoft.com/office/officeart/2005/8/layout/list1"/>
    <dgm:cxn modelId="{FFC94B8E-2889-4CAF-95EF-57716A4E0D4E}" type="presParOf" srcId="{35445D63-2DCE-48E3-B698-2FB81A849698}" destId="{9F2FA654-FD05-4433-8F1D-EC55434D064D}" srcOrd="5" destOrd="0" presId="urn:microsoft.com/office/officeart/2005/8/layout/list1"/>
    <dgm:cxn modelId="{B2592FBF-DCF9-4293-BA37-2BA7825B723D}" type="presParOf" srcId="{35445D63-2DCE-48E3-B698-2FB81A849698}" destId="{11AB1D3A-1D10-4D14-B8CC-70481A3FB9B6}" srcOrd="6" destOrd="0" presId="urn:microsoft.com/office/officeart/2005/8/layout/list1"/>
    <dgm:cxn modelId="{32D084E1-CE4F-4133-BB68-C90FBAA01639}" type="presParOf" srcId="{35445D63-2DCE-48E3-B698-2FB81A849698}" destId="{D1E33430-AF73-4D1C-B984-B370ED83B551}" srcOrd="7" destOrd="0" presId="urn:microsoft.com/office/officeart/2005/8/layout/list1"/>
    <dgm:cxn modelId="{A1047029-7878-4B69-A39E-03E01996E63C}" type="presParOf" srcId="{35445D63-2DCE-48E3-B698-2FB81A849698}" destId="{BAE240CF-68FB-49B2-B8FA-DC9450816ED8}" srcOrd="8" destOrd="0" presId="urn:microsoft.com/office/officeart/2005/8/layout/list1"/>
    <dgm:cxn modelId="{959BC7CE-04E7-4FC8-9AE9-8C28B571CE7D}" type="presParOf" srcId="{BAE240CF-68FB-49B2-B8FA-DC9450816ED8}" destId="{9021F5A6-D520-4E35-8AF6-C03BDE6196C9}" srcOrd="0" destOrd="0" presId="urn:microsoft.com/office/officeart/2005/8/layout/list1"/>
    <dgm:cxn modelId="{4F43CD58-3A03-47E7-88D9-3851A52948E2}" type="presParOf" srcId="{BAE240CF-68FB-49B2-B8FA-DC9450816ED8}" destId="{B6C89E45-0454-44C2-A7A5-0A02E4C0D82D}" srcOrd="1" destOrd="0" presId="urn:microsoft.com/office/officeart/2005/8/layout/list1"/>
    <dgm:cxn modelId="{A706AAE1-C27E-4596-8CAE-A8ABEC95FDB0}" type="presParOf" srcId="{35445D63-2DCE-48E3-B698-2FB81A849698}" destId="{8158F5F1-1CD8-4EA4-8FA9-2CDF60898D06}" srcOrd="9" destOrd="0" presId="urn:microsoft.com/office/officeart/2005/8/layout/list1"/>
    <dgm:cxn modelId="{2B23A4D3-6A31-422B-BD13-D4720A29364F}" type="presParOf" srcId="{35445D63-2DCE-48E3-B698-2FB81A849698}" destId="{2151652C-AC36-4F4E-8791-541B68016E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612EC3-D238-475C-BCA8-CA5ACC467217}"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GB"/>
        </a:p>
      </dgm:t>
    </dgm:pt>
    <dgm:pt modelId="{C36078C2-4E60-413A-BBE2-2E79427F9A67}">
      <dgm:prSet phldrT="[Text]" custT="1"/>
      <dgm:spPr>
        <a:solidFill>
          <a:schemeClr val="accent1">
            <a:lumMod val="75000"/>
          </a:schemeClr>
        </a:solidFill>
      </dgm:spPr>
      <dgm:t>
        <a:bodyPr/>
        <a:lstStyle/>
        <a:p>
          <a:r>
            <a:rPr lang="en-GB" sz="3600" b="1" dirty="0" smtClean="0">
              <a:latin typeface="Cambria" pitchFamily="18" charset="0"/>
            </a:rPr>
            <a:t>Emotional strain</a:t>
          </a:r>
          <a:endParaRPr lang="en-GB" sz="3600" b="1" dirty="0">
            <a:latin typeface="Cambria" pitchFamily="18" charset="0"/>
          </a:endParaRPr>
        </a:p>
      </dgm:t>
    </dgm:pt>
    <dgm:pt modelId="{8C3609D4-0095-4FC6-B163-8B662FC147E1}" type="parTrans" cxnId="{D5915097-F75F-478A-9681-030220FBA14F}">
      <dgm:prSet/>
      <dgm:spPr/>
      <dgm:t>
        <a:bodyPr/>
        <a:lstStyle/>
        <a:p>
          <a:endParaRPr lang="en-GB"/>
        </a:p>
      </dgm:t>
    </dgm:pt>
    <dgm:pt modelId="{CB8C05F9-C84F-40F7-BDE9-9CE407AA5D3C}" type="sibTrans" cxnId="{D5915097-F75F-478A-9681-030220FBA14F}">
      <dgm:prSet/>
      <dgm:spPr/>
      <dgm:t>
        <a:bodyPr/>
        <a:lstStyle/>
        <a:p>
          <a:endParaRPr lang="en-GB"/>
        </a:p>
      </dgm:t>
    </dgm:pt>
    <dgm:pt modelId="{C6DDFD58-D6EC-42BC-B72B-B0EF9495280B}">
      <dgm:prSet phldrT="[Text]" custT="1"/>
      <dgm:spPr>
        <a:solidFill>
          <a:srgbClr val="00B050"/>
        </a:solidFill>
      </dgm:spPr>
      <dgm:t>
        <a:bodyPr/>
        <a:lstStyle/>
        <a:p>
          <a:r>
            <a:rPr lang="en-GB" sz="3600" b="1" dirty="0" smtClean="0">
              <a:latin typeface="Cambria" pitchFamily="18" charset="0"/>
            </a:rPr>
            <a:t>Managing loss</a:t>
          </a:r>
          <a:endParaRPr lang="en-GB" sz="3600" b="1" dirty="0">
            <a:latin typeface="Cambria" pitchFamily="18" charset="0"/>
          </a:endParaRPr>
        </a:p>
      </dgm:t>
    </dgm:pt>
    <dgm:pt modelId="{1762F103-0673-4F9B-A14F-774216416265}" type="parTrans" cxnId="{D73E7FA5-2DE4-4B65-84AE-C1350D3CFA79}">
      <dgm:prSet/>
      <dgm:spPr/>
      <dgm:t>
        <a:bodyPr/>
        <a:lstStyle/>
        <a:p>
          <a:endParaRPr lang="en-GB"/>
        </a:p>
      </dgm:t>
    </dgm:pt>
    <dgm:pt modelId="{3DD3037F-E1DE-4CB2-86C9-F330D68A614D}" type="sibTrans" cxnId="{D73E7FA5-2DE4-4B65-84AE-C1350D3CFA79}">
      <dgm:prSet/>
      <dgm:spPr/>
      <dgm:t>
        <a:bodyPr/>
        <a:lstStyle/>
        <a:p>
          <a:endParaRPr lang="en-GB"/>
        </a:p>
      </dgm:t>
    </dgm:pt>
    <dgm:pt modelId="{4034530B-1F8B-47E4-AC31-43DFB3CA6A09}">
      <dgm:prSet phldrT="[Text]" custT="1"/>
      <dgm:spPr>
        <a:solidFill>
          <a:srgbClr val="FF0000"/>
        </a:solidFill>
      </dgm:spPr>
      <dgm:t>
        <a:bodyPr/>
        <a:lstStyle/>
        <a:p>
          <a:r>
            <a:rPr lang="en-GB" sz="3600" b="1" dirty="0" smtClean="0">
              <a:latin typeface="Cambria" pitchFamily="18" charset="0"/>
            </a:rPr>
            <a:t>Unanswered questions</a:t>
          </a:r>
          <a:endParaRPr lang="en-GB" sz="3600" b="1" dirty="0">
            <a:latin typeface="Cambria" pitchFamily="18" charset="0"/>
          </a:endParaRPr>
        </a:p>
      </dgm:t>
    </dgm:pt>
    <dgm:pt modelId="{815A4D3F-78F8-41B7-A4A0-AFF0D9BD1483}" type="parTrans" cxnId="{1181CB63-7B41-48F0-8380-2D9FC128E001}">
      <dgm:prSet/>
      <dgm:spPr/>
      <dgm:t>
        <a:bodyPr/>
        <a:lstStyle/>
        <a:p>
          <a:endParaRPr lang="en-GB"/>
        </a:p>
      </dgm:t>
    </dgm:pt>
    <dgm:pt modelId="{750210E8-AEB7-4E49-BA97-44C053C79FA0}" type="sibTrans" cxnId="{1181CB63-7B41-48F0-8380-2D9FC128E001}">
      <dgm:prSet/>
      <dgm:spPr/>
      <dgm:t>
        <a:bodyPr/>
        <a:lstStyle/>
        <a:p>
          <a:endParaRPr lang="en-GB"/>
        </a:p>
      </dgm:t>
    </dgm:pt>
    <dgm:pt modelId="{35445D63-2DCE-48E3-B698-2FB81A849698}" type="pres">
      <dgm:prSet presAssocID="{D1612EC3-D238-475C-BCA8-CA5ACC467217}" presName="linear" presStyleCnt="0">
        <dgm:presLayoutVars>
          <dgm:dir/>
          <dgm:animLvl val="lvl"/>
          <dgm:resizeHandles val="exact"/>
        </dgm:presLayoutVars>
      </dgm:prSet>
      <dgm:spPr/>
      <dgm:t>
        <a:bodyPr/>
        <a:lstStyle/>
        <a:p>
          <a:endParaRPr lang="en-GB"/>
        </a:p>
      </dgm:t>
    </dgm:pt>
    <dgm:pt modelId="{7E6A7380-735E-442A-84BE-C8C90C75792D}" type="pres">
      <dgm:prSet presAssocID="{C36078C2-4E60-413A-BBE2-2E79427F9A67}" presName="parentLin" presStyleCnt="0"/>
      <dgm:spPr/>
    </dgm:pt>
    <dgm:pt modelId="{69643CDA-FB85-4D9A-937D-69BB8F53758C}" type="pres">
      <dgm:prSet presAssocID="{C36078C2-4E60-413A-BBE2-2E79427F9A67}" presName="parentLeftMargin" presStyleLbl="node1" presStyleIdx="0" presStyleCnt="3"/>
      <dgm:spPr/>
      <dgm:t>
        <a:bodyPr/>
        <a:lstStyle/>
        <a:p>
          <a:endParaRPr lang="en-GB"/>
        </a:p>
      </dgm:t>
    </dgm:pt>
    <dgm:pt modelId="{24FF9346-DDE3-4AA3-B18D-2CFF0399A303}" type="pres">
      <dgm:prSet presAssocID="{C36078C2-4E60-413A-BBE2-2E79427F9A67}" presName="parentText" presStyleLbl="node1" presStyleIdx="0" presStyleCnt="3">
        <dgm:presLayoutVars>
          <dgm:chMax val="0"/>
          <dgm:bulletEnabled val="1"/>
        </dgm:presLayoutVars>
      </dgm:prSet>
      <dgm:spPr/>
      <dgm:t>
        <a:bodyPr/>
        <a:lstStyle/>
        <a:p>
          <a:endParaRPr lang="en-GB"/>
        </a:p>
      </dgm:t>
    </dgm:pt>
    <dgm:pt modelId="{C7CDB59C-3ED9-4DE9-BDEE-F2C25312EA94}" type="pres">
      <dgm:prSet presAssocID="{C36078C2-4E60-413A-BBE2-2E79427F9A67}" presName="negativeSpace" presStyleCnt="0"/>
      <dgm:spPr/>
    </dgm:pt>
    <dgm:pt modelId="{05ADF20E-6B1B-475A-9F93-EE51D797D677}" type="pres">
      <dgm:prSet presAssocID="{C36078C2-4E60-413A-BBE2-2E79427F9A67}" presName="childText" presStyleLbl="conFgAcc1" presStyleIdx="0" presStyleCnt="3">
        <dgm:presLayoutVars>
          <dgm:bulletEnabled val="1"/>
        </dgm:presLayoutVars>
      </dgm:prSet>
      <dgm:spPr/>
    </dgm:pt>
    <dgm:pt modelId="{CFBF1465-2B54-471B-BADA-C65E9265B6F9}" type="pres">
      <dgm:prSet presAssocID="{CB8C05F9-C84F-40F7-BDE9-9CE407AA5D3C}" presName="spaceBetweenRectangles" presStyleCnt="0"/>
      <dgm:spPr/>
    </dgm:pt>
    <dgm:pt modelId="{DDB8061B-371A-4393-8758-00304FD2C779}" type="pres">
      <dgm:prSet presAssocID="{C6DDFD58-D6EC-42BC-B72B-B0EF9495280B}" presName="parentLin" presStyleCnt="0"/>
      <dgm:spPr/>
    </dgm:pt>
    <dgm:pt modelId="{136A93B9-ADB2-4F5E-AF40-DCB296E2E6E6}" type="pres">
      <dgm:prSet presAssocID="{C6DDFD58-D6EC-42BC-B72B-B0EF9495280B}" presName="parentLeftMargin" presStyleLbl="node1" presStyleIdx="0" presStyleCnt="3"/>
      <dgm:spPr/>
      <dgm:t>
        <a:bodyPr/>
        <a:lstStyle/>
        <a:p>
          <a:endParaRPr lang="en-GB"/>
        </a:p>
      </dgm:t>
    </dgm:pt>
    <dgm:pt modelId="{39005681-1138-4464-BBE2-12B50EBBC9DA}" type="pres">
      <dgm:prSet presAssocID="{C6DDFD58-D6EC-42BC-B72B-B0EF9495280B}" presName="parentText" presStyleLbl="node1" presStyleIdx="1" presStyleCnt="3" custLinFactNeighborX="4812" custLinFactNeighborY="-3">
        <dgm:presLayoutVars>
          <dgm:chMax val="0"/>
          <dgm:bulletEnabled val="1"/>
        </dgm:presLayoutVars>
      </dgm:prSet>
      <dgm:spPr/>
      <dgm:t>
        <a:bodyPr/>
        <a:lstStyle/>
        <a:p>
          <a:endParaRPr lang="en-GB"/>
        </a:p>
      </dgm:t>
    </dgm:pt>
    <dgm:pt modelId="{9F2FA654-FD05-4433-8F1D-EC55434D064D}" type="pres">
      <dgm:prSet presAssocID="{C6DDFD58-D6EC-42BC-B72B-B0EF9495280B}" presName="negativeSpace" presStyleCnt="0"/>
      <dgm:spPr/>
    </dgm:pt>
    <dgm:pt modelId="{11AB1D3A-1D10-4D14-B8CC-70481A3FB9B6}" type="pres">
      <dgm:prSet presAssocID="{C6DDFD58-D6EC-42BC-B72B-B0EF9495280B}" presName="childText" presStyleLbl="conFgAcc1" presStyleIdx="1" presStyleCnt="3">
        <dgm:presLayoutVars>
          <dgm:bulletEnabled val="1"/>
        </dgm:presLayoutVars>
      </dgm:prSet>
      <dgm:spPr/>
    </dgm:pt>
    <dgm:pt modelId="{D1E33430-AF73-4D1C-B984-B370ED83B551}" type="pres">
      <dgm:prSet presAssocID="{3DD3037F-E1DE-4CB2-86C9-F330D68A614D}" presName="spaceBetweenRectangles" presStyleCnt="0"/>
      <dgm:spPr/>
    </dgm:pt>
    <dgm:pt modelId="{BAE240CF-68FB-49B2-B8FA-DC9450816ED8}" type="pres">
      <dgm:prSet presAssocID="{4034530B-1F8B-47E4-AC31-43DFB3CA6A09}" presName="parentLin" presStyleCnt="0"/>
      <dgm:spPr/>
    </dgm:pt>
    <dgm:pt modelId="{9021F5A6-D520-4E35-8AF6-C03BDE6196C9}" type="pres">
      <dgm:prSet presAssocID="{4034530B-1F8B-47E4-AC31-43DFB3CA6A09}" presName="parentLeftMargin" presStyleLbl="node1" presStyleIdx="1" presStyleCnt="3"/>
      <dgm:spPr/>
      <dgm:t>
        <a:bodyPr/>
        <a:lstStyle/>
        <a:p>
          <a:endParaRPr lang="en-GB"/>
        </a:p>
      </dgm:t>
    </dgm:pt>
    <dgm:pt modelId="{B6C89E45-0454-44C2-A7A5-0A02E4C0D82D}" type="pres">
      <dgm:prSet presAssocID="{4034530B-1F8B-47E4-AC31-43DFB3CA6A09}" presName="parentText" presStyleLbl="node1" presStyleIdx="2" presStyleCnt="3" custScaleX="123424">
        <dgm:presLayoutVars>
          <dgm:chMax val="0"/>
          <dgm:bulletEnabled val="1"/>
        </dgm:presLayoutVars>
      </dgm:prSet>
      <dgm:spPr/>
      <dgm:t>
        <a:bodyPr/>
        <a:lstStyle/>
        <a:p>
          <a:endParaRPr lang="en-GB"/>
        </a:p>
      </dgm:t>
    </dgm:pt>
    <dgm:pt modelId="{8158F5F1-1CD8-4EA4-8FA9-2CDF60898D06}" type="pres">
      <dgm:prSet presAssocID="{4034530B-1F8B-47E4-AC31-43DFB3CA6A09}" presName="negativeSpace" presStyleCnt="0"/>
      <dgm:spPr/>
    </dgm:pt>
    <dgm:pt modelId="{2151652C-AC36-4F4E-8791-541B68016EEF}" type="pres">
      <dgm:prSet presAssocID="{4034530B-1F8B-47E4-AC31-43DFB3CA6A09}" presName="childText" presStyleLbl="conFgAcc1" presStyleIdx="2" presStyleCnt="3">
        <dgm:presLayoutVars>
          <dgm:bulletEnabled val="1"/>
        </dgm:presLayoutVars>
      </dgm:prSet>
      <dgm:spPr/>
    </dgm:pt>
  </dgm:ptLst>
  <dgm:cxnLst>
    <dgm:cxn modelId="{71F26940-F364-460D-94D1-20653527C476}" type="presOf" srcId="{4034530B-1F8B-47E4-AC31-43DFB3CA6A09}" destId="{9021F5A6-D520-4E35-8AF6-C03BDE6196C9}" srcOrd="0" destOrd="0" presId="urn:microsoft.com/office/officeart/2005/8/layout/list1"/>
    <dgm:cxn modelId="{51A17AE0-65CE-4CF6-8B48-BA3F8763B1DA}" type="presOf" srcId="{C6DDFD58-D6EC-42BC-B72B-B0EF9495280B}" destId="{136A93B9-ADB2-4F5E-AF40-DCB296E2E6E6}" srcOrd="0" destOrd="0" presId="urn:microsoft.com/office/officeart/2005/8/layout/list1"/>
    <dgm:cxn modelId="{C3C77625-4985-4202-96EC-1D8404B5DDC5}" type="presOf" srcId="{4034530B-1F8B-47E4-AC31-43DFB3CA6A09}" destId="{B6C89E45-0454-44C2-A7A5-0A02E4C0D82D}" srcOrd="1" destOrd="0" presId="urn:microsoft.com/office/officeart/2005/8/layout/list1"/>
    <dgm:cxn modelId="{98129E18-303A-4420-B25F-DDC5C4C3E59D}" type="presOf" srcId="{C6DDFD58-D6EC-42BC-B72B-B0EF9495280B}" destId="{39005681-1138-4464-BBE2-12B50EBBC9DA}" srcOrd="1" destOrd="0" presId="urn:microsoft.com/office/officeart/2005/8/layout/list1"/>
    <dgm:cxn modelId="{28ED310D-B1AE-4896-AA1C-8A5ED67028FF}" type="presOf" srcId="{D1612EC3-D238-475C-BCA8-CA5ACC467217}" destId="{35445D63-2DCE-48E3-B698-2FB81A849698}" srcOrd="0" destOrd="0" presId="urn:microsoft.com/office/officeart/2005/8/layout/list1"/>
    <dgm:cxn modelId="{D5915097-F75F-478A-9681-030220FBA14F}" srcId="{D1612EC3-D238-475C-BCA8-CA5ACC467217}" destId="{C36078C2-4E60-413A-BBE2-2E79427F9A67}" srcOrd="0" destOrd="0" parTransId="{8C3609D4-0095-4FC6-B163-8B662FC147E1}" sibTransId="{CB8C05F9-C84F-40F7-BDE9-9CE407AA5D3C}"/>
    <dgm:cxn modelId="{BCBE5EBA-C2D5-4103-8E9E-816C2A402A91}" type="presOf" srcId="{C36078C2-4E60-413A-BBE2-2E79427F9A67}" destId="{69643CDA-FB85-4D9A-937D-69BB8F53758C}" srcOrd="0" destOrd="0" presId="urn:microsoft.com/office/officeart/2005/8/layout/list1"/>
    <dgm:cxn modelId="{1181CB63-7B41-48F0-8380-2D9FC128E001}" srcId="{D1612EC3-D238-475C-BCA8-CA5ACC467217}" destId="{4034530B-1F8B-47E4-AC31-43DFB3CA6A09}" srcOrd="2" destOrd="0" parTransId="{815A4D3F-78F8-41B7-A4A0-AFF0D9BD1483}" sibTransId="{750210E8-AEB7-4E49-BA97-44C053C79FA0}"/>
    <dgm:cxn modelId="{D73E7FA5-2DE4-4B65-84AE-C1350D3CFA79}" srcId="{D1612EC3-D238-475C-BCA8-CA5ACC467217}" destId="{C6DDFD58-D6EC-42BC-B72B-B0EF9495280B}" srcOrd="1" destOrd="0" parTransId="{1762F103-0673-4F9B-A14F-774216416265}" sibTransId="{3DD3037F-E1DE-4CB2-86C9-F330D68A614D}"/>
    <dgm:cxn modelId="{418D53C9-7682-4733-ACA1-EFD9493F017E}" type="presOf" srcId="{C36078C2-4E60-413A-BBE2-2E79427F9A67}" destId="{24FF9346-DDE3-4AA3-B18D-2CFF0399A303}" srcOrd="1" destOrd="0" presId="urn:microsoft.com/office/officeart/2005/8/layout/list1"/>
    <dgm:cxn modelId="{95E5A9EF-C9EB-47A7-B3CE-7E50C3293C5D}" type="presParOf" srcId="{35445D63-2DCE-48E3-B698-2FB81A849698}" destId="{7E6A7380-735E-442A-84BE-C8C90C75792D}" srcOrd="0" destOrd="0" presId="urn:microsoft.com/office/officeart/2005/8/layout/list1"/>
    <dgm:cxn modelId="{0CA6AD5A-7190-4B5A-AB42-7EEB3C92F31E}" type="presParOf" srcId="{7E6A7380-735E-442A-84BE-C8C90C75792D}" destId="{69643CDA-FB85-4D9A-937D-69BB8F53758C}" srcOrd="0" destOrd="0" presId="urn:microsoft.com/office/officeart/2005/8/layout/list1"/>
    <dgm:cxn modelId="{8EC24AEF-2ACF-45E3-BAF3-6A8F4C7B121E}" type="presParOf" srcId="{7E6A7380-735E-442A-84BE-C8C90C75792D}" destId="{24FF9346-DDE3-4AA3-B18D-2CFF0399A303}" srcOrd="1" destOrd="0" presId="urn:microsoft.com/office/officeart/2005/8/layout/list1"/>
    <dgm:cxn modelId="{3EEE1407-C4C3-4A70-AAF5-92A0FA12A491}" type="presParOf" srcId="{35445D63-2DCE-48E3-B698-2FB81A849698}" destId="{C7CDB59C-3ED9-4DE9-BDEE-F2C25312EA94}" srcOrd="1" destOrd="0" presId="urn:microsoft.com/office/officeart/2005/8/layout/list1"/>
    <dgm:cxn modelId="{72697698-E556-4652-A942-FA359B5FB86F}" type="presParOf" srcId="{35445D63-2DCE-48E3-B698-2FB81A849698}" destId="{05ADF20E-6B1B-475A-9F93-EE51D797D677}" srcOrd="2" destOrd="0" presId="urn:microsoft.com/office/officeart/2005/8/layout/list1"/>
    <dgm:cxn modelId="{40125E0A-656F-4210-8FF4-C3BCA89B58F9}" type="presParOf" srcId="{35445D63-2DCE-48E3-B698-2FB81A849698}" destId="{CFBF1465-2B54-471B-BADA-C65E9265B6F9}" srcOrd="3" destOrd="0" presId="urn:microsoft.com/office/officeart/2005/8/layout/list1"/>
    <dgm:cxn modelId="{8252A4A7-A57C-48F2-A857-C5EAF92E541A}" type="presParOf" srcId="{35445D63-2DCE-48E3-B698-2FB81A849698}" destId="{DDB8061B-371A-4393-8758-00304FD2C779}" srcOrd="4" destOrd="0" presId="urn:microsoft.com/office/officeart/2005/8/layout/list1"/>
    <dgm:cxn modelId="{340D3D60-D78A-4170-8DF2-1E8DEA971986}" type="presParOf" srcId="{DDB8061B-371A-4393-8758-00304FD2C779}" destId="{136A93B9-ADB2-4F5E-AF40-DCB296E2E6E6}" srcOrd="0" destOrd="0" presId="urn:microsoft.com/office/officeart/2005/8/layout/list1"/>
    <dgm:cxn modelId="{D766C790-774C-4A92-9144-188784A46983}" type="presParOf" srcId="{DDB8061B-371A-4393-8758-00304FD2C779}" destId="{39005681-1138-4464-BBE2-12B50EBBC9DA}" srcOrd="1" destOrd="0" presId="urn:microsoft.com/office/officeart/2005/8/layout/list1"/>
    <dgm:cxn modelId="{6F24D230-DD42-439D-8861-D9025CA9EE69}" type="presParOf" srcId="{35445D63-2DCE-48E3-B698-2FB81A849698}" destId="{9F2FA654-FD05-4433-8F1D-EC55434D064D}" srcOrd="5" destOrd="0" presId="urn:microsoft.com/office/officeart/2005/8/layout/list1"/>
    <dgm:cxn modelId="{8B72C7AD-3FFE-4C4C-A3BA-21E4D8DD1A7B}" type="presParOf" srcId="{35445D63-2DCE-48E3-B698-2FB81A849698}" destId="{11AB1D3A-1D10-4D14-B8CC-70481A3FB9B6}" srcOrd="6" destOrd="0" presId="urn:microsoft.com/office/officeart/2005/8/layout/list1"/>
    <dgm:cxn modelId="{50A30590-7FD8-4F4B-85EB-142971C52333}" type="presParOf" srcId="{35445D63-2DCE-48E3-B698-2FB81A849698}" destId="{D1E33430-AF73-4D1C-B984-B370ED83B551}" srcOrd="7" destOrd="0" presId="urn:microsoft.com/office/officeart/2005/8/layout/list1"/>
    <dgm:cxn modelId="{908ACC45-238D-4DC5-BA75-0164A31C6ACB}" type="presParOf" srcId="{35445D63-2DCE-48E3-B698-2FB81A849698}" destId="{BAE240CF-68FB-49B2-B8FA-DC9450816ED8}" srcOrd="8" destOrd="0" presId="urn:microsoft.com/office/officeart/2005/8/layout/list1"/>
    <dgm:cxn modelId="{918CC58E-14A8-4511-A331-035071B73C81}" type="presParOf" srcId="{BAE240CF-68FB-49B2-B8FA-DC9450816ED8}" destId="{9021F5A6-D520-4E35-8AF6-C03BDE6196C9}" srcOrd="0" destOrd="0" presId="urn:microsoft.com/office/officeart/2005/8/layout/list1"/>
    <dgm:cxn modelId="{FBC9FB21-1596-4209-8886-118B97984507}" type="presParOf" srcId="{BAE240CF-68FB-49B2-B8FA-DC9450816ED8}" destId="{B6C89E45-0454-44C2-A7A5-0A02E4C0D82D}" srcOrd="1" destOrd="0" presId="urn:microsoft.com/office/officeart/2005/8/layout/list1"/>
    <dgm:cxn modelId="{5330CCE9-45D2-4908-8972-8D68013476A7}" type="presParOf" srcId="{35445D63-2DCE-48E3-B698-2FB81A849698}" destId="{8158F5F1-1CD8-4EA4-8FA9-2CDF60898D06}" srcOrd="9" destOrd="0" presId="urn:microsoft.com/office/officeart/2005/8/layout/list1"/>
    <dgm:cxn modelId="{D46DF831-CC49-4651-8CE5-979236C8A608}" type="presParOf" srcId="{35445D63-2DCE-48E3-B698-2FB81A849698}" destId="{2151652C-AC36-4F4E-8791-541B68016E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1ABDF3-919D-458D-BB17-9B9803915FA6}"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GB"/>
        </a:p>
      </dgm:t>
    </dgm:pt>
    <dgm:pt modelId="{80E6907A-0F76-4AD8-B206-C7E4519476D6}">
      <dgm:prSet phldrT="[Text]"/>
      <dgm:spPr/>
      <dgm:t>
        <a:bodyPr/>
        <a:lstStyle/>
        <a:p>
          <a:r>
            <a:rPr lang="en-GB" dirty="0" smtClean="0"/>
            <a:t>Who am I? Why was I adopted?</a:t>
          </a:r>
          <a:endParaRPr lang="en-GB" dirty="0"/>
        </a:p>
      </dgm:t>
    </dgm:pt>
    <dgm:pt modelId="{E0F99505-8D4C-4C82-A243-17737E2D0332}" type="parTrans" cxnId="{02D40CEA-D37A-4CCC-A016-F9D3923DCEF4}">
      <dgm:prSet/>
      <dgm:spPr/>
      <dgm:t>
        <a:bodyPr/>
        <a:lstStyle/>
        <a:p>
          <a:endParaRPr lang="en-GB"/>
        </a:p>
      </dgm:t>
    </dgm:pt>
    <dgm:pt modelId="{3B7CA8B0-AB45-4265-8917-EA0DBDF1DD44}" type="sibTrans" cxnId="{02D40CEA-D37A-4CCC-A016-F9D3923DCEF4}">
      <dgm:prSet/>
      <dgm:spPr/>
      <dgm:t>
        <a:bodyPr/>
        <a:lstStyle/>
        <a:p>
          <a:endParaRPr lang="en-GB"/>
        </a:p>
      </dgm:t>
    </dgm:pt>
    <dgm:pt modelId="{8172C43A-563F-4952-B695-ACAD5A6A1018}">
      <dgm:prSet phldrT="[Text]"/>
      <dgm:spPr/>
      <dgm:t>
        <a:bodyPr/>
        <a:lstStyle/>
        <a:p>
          <a:r>
            <a:rPr lang="en-GB" dirty="0" smtClean="0"/>
            <a:t>Cohesive</a:t>
          </a:r>
          <a:endParaRPr lang="en-GB" dirty="0"/>
        </a:p>
      </dgm:t>
    </dgm:pt>
    <dgm:pt modelId="{BF2DEC13-7F33-4A98-AB4C-B9071BBF8B8A}" type="parTrans" cxnId="{5D306CD7-8973-4BB0-B6F4-6511E59B8DB6}">
      <dgm:prSet/>
      <dgm:spPr/>
      <dgm:t>
        <a:bodyPr/>
        <a:lstStyle/>
        <a:p>
          <a:endParaRPr lang="en-GB"/>
        </a:p>
      </dgm:t>
    </dgm:pt>
    <dgm:pt modelId="{D655E841-06B9-46C7-8E6D-B0492D2FE9EA}" type="sibTrans" cxnId="{5D306CD7-8973-4BB0-B6F4-6511E59B8DB6}">
      <dgm:prSet/>
      <dgm:spPr/>
      <dgm:t>
        <a:bodyPr/>
        <a:lstStyle/>
        <a:p>
          <a:endParaRPr lang="en-GB"/>
        </a:p>
      </dgm:t>
    </dgm:pt>
    <dgm:pt modelId="{17AC3787-7294-40DC-9A82-22437C5954B8}">
      <dgm:prSet phldrT="[Text]"/>
      <dgm:spPr/>
      <dgm:t>
        <a:bodyPr/>
        <a:lstStyle/>
        <a:p>
          <a:r>
            <a:rPr lang="en-GB" dirty="0" smtClean="0"/>
            <a:t>Developing</a:t>
          </a:r>
          <a:endParaRPr lang="en-GB" dirty="0"/>
        </a:p>
      </dgm:t>
    </dgm:pt>
    <dgm:pt modelId="{DA226308-8BBF-4D99-AAEF-0A45DAD9373D}" type="parTrans" cxnId="{4B2889E2-4D37-4185-A975-C50C63156C11}">
      <dgm:prSet/>
      <dgm:spPr/>
      <dgm:t>
        <a:bodyPr/>
        <a:lstStyle/>
        <a:p>
          <a:endParaRPr lang="en-GB"/>
        </a:p>
      </dgm:t>
    </dgm:pt>
    <dgm:pt modelId="{F4922867-D481-4F3A-8D8F-773BDC298532}" type="sibTrans" cxnId="{4B2889E2-4D37-4185-A975-C50C63156C11}">
      <dgm:prSet/>
      <dgm:spPr/>
      <dgm:t>
        <a:bodyPr/>
        <a:lstStyle/>
        <a:p>
          <a:endParaRPr lang="en-GB"/>
        </a:p>
      </dgm:t>
    </dgm:pt>
    <dgm:pt modelId="{2BB2E31D-4178-45C4-AEEF-42B1E0956291}">
      <dgm:prSet phldrT="[Text]"/>
      <dgm:spPr/>
      <dgm:t>
        <a:bodyPr/>
        <a:lstStyle/>
        <a:p>
          <a:r>
            <a:rPr lang="en-GB" dirty="0" smtClean="0"/>
            <a:t>Unexplored</a:t>
          </a:r>
          <a:endParaRPr lang="en-GB" dirty="0"/>
        </a:p>
      </dgm:t>
    </dgm:pt>
    <dgm:pt modelId="{3B2308F8-8C99-410B-A174-E414E5ABF09E}" type="parTrans" cxnId="{1EB0D3E3-62CA-4809-B4F8-6D3529103577}">
      <dgm:prSet/>
      <dgm:spPr/>
      <dgm:t>
        <a:bodyPr/>
        <a:lstStyle/>
        <a:p>
          <a:endParaRPr lang="en-GB"/>
        </a:p>
      </dgm:t>
    </dgm:pt>
    <dgm:pt modelId="{B3FCBA9E-5EA4-45CA-B814-492B4BDB1FE4}" type="sibTrans" cxnId="{1EB0D3E3-62CA-4809-B4F8-6D3529103577}">
      <dgm:prSet/>
      <dgm:spPr/>
      <dgm:t>
        <a:bodyPr/>
        <a:lstStyle/>
        <a:p>
          <a:endParaRPr lang="en-GB"/>
        </a:p>
      </dgm:t>
    </dgm:pt>
    <dgm:pt modelId="{BB5B5136-C2DD-45A1-9CB7-A941E01F38F7}">
      <dgm:prSet phldrT="[Text]"/>
      <dgm:spPr/>
      <dgm:t>
        <a:bodyPr/>
        <a:lstStyle/>
        <a:p>
          <a:r>
            <a:rPr lang="en-GB" dirty="0" smtClean="0"/>
            <a:t>Fragmented</a:t>
          </a:r>
          <a:endParaRPr lang="en-GB" dirty="0"/>
        </a:p>
      </dgm:t>
    </dgm:pt>
    <dgm:pt modelId="{7A167980-76F6-47F8-8777-8CE07DB49850}" type="parTrans" cxnId="{59F0BEB4-E005-4954-993E-7533270F875E}">
      <dgm:prSet/>
      <dgm:spPr/>
      <dgm:t>
        <a:bodyPr/>
        <a:lstStyle/>
        <a:p>
          <a:endParaRPr lang="en-GB"/>
        </a:p>
      </dgm:t>
    </dgm:pt>
    <dgm:pt modelId="{3F1FB9ED-258E-4ACB-BD22-992A7EE5AB42}" type="sibTrans" cxnId="{59F0BEB4-E005-4954-993E-7533270F875E}">
      <dgm:prSet/>
      <dgm:spPr/>
      <dgm:t>
        <a:bodyPr/>
        <a:lstStyle/>
        <a:p>
          <a:endParaRPr lang="en-GB"/>
        </a:p>
      </dgm:t>
    </dgm:pt>
    <dgm:pt modelId="{39727404-52B0-4702-A35E-92417199A448}" type="pres">
      <dgm:prSet presAssocID="{A61ABDF3-919D-458D-BB17-9B9803915FA6}" presName="diagram" presStyleCnt="0">
        <dgm:presLayoutVars>
          <dgm:chMax val="1"/>
          <dgm:dir/>
          <dgm:animLvl val="ctr"/>
          <dgm:resizeHandles val="exact"/>
        </dgm:presLayoutVars>
      </dgm:prSet>
      <dgm:spPr/>
      <dgm:t>
        <a:bodyPr/>
        <a:lstStyle/>
        <a:p>
          <a:endParaRPr lang="en-GB"/>
        </a:p>
      </dgm:t>
    </dgm:pt>
    <dgm:pt modelId="{CD916A01-B171-43A1-B84E-DE3F617F5E41}" type="pres">
      <dgm:prSet presAssocID="{A61ABDF3-919D-458D-BB17-9B9803915FA6}" presName="matrix" presStyleCnt="0"/>
      <dgm:spPr/>
    </dgm:pt>
    <dgm:pt modelId="{0CC30F77-CBC1-4872-A4EE-27A3B58B0D8C}" type="pres">
      <dgm:prSet presAssocID="{A61ABDF3-919D-458D-BB17-9B9803915FA6}" presName="tile1" presStyleLbl="node1" presStyleIdx="0" presStyleCnt="4"/>
      <dgm:spPr/>
      <dgm:t>
        <a:bodyPr/>
        <a:lstStyle/>
        <a:p>
          <a:endParaRPr lang="en-GB"/>
        </a:p>
      </dgm:t>
    </dgm:pt>
    <dgm:pt modelId="{197C7C68-213F-4CAD-AAFF-A4E4AC5E1C05}" type="pres">
      <dgm:prSet presAssocID="{A61ABDF3-919D-458D-BB17-9B9803915FA6}" presName="tile1text" presStyleLbl="node1" presStyleIdx="0" presStyleCnt="4">
        <dgm:presLayoutVars>
          <dgm:chMax val="0"/>
          <dgm:chPref val="0"/>
          <dgm:bulletEnabled val="1"/>
        </dgm:presLayoutVars>
      </dgm:prSet>
      <dgm:spPr/>
      <dgm:t>
        <a:bodyPr/>
        <a:lstStyle/>
        <a:p>
          <a:endParaRPr lang="en-GB"/>
        </a:p>
      </dgm:t>
    </dgm:pt>
    <dgm:pt modelId="{D358D8DC-97FB-4785-9D5F-EB7FE06DC1E8}" type="pres">
      <dgm:prSet presAssocID="{A61ABDF3-919D-458D-BB17-9B9803915FA6}" presName="tile2" presStyleLbl="node1" presStyleIdx="1" presStyleCnt="4"/>
      <dgm:spPr/>
      <dgm:t>
        <a:bodyPr/>
        <a:lstStyle/>
        <a:p>
          <a:endParaRPr lang="en-GB"/>
        </a:p>
      </dgm:t>
    </dgm:pt>
    <dgm:pt modelId="{42E5D05B-7401-4BC8-85DB-0AF75E526011}" type="pres">
      <dgm:prSet presAssocID="{A61ABDF3-919D-458D-BB17-9B9803915FA6}" presName="tile2text" presStyleLbl="node1" presStyleIdx="1" presStyleCnt="4">
        <dgm:presLayoutVars>
          <dgm:chMax val="0"/>
          <dgm:chPref val="0"/>
          <dgm:bulletEnabled val="1"/>
        </dgm:presLayoutVars>
      </dgm:prSet>
      <dgm:spPr/>
      <dgm:t>
        <a:bodyPr/>
        <a:lstStyle/>
        <a:p>
          <a:endParaRPr lang="en-GB"/>
        </a:p>
      </dgm:t>
    </dgm:pt>
    <dgm:pt modelId="{7AB9C68B-8AB1-4262-9F38-03719F1EA747}" type="pres">
      <dgm:prSet presAssocID="{A61ABDF3-919D-458D-BB17-9B9803915FA6}" presName="tile3" presStyleLbl="node1" presStyleIdx="2" presStyleCnt="4"/>
      <dgm:spPr/>
      <dgm:t>
        <a:bodyPr/>
        <a:lstStyle/>
        <a:p>
          <a:endParaRPr lang="en-GB"/>
        </a:p>
      </dgm:t>
    </dgm:pt>
    <dgm:pt modelId="{DE48805C-5CBD-4771-BF3F-1F70BEB25E7F}" type="pres">
      <dgm:prSet presAssocID="{A61ABDF3-919D-458D-BB17-9B9803915FA6}" presName="tile3text" presStyleLbl="node1" presStyleIdx="2" presStyleCnt="4">
        <dgm:presLayoutVars>
          <dgm:chMax val="0"/>
          <dgm:chPref val="0"/>
          <dgm:bulletEnabled val="1"/>
        </dgm:presLayoutVars>
      </dgm:prSet>
      <dgm:spPr/>
      <dgm:t>
        <a:bodyPr/>
        <a:lstStyle/>
        <a:p>
          <a:endParaRPr lang="en-GB"/>
        </a:p>
      </dgm:t>
    </dgm:pt>
    <dgm:pt modelId="{9748B2BC-CF14-4F51-9AAB-CFA5DCCFEF13}" type="pres">
      <dgm:prSet presAssocID="{A61ABDF3-919D-458D-BB17-9B9803915FA6}" presName="tile4" presStyleLbl="node1" presStyleIdx="3" presStyleCnt="4"/>
      <dgm:spPr/>
      <dgm:t>
        <a:bodyPr/>
        <a:lstStyle/>
        <a:p>
          <a:endParaRPr lang="en-GB"/>
        </a:p>
      </dgm:t>
    </dgm:pt>
    <dgm:pt modelId="{49548589-9500-493E-A435-FE721A5EB561}" type="pres">
      <dgm:prSet presAssocID="{A61ABDF3-919D-458D-BB17-9B9803915FA6}" presName="tile4text" presStyleLbl="node1" presStyleIdx="3" presStyleCnt="4">
        <dgm:presLayoutVars>
          <dgm:chMax val="0"/>
          <dgm:chPref val="0"/>
          <dgm:bulletEnabled val="1"/>
        </dgm:presLayoutVars>
      </dgm:prSet>
      <dgm:spPr/>
      <dgm:t>
        <a:bodyPr/>
        <a:lstStyle/>
        <a:p>
          <a:endParaRPr lang="en-GB"/>
        </a:p>
      </dgm:t>
    </dgm:pt>
    <dgm:pt modelId="{CC89A24F-9B61-4522-B6EF-1C3424E3C442}" type="pres">
      <dgm:prSet presAssocID="{A61ABDF3-919D-458D-BB17-9B9803915FA6}" presName="centerTile" presStyleLbl="fgShp" presStyleIdx="0" presStyleCnt="1">
        <dgm:presLayoutVars>
          <dgm:chMax val="0"/>
          <dgm:chPref val="0"/>
        </dgm:presLayoutVars>
      </dgm:prSet>
      <dgm:spPr/>
      <dgm:t>
        <a:bodyPr/>
        <a:lstStyle/>
        <a:p>
          <a:endParaRPr lang="en-GB"/>
        </a:p>
      </dgm:t>
    </dgm:pt>
  </dgm:ptLst>
  <dgm:cxnLst>
    <dgm:cxn modelId="{59F0BEB4-E005-4954-993E-7533270F875E}" srcId="{80E6907A-0F76-4AD8-B206-C7E4519476D6}" destId="{BB5B5136-C2DD-45A1-9CB7-A941E01F38F7}" srcOrd="3" destOrd="0" parTransId="{7A167980-76F6-47F8-8777-8CE07DB49850}" sibTransId="{3F1FB9ED-258E-4ACB-BD22-992A7EE5AB42}"/>
    <dgm:cxn modelId="{5D306CD7-8973-4BB0-B6F4-6511E59B8DB6}" srcId="{80E6907A-0F76-4AD8-B206-C7E4519476D6}" destId="{8172C43A-563F-4952-B695-ACAD5A6A1018}" srcOrd="0" destOrd="0" parTransId="{BF2DEC13-7F33-4A98-AB4C-B9071BBF8B8A}" sibTransId="{D655E841-06B9-46C7-8E6D-B0492D2FE9EA}"/>
    <dgm:cxn modelId="{875F5899-35CA-4AA8-8E0E-E60263EF0CC2}" type="presOf" srcId="{80E6907A-0F76-4AD8-B206-C7E4519476D6}" destId="{CC89A24F-9B61-4522-B6EF-1C3424E3C442}" srcOrd="0" destOrd="0" presId="urn:microsoft.com/office/officeart/2005/8/layout/matrix1"/>
    <dgm:cxn modelId="{02D40CEA-D37A-4CCC-A016-F9D3923DCEF4}" srcId="{A61ABDF3-919D-458D-BB17-9B9803915FA6}" destId="{80E6907A-0F76-4AD8-B206-C7E4519476D6}" srcOrd="0" destOrd="0" parTransId="{E0F99505-8D4C-4C82-A243-17737E2D0332}" sibTransId="{3B7CA8B0-AB45-4265-8917-EA0DBDF1DD44}"/>
    <dgm:cxn modelId="{1EB0D3E3-62CA-4809-B4F8-6D3529103577}" srcId="{80E6907A-0F76-4AD8-B206-C7E4519476D6}" destId="{2BB2E31D-4178-45C4-AEEF-42B1E0956291}" srcOrd="2" destOrd="0" parTransId="{3B2308F8-8C99-410B-A174-E414E5ABF09E}" sibTransId="{B3FCBA9E-5EA4-45CA-B814-492B4BDB1FE4}"/>
    <dgm:cxn modelId="{A0E7C473-86B8-474B-965D-915EED6C9C7D}" type="presOf" srcId="{BB5B5136-C2DD-45A1-9CB7-A941E01F38F7}" destId="{49548589-9500-493E-A435-FE721A5EB561}" srcOrd="1" destOrd="0" presId="urn:microsoft.com/office/officeart/2005/8/layout/matrix1"/>
    <dgm:cxn modelId="{4753B07F-9ABA-443C-A885-A2B44582EE6E}" type="presOf" srcId="{A61ABDF3-919D-458D-BB17-9B9803915FA6}" destId="{39727404-52B0-4702-A35E-92417199A448}" srcOrd="0" destOrd="0" presId="urn:microsoft.com/office/officeart/2005/8/layout/matrix1"/>
    <dgm:cxn modelId="{D7C2214E-9DEE-4D35-8623-1958D0214C8B}" type="presOf" srcId="{17AC3787-7294-40DC-9A82-22437C5954B8}" destId="{D358D8DC-97FB-4785-9D5F-EB7FE06DC1E8}" srcOrd="0" destOrd="0" presId="urn:microsoft.com/office/officeart/2005/8/layout/matrix1"/>
    <dgm:cxn modelId="{E48F437C-A2CA-4B7C-A3A3-C9A4214AFDF1}" type="presOf" srcId="{8172C43A-563F-4952-B695-ACAD5A6A1018}" destId="{0CC30F77-CBC1-4872-A4EE-27A3B58B0D8C}" srcOrd="0" destOrd="0" presId="urn:microsoft.com/office/officeart/2005/8/layout/matrix1"/>
    <dgm:cxn modelId="{4B2889E2-4D37-4185-A975-C50C63156C11}" srcId="{80E6907A-0F76-4AD8-B206-C7E4519476D6}" destId="{17AC3787-7294-40DC-9A82-22437C5954B8}" srcOrd="1" destOrd="0" parTransId="{DA226308-8BBF-4D99-AAEF-0A45DAD9373D}" sibTransId="{F4922867-D481-4F3A-8D8F-773BDC298532}"/>
    <dgm:cxn modelId="{748E8230-4AB6-4436-9549-4A73430BADA4}" type="presOf" srcId="{BB5B5136-C2DD-45A1-9CB7-A941E01F38F7}" destId="{9748B2BC-CF14-4F51-9AAB-CFA5DCCFEF13}" srcOrd="0" destOrd="0" presId="urn:microsoft.com/office/officeart/2005/8/layout/matrix1"/>
    <dgm:cxn modelId="{487C67BD-50C5-4797-96A8-494969092204}" type="presOf" srcId="{8172C43A-563F-4952-B695-ACAD5A6A1018}" destId="{197C7C68-213F-4CAD-AAFF-A4E4AC5E1C05}" srcOrd="1" destOrd="0" presId="urn:microsoft.com/office/officeart/2005/8/layout/matrix1"/>
    <dgm:cxn modelId="{F199B043-4017-43C6-9BE3-21BC5F4617B3}" type="presOf" srcId="{17AC3787-7294-40DC-9A82-22437C5954B8}" destId="{42E5D05B-7401-4BC8-85DB-0AF75E526011}" srcOrd="1" destOrd="0" presId="urn:microsoft.com/office/officeart/2005/8/layout/matrix1"/>
    <dgm:cxn modelId="{0F17156C-0EF0-4F6F-845D-38C8FF9F95BB}" type="presOf" srcId="{2BB2E31D-4178-45C4-AEEF-42B1E0956291}" destId="{DE48805C-5CBD-4771-BF3F-1F70BEB25E7F}" srcOrd="1" destOrd="0" presId="urn:microsoft.com/office/officeart/2005/8/layout/matrix1"/>
    <dgm:cxn modelId="{B95A59DB-DF89-4BFB-AD0E-07C3B33830DB}" type="presOf" srcId="{2BB2E31D-4178-45C4-AEEF-42B1E0956291}" destId="{7AB9C68B-8AB1-4262-9F38-03719F1EA747}" srcOrd="0" destOrd="0" presId="urn:microsoft.com/office/officeart/2005/8/layout/matrix1"/>
    <dgm:cxn modelId="{8152193D-992E-454B-AA96-A08D36773CF9}" type="presParOf" srcId="{39727404-52B0-4702-A35E-92417199A448}" destId="{CD916A01-B171-43A1-B84E-DE3F617F5E41}" srcOrd="0" destOrd="0" presId="urn:microsoft.com/office/officeart/2005/8/layout/matrix1"/>
    <dgm:cxn modelId="{DAF7BB3B-445D-44E4-A760-98419F59956D}" type="presParOf" srcId="{CD916A01-B171-43A1-B84E-DE3F617F5E41}" destId="{0CC30F77-CBC1-4872-A4EE-27A3B58B0D8C}" srcOrd="0" destOrd="0" presId="urn:microsoft.com/office/officeart/2005/8/layout/matrix1"/>
    <dgm:cxn modelId="{C0DBA21A-BE87-4515-8FDE-2259F94A624D}" type="presParOf" srcId="{CD916A01-B171-43A1-B84E-DE3F617F5E41}" destId="{197C7C68-213F-4CAD-AAFF-A4E4AC5E1C05}" srcOrd="1" destOrd="0" presId="urn:microsoft.com/office/officeart/2005/8/layout/matrix1"/>
    <dgm:cxn modelId="{CA4EBA98-CBF9-41BB-A24F-9D7628DD4B37}" type="presParOf" srcId="{CD916A01-B171-43A1-B84E-DE3F617F5E41}" destId="{D358D8DC-97FB-4785-9D5F-EB7FE06DC1E8}" srcOrd="2" destOrd="0" presId="urn:microsoft.com/office/officeart/2005/8/layout/matrix1"/>
    <dgm:cxn modelId="{7A5F2F72-E3F8-49D4-9BE5-285BFC846B88}" type="presParOf" srcId="{CD916A01-B171-43A1-B84E-DE3F617F5E41}" destId="{42E5D05B-7401-4BC8-85DB-0AF75E526011}" srcOrd="3" destOrd="0" presId="urn:microsoft.com/office/officeart/2005/8/layout/matrix1"/>
    <dgm:cxn modelId="{8C6DBF8D-4D91-45D1-B1F0-44A127654E46}" type="presParOf" srcId="{CD916A01-B171-43A1-B84E-DE3F617F5E41}" destId="{7AB9C68B-8AB1-4262-9F38-03719F1EA747}" srcOrd="4" destOrd="0" presId="urn:microsoft.com/office/officeart/2005/8/layout/matrix1"/>
    <dgm:cxn modelId="{E0560773-1649-430A-94B6-819243E984B4}" type="presParOf" srcId="{CD916A01-B171-43A1-B84E-DE3F617F5E41}" destId="{DE48805C-5CBD-4771-BF3F-1F70BEB25E7F}" srcOrd="5" destOrd="0" presId="urn:microsoft.com/office/officeart/2005/8/layout/matrix1"/>
    <dgm:cxn modelId="{936E0378-B0B0-4C94-9E53-5933007FA8A2}" type="presParOf" srcId="{CD916A01-B171-43A1-B84E-DE3F617F5E41}" destId="{9748B2BC-CF14-4F51-9AAB-CFA5DCCFEF13}" srcOrd="6" destOrd="0" presId="urn:microsoft.com/office/officeart/2005/8/layout/matrix1"/>
    <dgm:cxn modelId="{0DAE16C4-1873-40CB-8D65-4445EE3DBE2C}" type="presParOf" srcId="{CD916A01-B171-43A1-B84E-DE3F617F5E41}" destId="{49548589-9500-493E-A435-FE721A5EB561}" srcOrd="7" destOrd="0" presId="urn:microsoft.com/office/officeart/2005/8/layout/matrix1"/>
    <dgm:cxn modelId="{270752FE-E425-4895-9EB2-98A6EB388B5D}" type="presParOf" srcId="{39727404-52B0-4702-A35E-92417199A448}" destId="{CC89A24F-9B61-4522-B6EF-1C3424E3C44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EC7C38-2A83-4313-8A40-BAB6AB87A71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6BC0044E-9AFF-4B69-BB98-2C0CD61D45B0}">
      <dgm:prSet phldrT="[Text]"/>
      <dgm:spPr/>
      <dgm:t>
        <a:bodyPr/>
        <a:lstStyle/>
        <a:p>
          <a:r>
            <a:rPr lang="en-GB" dirty="0" smtClean="0"/>
            <a:t>Open minded adoptive parents chose some contact</a:t>
          </a:r>
          <a:endParaRPr lang="en-GB" dirty="0"/>
        </a:p>
      </dgm:t>
    </dgm:pt>
    <dgm:pt modelId="{2B25B1A7-D673-4C43-81E6-E5DED196B0B9}" type="parTrans" cxnId="{E0C6F4ED-6A43-43C8-9A7D-569C80970A15}">
      <dgm:prSet/>
      <dgm:spPr/>
      <dgm:t>
        <a:bodyPr/>
        <a:lstStyle/>
        <a:p>
          <a:endParaRPr lang="en-GB"/>
        </a:p>
      </dgm:t>
    </dgm:pt>
    <dgm:pt modelId="{9A8E3A38-1C49-48EB-9F2D-3A241708505D}" type="sibTrans" cxnId="{E0C6F4ED-6A43-43C8-9A7D-569C80970A15}">
      <dgm:prSet/>
      <dgm:spPr/>
      <dgm:t>
        <a:bodyPr/>
        <a:lstStyle/>
        <a:p>
          <a:endParaRPr lang="en-GB"/>
        </a:p>
      </dgm:t>
    </dgm:pt>
    <dgm:pt modelId="{2E40BDB0-1060-40D0-A9A8-30F420EEE0A7}">
      <dgm:prSet phldrT="[Text]"/>
      <dgm:spPr/>
      <dgm:t>
        <a:bodyPr/>
        <a:lstStyle/>
        <a:p>
          <a:r>
            <a:rPr lang="en-GB" dirty="0" smtClean="0"/>
            <a:t>Contact helps adoptive parents empathise with birth family</a:t>
          </a:r>
          <a:endParaRPr lang="en-GB" dirty="0"/>
        </a:p>
      </dgm:t>
    </dgm:pt>
    <dgm:pt modelId="{7613447B-3E3C-4EB8-B94F-3BC3D79A3C93}" type="parTrans" cxnId="{22378C5F-0541-4333-95B8-45355CF0F4BC}">
      <dgm:prSet/>
      <dgm:spPr/>
      <dgm:t>
        <a:bodyPr/>
        <a:lstStyle/>
        <a:p>
          <a:endParaRPr lang="en-GB"/>
        </a:p>
      </dgm:t>
    </dgm:pt>
    <dgm:pt modelId="{A2D76089-AA01-41C2-8BE1-CC393BFEAC1B}" type="sibTrans" cxnId="{22378C5F-0541-4333-95B8-45355CF0F4BC}">
      <dgm:prSet/>
      <dgm:spPr/>
      <dgm:t>
        <a:bodyPr/>
        <a:lstStyle/>
        <a:p>
          <a:endParaRPr lang="en-GB"/>
        </a:p>
      </dgm:t>
    </dgm:pt>
    <dgm:pt modelId="{FA106A69-8D29-4BBD-9485-7608E9C730EA}">
      <dgm:prSet phldrT="[Text]"/>
      <dgm:spPr/>
      <dgm:t>
        <a:bodyPr/>
        <a:lstStyle/>
        <a:p>
          <a:r>
            <a:rPr lang="en-GB" dirty="0" smtClean="0"/>
            <a:t>Child gets direct information about birth family</a:t>
          </a:r>
          <a:endParaRPr lang="en-GB" dirty="0"/>
        </a:p>
      </dgm:t>
    </dgm:pt>
    <dgm:pt modelId="{93688ACF-004A-4177-A96C-8427108A4FC3}" type="parTrans" cxnId="{BE9ABBBB-4B90-490B-B9B5-AF0C3594A632}">
      <dgm:prSet/>
      <dgm:spPr/>
      <dgm:t>
        <a:bodyPr/>
        <a:lstStyle/>
        <a:p>
          <a:endParaRPr lang="en-GB"/>
        </a:p>
      </dgm:t>
    </dgm:pt>
    <dgm:pt modelId="{5903B5F7-1B41-427F-BE53-41F9602B937C}" type="sibTrans" cxnId="{BE9ABBBB-4B90-490B-B9B5-AF0C3594A632}">
      <dgm:prSet/>
      <dgm:spPr/>
      <dgm:t>
        <a:bodyPr/>
        <a:lstStyle/>
        <a:p>
          <a:endParaRPr lang="en-GB"/>
        </a:p>
      </dgm:t>
    </dgm:pt>
    <dgm:pt modelId="{2521A971-49A1-4A1E-9B96-E331A0BD56AF}">
      <dgm:prSet phldrT="[Text]"/>
      <dgm:spPr/>
      <dgm:t>
        <a:bodyPr/>
        <a:lstStyle/>
        <a:p>
          <a:r>
            <a:rPr lang="en-GB" dirty="0" smtClean="0"/>
            <a:t>Contact helps adopters and children talk</a:t>
          </a:r>
          <a:endParaRPr lang="en-GB" dirty="0"/>
        </a:p>
      </dgm:t>
    </dgm:pt>
    <dgm:pt modelId="{0FC4C38F-C473-427F-BB26-A5CF84737F87}" type="parTrans" cxnId="{BADF942D-162F-4144-AC90-65B3A711DF52}">
      <dgm:prSet/>
      <dgm:spPr/>
      <dgm:t>
        <a:bodyPr/>
        <a:lstStyle/>
        <a:p>
          <a:endParaRPr lang="en-GB"/>
        </a:p>
      </dgm:t>
    </dgm:pt>
    <dgm:pt modelId="{2426CB01-974E-4F3C-9C6B-D6180B1FDE6E}" type="sibTrans" cxnId="{BADF942D-162F-4144-AC90-65B3A711DF52}">
      <dgm:prSet/>
      <dgm:spPr/>
      <dgm:t>
        <a:bodyPr/>
        <a:lstStyle/>
        <a:p>
          <a:endParaRPr lang="en-GB"/>
        </a:p>
      </dgm:t>
    </dgm:pt>
    <dgm:pt modelId="{C3805D10-229C-4B19-8623-FC83B5C3E04E}">
      <dgm:prSet phldrT="[Text]"/>
      <dgm:spPr/>
      <dgm:t>
        <a:bodyPr/>
        <a:lstStyle/>
        <a:p>
          <a:r>
            <a:rPr lang="en-GB" dirty="0" smtClean="0"/>
            <a:t>Child explores and  processes thoughts and feelings</a:t>
          </a:r>
          <a:endParaRPr lang="en-GB" dirty="0"/>
        </a:p>
      </dgm:t>
    </dgm:pt>
    <dgm:pt modelId="{254F62ED-4E98-4B02-9986-FC97D84BD912}" type="parTrans" cxnId="{D2D4256A-EA8F-48BF-AF02-B7BBE12990C1}">
      <dgm:prSet/>
      <dgm:spPr/>
      <dgm:t>
        <a:bodyPr/>
        <a:lstStyle/>
        <a:p>
          <a:endParaRPr lang="en-GB"/>
        </a:p>
      </dgm:t>
    </dgm:pt>
    <dgm:pt modelId="{1AF1C297-2A92-4E0F-ADDE-68011544BCF1}" type="sibTrans" cxnId="{D2D4256A-EA8F-48BF-AF02-B7BBE12990C1}">
      <dgm:prSet/>
      <dgm:spPr/>
      <dgm:t>
        <a:bodyPr/>
        <a:lstStyle/>
        <a:p>
          <a:endParaRPr lang="en-GB"/>
        </a:p>
      </dgm:t>
    </dgm:pt>
    <dgm:pt modelId="{E5A71036-EDCC-4002-B273-ABDABE433F73}" type="pres">
      <dgm:prSet presAssocID="{68EC7C38-2A83-4313-8A40-BAB6AB87A71F}" presName="rootnode" presStyleCnt="0">
        <dgm:presLayoutVars>
          <dgm:chMax/>
          <dgm:chPref/>
          <dgm:dir/>
          <dgm:animLvl val="lvl"/>
        </dgm:presLayoutVars>
      </dgm:prSet>
      <dgm:spPr/>
      <dgm:t>
        <a:bodyPr/>
        <a:lstStyle/>
        <a:p>
          <a:endParaRPr lang="en-GB"/>
        </a:p>
      </dgm:t>
    </dgm:pt>
    <dgm:pt modelId="{219F0968-00BA-4EE0-BA93-D458F2AD4E28}" type="pres">
      <dgm:prSet presAssocID="{6BC0044E-9AFF-4B69-BB98-2C0CD61D45B0}" presName="composite" presStyleCnt="0"/>
      <dgm:spPr/>
    </dgm:pt>
    <dgm:pt modelId="{97CED69D-AEC0-4354-8A38-6F845AD2DDDF}" type="pres">
      <dgm:prSet presAssocID="{6BC0044E-9AFF-4B69-BB98-2C0CD61D45B0}" presName="LShape" presStyleLbl="alignNode1" presStyleIdx="0" presStyleCnt="9"/>
      <dgm:spPr>
        <a:solidFill>
          <a:schemeClr val="accent1">
            <a:lumMod val="20000"/>
            <a:lumOff val="80000"/>
          </a:schemeClr>
        </a:solidFill>
      </dgm:spPr>
    </dgm:pt>
    <dgm:pt modelId="{C5567AD0-F198-495B-B751-4C0D55916614}" type="pres">
      <dgm:prSet presAssocID="{6BC0044E-9AFF-4B69-BB98-2C0CD61D45B0}" presName="ParentText" presStyleLbl="revTx" presStyleIdx="0" presStyleCnt="5">
        <dgm:presLayoutVars>
          <dgm:chMax val="0"/>
          <dgm:chPref val="0"/>
          <dgm:bulletEnabled val="1"/>
        </dgm:presLayoutVars>
      </dgm:prSet>
      <dgm:spPr/>
      <dgm:t>
        <a:bodyPr/>
        <a:lstStyle/>
        <a:p>
          <a:endParaRPr lang="en-GB"/>
        </a:p>
      </dgm:t>
    </dgm:pt>
    <dgm:pt modelId="{AA74F586-ADBC-4160-92A8-EC6F172317CB}" type="pres">
      <dgm:prSet presAssocID="{6BC0044E-9AFF-4B69-BB98-2C0CD61D45B0}" presName="Triangle" presStyleLbl="alignNode1" presStyleIdx="1" presStyleCnt="9"/>
      <dgm:spPr/>
    </dgm:pt>
    <dgm:pt modelId="{916E8CE4-493E-417D-ADAD-6C9D8F310419}" type="pres">
      <dgm:prSet presAssocID="{9A8E3A38-1C49-48EB-9F2D-3A241708505D}" presName="sibTrans" presStyleCnt="0"/>
      <dgm:spPr/>
    </dgm:pt>
    <dgm:pt modelId="{9BB2F229-9836-4C87-A680-C23276B384B4}" type="pres">
      <dgm:prSet presAssocID="{9A8E3A38-1C49-48EB-9F2D-3A241708505D}" presName="space" presStyleCnt="0"/>
      <dgm:spPr/>
    </dgm:pt>
    <dgm:pt modelId="{34B722B8-BF74-4E73-9EFA-BA805434A48E}" type="pres">
      <dgm:prSet presAssocID="{2E40BDB0-1060-40D0-A9A8-30F420EEE0A7}" presName="composite" presStyleCnt="0"/>
      <dgm:spPr/>
    </dgm:pt>
    <dgm:pt modelId="{BE3431AD-97E7-4AEE-AE9E-54A5EF55E0B2}" type="pres">
      <dgm:prSet presAssocID="{2E40BDB0-1060-40D0-A9A8-30F420EEE0A7}" presName="LShape" presStyleLbl="alignNode1" presStyleIdx="2" presStyleCnt="9"/>
      <dgm:spPr>
        <a:solidFill>
          <a:schemeClr val="accent1">
            <a:lumMod val="40000"/>
            <a:lumOff val="60000"/>
          </a:schemeClr>
        </a:solidFill>
      </dgm:spPr>
    </dgm:pt>
    <dgm:pt modelId="{73F3B1BB-335F-418F-8462-795422A66ABB}" type="pres">
      <dgm:prSet presAssocID="{2E40BDB0-1060-40D0-A9A8-30F420EEE0A7}" presName="ParentText" presStyleLbl="revTx" presStyleIdx="1" presStyleCnt="5">
        <dgm:presLayoutVars>
          <dgm:chMax val="0"/>
          <dgm:chPref val="0"/>
          <dgm:bulletEnabled val="1"/>
        </dgm:presLayoutVars>
      </dgm:prSet>
      <dgm:spPr/>
      <dgm:t>
        <a:bodyPr/>
        <a:lstStyle/>
        <a:p>
          <a:endParaRPr lang="en-GB"/>
        </a:p>
      </dgm:t>
    </dgm:pt>
    <dgm:pt modelId="{4BF32410-D82C-4F7D-BC2F-8548B89F0ECB}" type="pres">
      <dgm:prSet presAssocID="{2E40BDB0-1060-40D0-A9A8-30F420EEE0A7}" presName="Triangle" presStyleLbl="alignNode1" presStyleIdx="3" presStyleCnt="9"/>
      <dgm:spPr/>
    </dgm:pt>
    <dgm:pt modelId="{001764B2-ED72-4A77-893E-708DB6296EE6}" type="pres">
      <dgm:prSet presAssocID="{A2D76089-AA01-41C2-8BE1-CC393BFEAC1B}" presName="sibTrans" presStyleCnt="0"/>
      <dgm:spPr/>
    </dgm:pt>
    <dgm:pt modelId="{F37CEF4F-FC40-4F2B-9A68-A4EAD342110A}" type="pres">
      <dgm:prSet presAssocID="{A2D76089-AA01-41C2-8BE1-CC393BFEAC1B}" presName="space" presStyleCnt="0"/>
      <dgm:spPr/>
    </dgm:pt>
    <dgm:pt modelId="{48D2DDF3-2EBD-4FC2-A927-D3BA2F81021B}" type="pres">
      <dgm:prSet presAssocID="{FA106A69-8D29-4BBD-9485-7608E9C730EA}" presName="composite" presStyleCnt="0"/>
      <dgm:spPr/>
    </dgm:pt>
    <dgm:pt modelId="{6545A473-9829-4241-8DE5-AD7BCCE99541}" type="pres">
      <dgm:prSet presAssocID="{FA106A69-8D29-4BBD-9485-7608E9C730EA}" presName="LShape" presStyleLbl="alignNode1" presStyleIdx="4" presStyleCnt="9"/>
      <dgm:spPr>
        <a:solidFill>
          <a:schemeClr val="accent1">
            <a:lumMod val="60000"/>
            <a:lumOff val="40000"/>
          </a:schemeClr>
        </a:solidFill>
      </dgm:spPr>
    </dgm:pt>
    <dgm:pt modelId="{D0EBD7CC-15A0-4806-AB63-5C8EDBC16DF0}" type="pres">
      <dgm:prSet presAssocID="{FA106A69-8D29-4BBD-9485-7608E9C730EA}" presName="ParentText" presStyleLbl="revTx" presStyleIdx="2" presStyleCnt="5">
        <dgm:presLayoutVars>
          <dgm:chMax val="0"/>
          <dgm:chPref val="0"/>
          <dgm:bulletEnabled val="1"/>
        </dgm:presLayoutVars>
      </dgm:prSet>
      <dgm:spPr/>
      <dgm:t>
        <a:bodyPr/>
        <a:lstStyle/>
        <a:p>
          <a:endParaRPr lang="en-GB"/>
        </a:p>
      </dgm:t>
    </dgm:pt>
    <dgm:pt modelId="{9FE3EEB6-6789-42D7-816D-3F23C5008713}" type="pres">
      <dgm:prSet presAssocID="{FA106A69-8D29-4BBD-9485-7608E9C730EA}" presName="Triangle" presStyleLbl="alignNode1" presStyleIdx="5" presStyleCnt="9"/>
      <dgm:spPr/>
    </dgm:pt>
    <dgm:pt modelId="{0BD526AC-2467-4F2F-B745-26FC34C48161}" type="pres">
      <dgm:prSet presAssocID="{5903B5F7-1B41-427F-BE53-41F9602B937C}" presName="sibTrans" presStyleCnt="0"/>
      <dgm:spPr/>
    </dgm:pt>
    <dgm:pt modelId="{B5C0E992-2D3F-405C-8509-D8D25F00DCAD}" type="pres">
      <dgm:prSet presAssocID="{5903B5F7-1B41-427F-BE53-41F9602B937C}" presName="space" presStyleCnt="0"/>
      <dgm:spPr/>
    </dgm:pt>
    <dgm:pt modelId="{ED0BF4C8-B4F7-4DEE-8339-D5B544C96EC2}" type="pres">
      <dgm:prSet presAssocID="{2521A971-49A1-4A1E-9B96-E331A0BD56AF}" presName="composite" presStyleCnt="0"/>
      <dgm:spPr/>
    </dgm:pt>
    <dgm:pt modelId="{06D52CF3-BC07-4485-9B59-12BCDFAE5F80}" type="pres">
      <dgm:prSet presAssocID="{2521A971-49A1-4A1E-9B96-E331A0BD56AF}" presName="LShape" presStyleLbl="alignNode1" presStyleIdx="6" presStyleCnt="9"/>
      <dgm:spPr>
        <a:solidFill>
          <a:schemeClr val="accent1">
            <a:lumMod val="75000"/>
          </a:schemeClr>
        </a:solidFill>
      </dgm:spPr>
    </dgm:pt>
    <dgm:pt modelId="{E6473A03-AC9D-4815-8EA6-CDFA36C1A1B2}" type="pres">
      <dgm:prSet presAssocID="{2521A971-49A1-4A1E-9B96-E331A0BD56AF}" presName="ParentText" presStyleLbl="revTx" presStyleIdx="3" presStyleCnt="5">
        <dgm:presLayoutVars>
          <dgm:chMax val="0"/>
          <dgm:chPref val="0"/>
          <dgm:bulletEnabled val="1"/>
        </dgm:presLayoutVars>
      </dgm:prSet>
      <dgm:spPr/>
      <dgm:t>
        <a:bodyPr/>
        <a:lstStyle/>
        <a:p>
          <a:endParaRPr lang="en-GB"/>
        </a:p>
      </dgm:t>
    </dgm:pt>
    <dgm:pt modelId="{DB72D88D-1872-4993-98A4-DE43D5F9398B}" type="pres">
      <dgm:prSet presAssocID="{2521A971-49A1-4A1E-9B96-E331A0BD56AF}" presName="Triangle" presStyleLbl="alignNode1" presStyleIdx="7" presStyleCnt="9"/>
      <dgm:spPr/>
    </dgm:pt>
    <dgm:pt modelId="{34054AE9-4A8C-4167-AB69-28DD4100539F}" type="pres">
      <dgm:prSet presAssocID="{2426CB01-974E-4F3C-9C6B-D6180B1FDE6E}" presName="sibTrans" presStyleCnt="0"/>
      <dgm:spPr/>
    </dgm:pt>
    <dgm:pt modelId="{40F32430-DB61-4416-A621-B37E871E548A}" type="pres">
      <dgm:prSet presAssocID="{2426CB01-974E-4F3C-9C6B-D6180B1FDE6E}" presName="space" presStyleCnt="0"/>
      <dgm:spPr/>
    </dgm:pt>
    <dgm:pt modelId="{079C67A5-B013-447E-A66C-91639637C52F}" type="pres">
      <dgm:prSet presAssocID="{C3805D10-229C-4B19-8623-FC83B5C3E04E}" presName="composite" presStyleCnt="0"/>
      <dgm:spPr/>
    </dgm:pt>
    <dgm:pt modelId="{AD918EC0-93B1-48FF-A3B4-09DC62B73E1B}" type="pres">
      <dgm:prSet presAssocID="{C3805D10-229C-4B19-8623-FC83B5C3E04E}" presName="LShape" presStyleLbl="alignNode1" presStyleIdx="8" presStyleCnt="9"/>
      <dgm:spPr>
        <a:solidFill>
          <a:schemeClr val="accent1">
            <a:lumMod val="50000"/>
          </a:schemeClr>
        </a:solidFill>
      </dgm:spPr>
    </dgm:pt>
    <dgm:pt modelId="{0059EDCE-42E1-4DD3-BDCF-A895555D0A8F}" type="pres">
      <dgm:prSet presAssocID="{C3805D10-229C-4B19-8623-FC83B5C3E04E}" presName="ParentText" presStyleLbl="revTx" presStyleIdx="4" presStyleCnt="5">
        <dgm:presLayoutVars>
          <dgm:chMax val="0"/>
          <dgm:chPref val="0"/>
          <dgm:bulletEnabled val="1"/>
        </dgm:presLayoutVars>
      </dgm:prSet>
      <dgm:spPr/>
      <dgm:t>
        <a:bodyPr/>
        <a:lstStyle/>
        <a:p>
          <a:endParaRPr lang="en-GB"/>
        </a:p>
      </dgm:t>
    </dgm:pt>
  </dgm:ptLst>
  <dgm:cxnLst>
    <dgm:cxn modelId="{F013C9E0-D76C-4500-9488-01AACD8CB1EA}" type="presOf" srcId="{C3805D10-229C-4B19-8623-FC83B5C3E04E}" destId="{0059EDCE-42E1-4DD3-BDCF-A895555D0A8F}" srcOrd="0" destOrd="0" presId="urn:microsoft.com/office/officeart/2009/3/layout/StepUpProcess"/>
    <dgm:cxn modelId="{A91C12CB-1F48-4773-B2B8-11FDD93B2E26}" type="presOf" srcId="{2E40BDB0-1060-40D0-A9A8-30F420EEE0A7}" destId="{73F3B1BB-335F-418F-8462-795422A66ABB}" srcOrd="0" destOrd="0" presId="urn:microsoft.com/office/officeart/2009/3/layout/StepUpProcess"/>
    <dgm:cxn modelId="{B21C5ACE-BA01-4F1A-8079-5DAADBC0716B}" type="presOf" srcId="{2521A971-49A1-4A1E-9B96-E331A0BD56AF}" destId="{E6473A03-AC9D-4815-8EA6-CDFA36C1A1B2}" srcOrd="0" destOrd="0" presId="urn:microsoft.com/office/officeart/2009/3/layout/StepUpProcess"/>
    <dgm:cxn modelId="{F0AF6F8A-D3C8-47BD-BD25-59D5238230EE}" type="presOf" srcId="{FA106A69-8D29-4BBD-9485-7608E9C730EA}" destId="{D0EBD7CC-15A0-4806-AB63-5C8EDBC16DF0}" srcOrd="0" destOrd="0" presId="urn:microsoft.com/office/officeart/2009/3/layout/StepUpProcess"/>
    <dgm:cxn modelId="{BADF942D-162F-4144-AC90-65B3A711DF52}" srcId="{68EC7C38-2A83-4313-8A40-BAB6AB87A71F}" destId="{2521A971-49A1-4A1E-9B96-E331A0BD56AF}" srcOrd="3" destOrd="0" parTransId="{0FC4C38F-C473-427F-BB26-A5CF84737F87}" sibTransId="{2426CB01-974E-4F3C-9C6B-D6180B1FDE6E}"/>
    <dgm:cxn modelId="{D2D4256A-EA8F-48BF-AF02-B7BBE12990C1}" srcId="{68EC7C38-2A83-4313-8A40-BAB6AB87A71F}" destId="{C3805D10-229C-4B19-8623-FC83B5C3E04E}" srcOrd="4" destOrd="0" parTransId="{254F62ED-4E98-4B02-9986-FC97D84BD912}" sibTransId="{1AF1C297-2A92-4E0F-ADDE-68011544BCF1}"/>
    <dgm:cxn modelId="{D184F4C3-1812-47BF-95CA-D026A57A2E1F}" type="presOf" srcId="{68EC7C38-2A83-4313-8A40-BAB6AB87A71F}" destId="{E5A71036-EDCC-4002-B273-ABDABE433F73}" srcOrd="0" destOrd="0" presId="urn:microsoft.com/office/officeart/2009/3/layout/StepUpProcess"/>
    <dgm:cxn modelId="{22378C5F-0541-4333-95B8-45355CF0F4BC}" srcId="{68EC7C38-2A83-4313-8A40-BAB6AB87A71F}" destId="{2E40BDB0-1060-40D0-A9A8-30F420EEE0A7}" srcOrd="1" destOrd="0" parTransId="{7613447B-3E3C-4EB8-B94F-3BC3D79A3C93}" sibTransId="{A2D76089-AA01-41C2-8BE1-CC393BFEAC1B}"/>
    <dgm:cxn modelId="{E0C6F4ED-6A43-43C8-9A7D-569C80970A15}" srcId="{68EC7C38-2A83-4313-8A40-BAB6AB87A71F}" destId="{6BC0044E-9AFF-4B69-BB98-2C0CD61D45B0}" srcOrd="0" destOrd="0" parTransId="{2B25B1A7-D673-4C43-81E6-E5DED196B0B9}" sibTransId="{9A8E3A38-1C49-48EB-9F2D-3A241708505D}"/>
    <dgm:cxn modelId="{644C5A0A-638E-43E9-BD88-357AF0367DB0}" type="presOf" srcId="{6BC0044E-9AFF-4B69-BB98-2C0CD61D45B0}" destId="{C5567AD0-F198-495B-B751-4C0D55916614}" srcOrd="0" destOrd="0" presId="urn:microsoft.com/office/officeart/2009/3/layout/StepUpProcess"/>
    <dgm:cxn modelId="{BE9ABBBB-4B90-490B-B9B5-AF0C3594A632}" srcId="{68EC7C38-2A83-4313-8A40-BAB6AB87A71F}" destId="{FA106A69-8D29-4BBD-9485-7608E9C730EA}" srcOrd="2" destOrd="0" parTransId="{93688ACF-004A-4177-A96C-8427108A4FC3}" sibTransId="{5903B5F7-1B41-427F-BE53-41F9602B937C}"/>
    <dgm:cxn modelId="{7E7FC28B-FDA4-45E0-A977-E7963B6667A8}" type="presParOf" srcId="{E5A71036-EDCC-4002-B273-ABDABE433F73}" destId="{219F0968-00BA-4EE0-BA93-D458F2AD4E28}" srcOrd="0" destOrd="0" presId="urn:microsoft.com/office/officeart/2009/3/layout/StepUpProcess"/>
    <dgm:cxn modelId="{E4ECCDD4-A38C-4709-B730-81915E50851F}" type="presParOf" srcId="{219F0968-00BA-4EE0-BA93-D458F2AD4E28}" destId="{97CED69D-AEC0-4354-8A38-6F845AD2DDDF}" srcOrd="0" destOrd="0" presId="urn:microsoft.com/office/officeart/2009/3/layout/StepUpProcess"/>
    <dgm:cxn modelId="{D337EE91-54BB-4EFE-99C0-27CAC069A8B2}" type="presParOf" srcId="{219F0968-00BA-4EE0-BA93-D458F2AD4E28}" destId="{C5567AD0-F198-495B-B751-4C0D55916614}" srcOrd="1" destOrd="0" presId="urn:microsoft.com/office/officeart/2009/3/layout/StepUpProcess"/>
    <dgm:cxn modelId="{E8FC313C-D7A8-45B4-857A-E6B5DF9EC9F4}" type="presParOf" srcId="{219F0968-00BA-4EE0-BA93-D458F2AD4E28}" destId="{AA74F586-ADBC-4160-92A8-EC6F172317CB}" srcOrd="2" destOrd="0" presId="urn:microsoft.com/office/officeart/2009/3/layout/StepUpProcess"/>
    <dgm:cxn modelId="{418B9100-7CAA-4E24-96FF-480A9D90DB14}" type="presParOf" srcId="{E5A71036-EDCC-4002-B273-ABDABE433F73}" destId="{916E8CE4-493E-417D-ADAD-6C9D8F310419}" srcOrd="1" destOrd="0" presId="urn:microsoft.com/office/officeart/2009/3/layout/StepUpProcess"/>
    <dgm:cxn modelId="{AD454363-D945-4660-860D-7BD480DEE095}" type="presParOf" srcId="{916E8CE4-493E-417D-ADAD-6C9D8F310419}" destId="{9BB2F229-9836-4C87-A680-C23276B384B4}" srcOrd="0" destOrd="0" presId="urn:microsoft.com/office/officeart/2009/3/layout/StepUpProcess"/>
    <dgm:cxn modelId="{806DF676-3414-4AC1-A461-F0070AC5147F}" type="presParOf" srcId="{E5A71036-EDCC-4002-B273-ABDABE433F73}" destId="{34B722B8-BF74-4E73-9EFA-BA805434A48E}" srcOrd="2" destOrd="0" presId="urn:microsoft.com/office/officeart/2009/3/layout/StepUpProcess"/>
    <dgm:cxn modelId="{C8B89A0C-E198-41F0-931F-38D9240686AB}" type="presParOf" srcId="{34B722B8-BF74-4E73-9EFA-BA805434A48E}" destId="{BE3431AD-97E7-4AEE-AE9E-54A5EF55E0B2}" srcOrd="0" destOrd="0" presId="urn:microsoft.com/office/officeart/2009/3/layout/StepUpProcess"/>
    <dgm:cxn modelId="{75B2CE77-993A-4835-9F21-FBC82B262037}" type="presParOf" srcId="{34B722B8-BF74-4E73-9EFA-BA805434A48E}" destId="{73F3B1BB-335F-418F-8462-795422A66ABB}" srcOrd="1" destOrd="0" presId="urn:microsoft.com/office/officeart/2009/3/layout/StepUpProcess"/>
    <dgm:cxn modelId="{919A9DA8-CD95-47F0-BFFA-59E9446B4CB4}" type="presParOf" srcId="{34B722B8-BF74-4E73-9EFA-BA805434A48E}" destId="{4BF32410-D82C-4F7D-BC2F-8548B89F0ECB}" srcOrd="2" destOrd="0" presId="urn:microsoft.com/office/officeart/2009/3/layout/StepUpProcess"/>
    <dgm:cxn modelId="{94BA5FDD-EAFA-42FD-BFCB-81D74FBC88E9}" type="presParOf" srcId="{E5A71036-EDCC-4002-B273-ABDABE433F73}" destId="{001764B2-ED72-4A77-893E-708DB6296EE6}" srcOrd="3" destOrd="0" presId="urn:microsoft.com/office/officeart/2009/3/layout/StepUpProcess"/>
    <dgm:cxn modelId="{B9020631-D7DF-45E5-9F0E-7ECF70614488}" type="presParOf" srcId="{001764B2-ED72-4A77-893E-708DB6296EE6}" destId="{F37CEF4F-FC40-4F2B-9A68-A4EAD342110A}" srcOrd="0" destOrd="0" presId="urn:microsoft.com/office/officeart/2009/3/layout/StepUpProcess"/>
    <dgm:cxn modelId="{3F0A44C2-98BE-4280-A11B-D7D19980B8C8}" type="presParOf" srcId="{E5A71036-EDCC-4002-B273-ABDABE433F73}" destId="{48D2DDF3-2EBD-4FC2-A927-D3BA2F81021B}" srcOrd="4" destOrd="0" presId="urn:microsoft.com/office/officeart/2009/3/layout/StepUpProcess"/>
    <dgm:cxn modelId="{EFA61D6E-1D5A-49A5-8381-CE9A3F737F57}" type="presParOf" srcId="{48D2DDF3-2EBD-4FC2-A927-D3BA2F81021B}" destId="{6545A473-9829-4241-8DE5-AD7BCCE99541}" srcOrd="0" destOrd="0" presId="urn:microsoft.com/office/officeart/2009/3/layout/StepUpProcess"/>
    <dgm:cxn modelId="{74385A42-204F-4486-B7AE-5278005B09F8}" type="presParOf" srcId="{48D2DDF3-2EBD-4FC2-A927-D3BA2F81021B}" destId="{D0EBD7CC-15A0-4806-AB63-5C8EDBC16DF0}" srcOrd="1" destOrd="0" presId="urn:microsoft.com/office/officeart/2009/3/layout/StepUpProcess"/>
    <dgm:cxn modelId="{58EDE159-AA9A-4F6B-843B-90954EEDC1B8}" type="presParOf" srcId="{48D2DDF3-2EBD-4FC2-A927-D3BA2F81021B}" destId="{9FE3EEB6-6789-42D7-816D-3F23C5008713}" srcOrd="2" destOrd="0" presId="urn:microsoft.com/office/officeart/2009/3/layout/StepUpProcess"/>
    <dgm:cxn modelId="{A6BBD59A-8D0A-438D-9F7D-749FDB926223}" type="presParOf" srcId="{E5A71036-EDCC-4002-B273-ABDABE433F73}" destId="{0BD526AC-2467-4F2F-B745-26FC34C48161}" srcOrd="5" destOrd="0" presId="urn:microsoft.com/office/officeart/2009/3/layout/StepUpProcess"/>
    <dgm:cxn modelId="{73AFB358-2123-4A0F-B826-15070B2EDA7B}" type="presParOf" srcId="{0BD526AC-2467-4F2F-B745-26FC34C48161}" destId="{B5C0E992-2D3F-405C-8509-D8D25F00DCAD}" srcOrd="0" destOrd="0" presId="urn:microsoft.com/office/officeart/2009/3/layout/StepUpProcess"/>
    <dgm:cxn modelId="{0C64887B-7921-4F33-8F4B-15B37A6A228C}" type="presParOf" srcId="{E5A71036-EDCC-4002-B273-ABDABE433F73}" destId="{ED0BF4C8-B4F7-4DEE-8339-D5B544C96EC2}" srcOrd="6" destOrd="0" presId="urn:microsoft.com/office/officeart/2009/3/layout/StepUpProcess"/>
    <dgm:cxn modelId="{FE4FB401-9122-4D6B-9155-6AA90FEF7437}" type="presParOf" srcId="{ED0BF4C8-B4F7-4DEE-8339-D5B544C96EC2}" destId="{06D52CF3-BC07-4485-9B59-12BCDFAE5F80}" srcOrd="0" destOrd="0" presId="urn:microsoft.com/office/officeart/2009/3/layout/StepUpProcess"/>
    <dgm:cxn modelId="{6427A4AE-60BC-496D-9F86-F8D3362BD130}" type="presParOf" srcId="{ED0BF4C8-B4F7-4DEE-8339-D5B544C96EC2}" destId="{E6473A03-AC9D-4815-8EA6-CDFA36C1A1B2}" srcOrd="1" destOrd="0" presId="urn:microsoft.com/office/officeart/2009/3/layout/StepUpProcess"/>
    <dgm:cxn modelId="{21F201BF-2463-47F7-B0A7-535B33D6D4C6}" type="presParOf" srcId="{ED0BF4C8-B4F7-4DEE-8339-D5B544C96EC2}" destId="{DB72D88D-1872-4993-98A4-DE43D5F9398B}" srcOrd="2" destOrd="0" presId="urn:microsoft.com/office/officeart/2009/3/layout/StepUpProcess"/>
    <dgm:cxn modelId="{44324192-B5AA-45F9-ABD7-4911BDD7F53B}" type="presParOf" srcId="{E5A71036-EDCC-4002-B273-ABDABE433F73}" destId="{34054AE9-4A8C-4167-AB69-28DD4100539F}" srcOrd="7" destOrd="0" presId="urn:microsoft.com/office/officeart/2009/3/layout/StepUpProcess"/>
    <dgm:cxn modelId="{E8A8243D-4DB0-42DD-9A46-40424ED180DC}" type="presParOf" srcId="{34054AE9-4A8C-4167-AB69-28DD4100539F}" destId="{40F32430-DB61-4416-A621-B37E871E548A}" srcOrd="0" destOrd="0" presId="urn:microsoft.com/office/officeart/2009/3/layout/StepUpProcess"/>
    <dgm:cxn modelId="{8FEC8393-257F-4622-9925-E34599C0B277}" type="presParOf" srcId="{E5A71036-EDCC-4002-B273-ABDABE433F73}" destId="{079C67A5-B013-447E-A66C-91639637C52F}" srcOrd="8" destOrd="0" presId="urn:microsoft.com/office/officeart/2009/3/layout/StepUpProcess"/>
    <dgm:cxn modelId="{B79BDBA5-0D5D-4810-9FF3-67A87F57C34F}" type="presParOf" srcId="{079C67A5-B013-447E-A66C-91639637C52F}" destId="{AD918EC0-93B1-48FF-A3B4-09DC62B73E1B}" srcOrd="0" destOrd="0" presId="urn:microsoft.com/office/officeart/2009/3/layout/StepUpProcess"/>
    <dgm:cxn modelId="{9BB3A7FC-C577-4B7C-BA6F-6B0039E01B85}" type="presParOf" srcId="{079C67A5-B013-447E-A66C-91639637C52F}" destId="{0059EDCE-42E1-4DD3-BDCF-A895555D0A8F}" srcOrd="1" destOrd="0" presId="urn:microsoft.com/office/officeart/2009/3/layout/StepUpProcess"/>
  </dgm:cxnLst>
  <dgm:bg>
    <a:effectLst>
      <a:glow rad="127000">
        <a:srgbClr val="FFC000"/>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6B10D4-18DD-402F-BD42-0614F13DFBC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6254B39-3803-434D-B03F-B3FF770403E2}">
      <dgm:prSet phldrT="[Text]" custT="1"/>
      <dgm:spPr>
        <a:solidFill>
          <a:schemeClr val="tx2">
            <a:lumMod val="60000"/>
            <a:lumOff val="40000"/>
          </a:schemeClr>
        </a:solidFill>
      </dgm:spPr>
      <dgm:t>
        <a:bodyPr/>
        <a:lstStyle/>
        <a:p>
          <a:r>
            <a:rPr lang="en-GB" sz="2000" dirty="0" smtClean="0">
              <a:solidFill>
                <a:schemeClr val="bg1"/>
              </a:solidFill>
            </a:rPr>
            <a:t>What are </a:t>
          </a:r>
        </a:p>
        <a:p>
          <a:r>
            <a:rPr lang="en-GB" sz="2000" dirty="0" smtClean="0">
              <a:solidFill>
                <a:schemeClr val="bg1"/>
              </a:solidFill>
            </a:rPr>
            <a:t>goals/purpose/</a:t>
          </a:r>
        </a:p>
        <a:p>
          <a:r>
            <a:rPr lang="en-GB" sz="2000" dirty="0" smtClean="0">
              <a:solidFill>
                <a:schemeClr val="bg1"/>
              </a:solidFill>
            </a:rPr>
            <a:t>needs?</a:t>
          </a:r>
          <a:endParaRPr lang="en-GB" sz="2000" dirty="0">
            <a:solidFill>
              <a:schemeClr val="bg1"/>
            </a:solidFill>
          </a:endParaRPr>
        </a:p>
      </dgm:t>
    </dgm:pt>
    <dgm:pt modelId="{C5B34266-D8B2-4637-9114-6943BAEC85EA}" type="parTrans" cxnId="{DD0C3ED6-EEC0-45AF-B032-DD50AF6BC8E7}">
      <dgm:prSet/>
      <dgm:spPr/>
      <dgm:t>
        <a:bodyPr/>
        <a:lstStyle/>
        <a:p>
          <a:endParaRPr lang="en-GB"/>
        </a:p>
      </dgm:t>
    </dgm:pt>
    <dgm:pt modelId="{EAE65210-E39D-4F94-BCAD-64B294B59DCF}" type="sibTrans" cxnId="{DD0C3ED6-EEC0-45AF-B032-DD50AF6BC8E7}">
      <dgm:prSet/>
      <dgm:spPr>
        <a:solidFill>
          <a:schemeClr val="tx1">
            <a:lumMod val="75000"/>
            <a:lumOff val="25000"/>
          </a:schemeClr>
        </a:solidFill>
      </dgm:spPr>
      <dgm:t>
        <a:bodyPr/>
        <a:lstStyle/>
        <a:p>
          <a:endParaRPr lang="en-GB" dirty="0"/>
        </a:p>
      </dgm:t>
    </dgm:pt>
    <dgm:pt modelId="{69301F4A-0583-4EC0-B56B-337A5538D5E7}">
      <dgm:prSet phldrT="[Text]"/>
      <dgm:spPr>
        <a:solidFill>
          <a:schemeClr val="tx2">
            <a:lumMod val="60000"/>
            <a:lumOff val="40000"/>
          </a:schemeClr>
        </a:solidFill>
      </dgm:spPr>
      <dgm:t>
        <a:bodyPr/>
        <a:lstStyle/>
        <a:p>
          <a:r>
            <a:rPr lang="en-GB" b="0" dirty="0" smtClean="0"/>
            <a:t>Assess strengths/risks</a:t>
          </a:r>
          <a:endParaRPr lang="en-GB" b="0" dirty="0"/>
        </a:p>
      </dgm:t>
    </dgm:pt>
    <dgm:pt modelId="{68BF7069-801C-4C0B-A778-30E77BB8702E}" type="parTrans" cxnId="{B25706B1-A331-4B18-B867-DB6C0606A01A}">
      <dgm:prSet/>
      <dgm:spPr/>
      <dgm:t>
        <a:bodyPr/>
        <a:lstStyle/>
        <a:p>
          <a:endParaRPr lang="en-GB"/>
        </a:p>
      </dgm:t>
    </dgm:pt>
    <dgm:pt modelId="{3D8ED3EC-DA3F-43F9-8535-A0E3F0CD5BB3}" type="sibTrans" cxnId="{B25706B1-A331-4B18-B867-DB6C0606A01A}">
      <dgm:prSet/>
      <dgm:spPr>
        <a:solidFill>
          <a:schemeClr val="tx1">
            <a:lumMod val="75000"/>
            <a:lumOff val="25000"/>
          </a:schemeClr>
        </a:solidFill>
      </dgm:spPr>
      <dgm:t>
        <a:bodyPr/>
        <a:lstStyle/>
        <a:p>
          <a:endParaRPr lang="en-GB" dirty="0"/>
        </a:p>
      </dgm:t>
    </dgm:pt>
    <dgm:pt modelId="{CED501C7-E361-4C6C-8AD4-961D9FED2524}">
      <dgm:prSet phldrT="[Text]"/>
      <dgm:spPr>
        <a:solidFill>
          <a:schemeClr val="tx2">
            <a:lumMod val="60000"/>
            <a:lumOff val="40000"/>
          </a:schemeClr>
        </a:solidFill>
      </dgm:spPr>
      <dgm:t>
        <a:bodyPr/>
        <a:lstStyle/>
        <a:p>
          <a:r>
            <a:rPr lang="en-GB" dirty="0" smtClean="0"/>
            <a:t>Provisional contact plan</a:t>
          </a:r>
          <a:endParaRPr lang="en-GB" dirty="0"/>
        </a:p>
      </dgm:t>
    </dgm:pt>
    <dgm:pt modelId="{45F8CA5A-112D-4B60-9C5C-C2AC957C1596}" type="parTrans" cxnId="{D5D4EFFC-F2C1-4297-A821-52FB6BC886CC}">
      <dgm:prSet/>
      <dgm:spPr/>
      <dgm:t>
        <a:bodyPr/>
        <a:lstStyle/>
        <a:p>
          <a:endParaRPr lang="en-GB"/>
        </a:p>
      </dgm:t>
    </dgm:pt>
    <dgm:pt modelId="{44EF9562-1E7B-4E26-B7A4-221F3F728DF7}" type="sibTrans" cxnId="{D5D4EFFC-F2C1-4297-A821-52FB6BC886CC}">
      <dgm:prSet/>
      <dgm:spPr>
        <a:solidFill>
          <a:schemeClr val="tx1">
            <a:lumMod val="75000"/>
            <a:lumOff val="25000"/>
          </a:schemeClr>
        </a:solidFill>
      </dgm:spPr>
      <dgm:t>
        <a:bodyPr/>
        <a:lstStyle/>
        <a:p>
          <a:endParaRPr lang="en-GB" dirty="0"/>
        </a:p>
      </dgm:t>
    </dgm:pt>
    <dgm:pt modelId="{E5678096-C126-491A-A623-40378279E88F}">
      <dgm:prSet phldrT="[Text]"/>
      <dgm:spPr>
        <a:solidFill>
          <a:schemeClr val="tx2">
            <a:lumMod val="60000"/>
            <a:lumOff val="40000"/>
          </a:schemeClr>
        </a:solidFill>
      </dgm:spPr>
      <dgm:t>
        <a:bodyPr/>
        <a:lstStyle/>
        <a:p>
          <a:r>
            <a:rPr lang="en-GB" dirty="0" smtClean="0"/>
            <a:t>Plan support for contact</a:t>
          </a:r>
          <a:endParaRPr lang="en-GB" dirty="0"/>
        </a:p>
      </dgm:t>
    </dgm:pt>
    <dgm:pt modelId="{249A1C50-15F9-495D-8A55-65809EC174C3}" type="parTrans" cxnId="{864FB4BB-7F29-45B4-B22D-3AD511E19D58}">
      <dgm:prSet/>
      <dgm:spPr/>
      <dgm:t>
        <a:bodyPr/>
        <a:lstStyle/>
        <a:p>
          <a:endParaRPr lang="en-GB"/>
        </a:p>
      </dgm:t>
    </dgm:pt>
    <dgm:pt modelId="{0FB89185-70C9-4FA9-ABD0-E3E11BE1D067}" type="sibTrans" cxnId="{864FB4BB-7F29-45B4-B22D-3AD511E19D58}">
      <dgm:prSet/>
      <dgm:spPr>
        <a:solidFill>
          <a:schemeClr val="tx1">
            <a:lumMod val="75000"/>
            <a:lumOff val="25000"/>
          </a:schemeClr>
        </a:solidFill>
      </dgm:spPr>
      <dgm:t>
        <a:bodyPr/>
        <a:lstStyle/>
        <a:p>
          <a:endParaRPr lang="en-GB" dirty="0"/>
        </a:p>
      </dgm:t>
    </dgm:pt>
    <dgm:pt modelId="{BC16219B-115C-47E2-80CB-638A948D878B}">
      <dgm:prSet phldrT="[Text]"/>
      <dgm:spPr>
        <a:solidFill>
          <a:schemeClr val="tx2">
            <a:lumMod val="60000"/>
            <a:lumOff val="40000"/>
          </a:schemeClr>
        </a:solidFill>
      </dgm:spPr>
      <dgm:t>
        <a:bodyPr/>
        <a:lstStyle/>
        <a:p>
          <a:r>
            <a:rPr lang="en-GB" dirty="0" smtClean="0"/>
            <a:t>Review</a:t>
          </a:r>
          <a:endParaRPr lang="en-GB" dirty="0"/>
        </a:p>
      </dgm:t>
    </dgm:pt>
    <dgm:pt modelId="{B4D11650-6FBD-44E4-9220-456920A3164A}" type="parTrans" cxnId="{1A53B93E-E15E-4E2E-893B-96BAE27BE614}">
      <dgm:prSet/>
      <dgm:spPr/>
      <dgm:t>
        <a:bodyPr/>
        <a:lstStyle/>
        <a:p>
          <a:endParaRPr lang="en-GB"/>
        </a:p>
      </dgm:t>
    </dgm:pt>
    <dgm:pt modelId="{15EEA8BD-A692-414F-B454-9647D6F96A1C}" type="sibTrans" cxnId="{1A53B93E-E15E-4E2E-893B-96BAE27BE614}">
      <dgm:prSet/>
      <dgm:spPr>
        <a:solidFill>
          <a:schemeClr val="tx1">
            <a:lumMod val="75000"/>
            <a:lumOff val="25000"/>
          </a:schemeClr>
        </a:solidFill>
      </dgm:spPr>
      <dgm:t>
        <a:bodyPr/>
        <a:lstStyle/>
        <a:p>
          <a:endParaRPr lang="en-GB" dirty="0"/>
        </a:p>
      </dgm:t>
    </dgm:pt>
    <dgm:pt modelId="{3FE2FA8A-1DC0-44A6-A096-99E31B256147}" type="pres">
      <dgm:prSet presAssocID="{146B10D4-18DD-402F-BD42-0614F13DFBC7}" presName="cycle" presStyleCnt="0">
        <dgm:presLayoutVars>
          <dgm:dir/>
          <dgm:resizeHandles val="exact"/>
        </dgm:presLayoutVars>
      </dgm:prSet>
      <dgm:spPr/>
      <dgm:t>
        <a:bodyPr/>
        <a:lstStyle/>
        <a:p>
          <a:endParaRPr lang="en-GB"/>
        </a:p>
      </dgm:t>
    </dgm:pt>
    <dgm:pt modelId="{64CF9BBF-6F5A-4EBE-8556-3AF5A400F721}" type="pres">
      <dgm:prSet presAssocID="{76254B39-3803-434D-B03F-B3FF770403E2}" presName="node" presStyleLbl="node1" presStyleIdx="0" presStyleCnt="5" custScaleX="171824" custScaleY="93904" custRadScaleRad="96518" custRadScaleInc="3217">
        <dgm:presLayoutVars>
          <dgm:bulletEnabled val="1"/>
        </dgm:presLayoutVars>
      </dgm:prSet>
      <dgm:spPr/>
      <dgm:t>
        <a:bodyPr/>
        <a:lstStyle/>
        <a:p>
          <a:endParaRPr lang="en-GB"/>
        </a:p>
      </dgm:t>
    </dgm:pt>
    <dgm:pt modelId="{CF7D3998-ED20-4D6D-90B7-6A868D051F0E}" type="pres">
      <dgm:prSet presAssocID="{EAE65210-E39D-4F94-BCAD-64B294B59DCF}" presName="sibTrans" presStyleLbl="sibTrans2D1" presStyleIdx="0" presStyleCnt="5"/>
      <dgm:spPr/>
      <dgm:t>
        <a:bodyPr/>
        <a:lstStyle/>
        <a:p>
          <a:endParaRPr lang="en-GB"/>
        </a:p>
      </dgm:t>
    </dgm:pt>
    <dgm:pt modelId="{A75E01DC-C62E-4781-8053-5697C97E8098}" type="pres">
      <dgm:prSet presAssocID="{EAE65210-E39D-4F94-BCAD-64B294B59DCF}" presName="connectorText" presStyleLbl="sibTrans2D1" presStyleIdx="0" presStyleCnt="5"/>
      <dgm:spPr/>
      <dgm:t>
        <a:bodyPr/>
        <a:lstStyle/>
        <a:p>
          <a:endParaRPr lang="en-GB"/>
        </a:p>
      </dgm:t>
    </dgm:pt>
    <dgm:pt modelId="{283B942E-B140-4BEB-8842-6652ECA6DA04}" type="pres">
      <dgm:prSet presAssocID="{69301F4A-0583-4EC0-B56B-337A5538D5E7}" presName="node" presStyleLbl="node1" presStyleIdx="1" presStyleCnt="5" custScaleX="146868" custScaleY="96443" custRadScaleRad="130973" custRadScaleInc="18755">
        <dgm:presLayoutVars>
          <dgm:bulletEnabled val="1"/>
        </dgm:presLayoutVars>
      </dgm:prSet>
      <dgm:spPr>
        <a:prstGeom prst="ellipse">
          <a:avLst/>
        </a:prstGeom>
      </dgm:spPr>
      <dgm:t>
        <a:bodyPr/>
        <a:lstStyle/>
        <a:p>
          <a:endParaRPr lang="en-GB"/>
        </a:p>
      </dgm:t>
    </dgm:pt>
    <dgm:pt modelId="{EF3DA36A-05E9-4257-A117-CDED052E9FA9}" type="pres">
      <dgm:prSet presAssocID="{3D8ED3EC-DA3F-43F9-8535-A0E3F0CD5BB3}" presName="sibTrans" presStyleLbl="sibTrans2D1" presStyleIdx="1" presStyleCnt="5"/>
      <dgm:spPr/>
      <dgm:t>
        <a:bodyPr/>
        <a:lstStyle/>
        <a:p>
          <a:endParaRPr lang="en-GB"/>
        </a:p>
      </dgm:t>
    </dgm:pt>
    <dgm:pt modelId="{32CDA6B8-AEF8-492D-87DB-268B86F35FC4}" type="pres">
      <dgm:prSet presAssocID="{3D8ED3EC-DA3F-43F9-8535-A0E3F0CD5BB3}" presName="connectorText" presStyleLbl="sibTrans2D1" presStyleIdx="1" presStyleCnt="5"/>
      <dgm:spPr/>
      <dgm:t>
        <a:bodyPr/>
        <a:lstStyle/>
        <a:p>
          <a:endParaRPr lang="en-GB"/>
        </a:p>
      </dgm:t>
    </dgm:pt>
    <dgm:pt modelId="{1477AA84-1081-470D-AC73-69D1B9C1D980}" type="pres">
      <dgm:prSet presAssocID="{CED501C7-E361-4C6C-8AD4-961D9FED2524}" presName="node" presStyleLbl="node1" presStyleIdx="2" presStyleCnt="5" custScaleX="147226" custScaleY="94529" custRadScaleRad="107330" custRadScaleInc="-23133">
        <dgm:presLayoutVars>
          <dgm:bulletEnabled val="1"/>
        </dgm:presLayoutVars>
      </dgm:prSet>
      <dgm:spPr/>
      <dgm:t>
        <a:bodyPr/>
        <a:lstStyle/>
        <a:p>
          <a:endParaRPr lang="en-GB"/>
        </a:p>
      </dgm:t>
    </dgm:pt>
    <dgm:pt modelId="{602C7081-5EA4-4522-BC6F-8A6844BA400A}" type="pres">
      <dgm:prSet presAssocID="{44EF9562-1E7B-4E26-B7A4-221F3F728DF7}" presName="sibTrans" presStyleLbl="sibTrans2D1" presStyleIdx="2" presStyleCnt="5"/>
      <dgm:spPr/>
      <dgm:t>
        <a:bodyPr/>
        <a:lstStyle/>
        <a:p>
          <a:endParaRPr lang="en-GB"/>
        </a:p>
      </dgm:t>
    </dgm:pt>
    <dgm:pt modelId="{5C0C3EB5-A9E8-4663-AA2E-C8740396AC11}" type="pres">
      <dgm:prSet presAssocID="{44EF9562-1E7B-4E26-B7A4-221F3F728DF7}" presName="connectorText" presStyleLbl="sibTrans2D1" presStyleIdx="2" presStyleCnt="5"/>
      <dgm:spPr/>
      <dgm:t>
        <a:bodyPr/>
        <a:lstStyle/>
        <a:p>
          <a:endParaRPr lang="en-GB"/>
        </a:p>
      </dgm:t>
    </dgm:pt>
    <dgm:pt modelId="{338CE0B8-14EB-4959-952F-9FCA1B83CBCE}" type="pres">
      <dgm:prSet presAssocID="{E5678096-C126-491A-A623-40378279E88F}" presName="node" presStyleLbl="node1" presStyleIdx="3" presStyleCnt="5" custScaleX="142086" custScaleY="95897" custRadScaleRad="122804" custRadScaleInc="42949">
        <dgm:presLayoutVars>
          <dgm:bulletEnabled val="1"/>
        </dgm:presLayoutVars>
      </dgm:prSet>
      <dgm:spPr/>
      <dgm:t>
        <a:bodyPr/>
        <a:lstStyle/>
        <a:p>
          <a:endParaRPr lang="en-GB"/>
        </a:p>
      </dgm:t>
    </dgm:pt>
    <dgm:pt modelId="{54D53CEC-D947-449A-B7CD-D0561AE1E7BF}" type="pres">
      <dgm:prSet presAssocID="{0FB89185-70C9-4FA9-ABD0-E3E11BE1D067}" presName="sibTrans" presStyleLbl="sibTrans2D1" presStyleIdx="3" presStyleCnt="5"/>
      <dgm:spPr/>
      <dgm:t>
        <a:bodyPr/>
        <a:lstStyle/>
        <a:p>
          <a:endParaRPr lang="en-GB"/>
        </a:p>
      </dgm:t>
    </dgm:pt>
    <dgm:pt modelId="{C53152E3-A57C-4E9F-AEE5-90D51B06F302}" type="pres">
      <dgm:prSet presAssocID="{0FB89185-70C9-4FA9-ABD0-E3E11BE1D067}" presName="connectorText" presStyleLbl="sibTrans2D1" presStyleIdx="3" presStyleCnt="5"/>
      <dgm:spPr/>
      <dgm:t>
        <a:bodyPr/>
        <a:lstStyle/>
        <a:p>
          <a:endParaRPr lang="en-GB"/>
        </a:p>
      </dgm:t>
    </dgm:pt>
    <dgm:pt modelId="{0DB2A03F-1619-43B6-AD13-AAD76B864971}" type="pres">
      <dgm:prSet presAssocID="{BC16219B-115C-47E2-80CB-638A948D878B}" presName="node" presStyleLbl="node1" presStyleIdx="4" presStyleCnt="5" custScaleX="145917" custScaleY="98660" custRadScaleRad="117981" custRadScaleInc="-7608">
        <dgm:presLayoutVars>
          <dgm:bulletEnabled val="1"/>
        </dgm:presLayoutVars>
      </dgm:prSet>
      <dgm:spPr/>
      <dgm:t>
        <a:bodyPr/>
        <a:lstStyle/>
        <a:p>
          <a:endParaRPr lang="en-GB"/>
        </a:p>
      </dgm:t>
    </dgm:pt>
    <dgm:pt modelId="{7B1D3DE9-4759-49AA-BA67-BC06971DE7DD}" type="pres">
      <dgm:prSet presAssocID="{15EEA8BD-A692-414F-B454-9647D6F96A1C}" presName="sibTrans" presStyleLbl="sibTrans2D1" presStyleIdx="4" presStyleCnt="5"/>
      <dgm:spPr/>
      <dgm:t>
        <a:bodyPr/>
        <a:lstStyle/>
        <a:p>
          <a:endParaRPr lang="en-GB"/>
        </a:p>
      </dgm:t>
    </dgm:pt>
    <dgm:pt modelId="{DC309EFB-C85C-4864-A228-D2383361217F}" type="pres">
      <dgm:prSet presAssocID="{15EEA8BD-A692-414F-B454-9647D6F96A1C}" presName="connectorText" presStyleLbl="sibTrans2D1" presStyleIdx="4" presStyleCnt="5"/>
      <dgm:spPr/>
      <dgm:t>
        <a:bodyPr/>
        <a:lstStyle/>
        <a:p>
          <a:endParaRPr lang="en-GB"/>
        </a:p>
      </dgm:t>
    </dgm:pt>
  </dgm:ptLst>
  <dgm:cxnLst>
    <dgm:cxn modelId="{DD0C3ED6-EEC0-45AF-B032-DD50AF6BC8E7}" srcId="{146B10D4-18DD-402F-BD42-0614F13DFBC7}" destId="{76254B39-3803-434D-B03F-B3FF770403E2}" srcOrd="0" destOrd="0" parTransId="{C5B34266-D8B2-4637-9114-6943BAEC85EA}" sibTransId="{EAE65210-E39D-4F94-BCAD-64B294B59DCF}"/>
    <dgm:cxn modelId="{10A287B9-324A-4661-BB5B-1E5EEA6FFC5F}" type="presOf" srcId="{EAE65210-E39D-4F94-BCAD-64B294B59DCF}" destId="{CF7D3998-ED20-4D6D-90B7-6A868D051F0E}" srcOrd="0" destOrd="0" presId="urn:microsoft.com/office/officeart/2005/8/layout/cycle2"/>
    <dgm:cxn modelId="{EF25D5E0-0B3A-40D5-B61A-C3AB73DA1940}" type="presOf" srcId="{146B10D4-18DD-402F-BD42-0614F13DFBC7}" destId="{3FE2FA8A-1DC0-44A6-A096-99E31B256147}" srcOrd="0" destOrd="0" presId="urn:microsoft.com/office/officeart/2005/8/layout/cycle2"/>
    <dgm:cxn modelId="{76CC2CBA-20F4-4487-8EBC-4D2A727211C5}" type="presOf" srcId="{0FB89185-70C9-4FA9-ABD0-E3E11BE1D067}" destId="{C53152E3-A57C-4E9F-AEE5-90D51B06F302}" srcOrd="1" destOrd="0" presId="urn:microsoft.com/office/officeart/2005/8/layout/cycle2"/>
    <dgm:cxn modelId="{D24B1E4D-5A60-462C-BACD-6CF3B7AF5F50}" type="presOf" srcId="{EAE65210-E39D-4F94-BCAD-64B294B59DCF}" destId="{A75E01DC-C62E-4781-8053-5697C97E8098}" srcOrd="1" destOrd="0" presId="urn:microsoft.com/office/officeart/2005/8/layout/cycle2"/>
    <dgm:cxn modelId="{5107373A-FDD9-4040-A31F-585FF9E0DC31}" type="presOf" srcId="{69301F4A-0583-4EC0-B56B-337A5538D5E7}" destId="{283B942E-B140-4BEB-8842-6652ECA6DA04}" srcOrd="0" destOrd="0" presId="urn:microsoft.com/office/officeart/2005/8/layout/cycle2"/>
    <dgm:cxn modelId="{7EA58547-3498-4257-988E-9B25B63E6085}" type="presOf" srcId="{44EF9562-1E7B-4E26-B7A4-221F3F728DF7}" destId="{602C7081-5EA4-4522-BC6F-8A6844BA400A}" srcOrd="0" destOrd="0" presId="urn:microsoft.com/office/officeart/2005/8/layout/cycle2"/>
    <dgm:cxn modelId="{19AAEB31-9F7B-4A41-A523-44524A744BB3}" type="presOf" srcId="{CED501C7-E361-4C6C-8AD4-961D9FED2524}" destId="{1477AA84-1081-470D-AC73-69D1B9C1D980}" srcOrd="0" destOrd="0" presId="urn:microsoft.com/office/officeart/2005/8/layout/cycle2"/>
    <dgm:cxn modelId="{864FB4BB-7F29-45B4-B22D-3AD511E19D58}" srcId="{146B10D4-18DD-402F-BD42-0614F13DFBC7}" destId="{E5678096-C126-491A-A623-40378279E88F}" srcOrd="3" destOrd="0" parTransId="{249A1C50-15F9-495D-8A55-65809EC174C3}" sibTransId="{0FB89185-70C9-4FA9-ABD0-E3E11BE1D067}"/>
    <dgm:cxn modelId="{5A643F53-E430-4D07-9286-381210EDD419}" type="presOf" srcId="{BC16219B-115C-47E2-80CB-638A948D878B}" destId="{0DB2A03F-1619-43B6-AD13-AAD76B864971}" srcOrd="0" destOrd="0" presId="urn:microsoft.com/office/officeart/2005/8/layout/cycle2"/>
    <dgm:cxn modelId="{377BF7D3-EB5F-40D2-A07D-A12516C570CB}" type="presOf" srcId="{0FB89185-70C9-4FA9-ABD0-E3E11BE1D067}" destId="{54D53CEC-D947-449A-B7CD-D0561AE1E7BF}" srcOrd="0" destOrd="0" presId="urn:microsoft.com/office/officeart/2005/8/layout/cycle2"/>
    <dgm:cxn modelId="{AD4F88D0-106A-4D53-932A-66D94BC31406}" type="presOf" srcId="{E5678096-C126-491A-A623-40378279E88F}" destId="{338CE0B8-14EB-4959-952F-9FCA1B83CBCE}" srcOrd="0" destOrd="0" presId="urn:microsoft.com/office/officeart/2005/8/layout/cycle2"/>
    <dgm:cxn modelId="{1A53B93E-E15E-4E2E-893B-96BAE27BE614}" srcId="{146B10D4-18DD-402F-BD42-0614F13DFBC7}" destId="{BC16219B-115C-47E2-80CB-638A948D878B}" srcOrd="4" destOrd="0" parTransId="{B4D11650-6FBD-44E4-9220-456920A3164A}" sibTransId="{15EEA8BD-A692-414F-B454-9647D6F96A1C}"/>
    <dgm:cxn modelId="{4BCCADF9-36DB-4F8C-BFBD-5DFD386157CE}" type="presOf" srcId="{3D8ED3EC-DA3F-43F9-8535-A0E3F0CD5BB3}" destId="{32CDA6B8-AEF8-492D-87DB-268B86F35FC4}" srcOrd="1" destOrd="0" presId="urn:microsoft.com/office/officeart/2005/8/layout/cycle2"/>
    <dgm:cxn modelId="{3EEA32A6-AD98-48E8-BF99-A7CB48B6B9F8}" type="presOf" srcId="{15EEA8BD-A692-414F-B454-9647D6F96A1C}" destId="{DC309EFB-C85C-4864-A228-D2383361217F}" srcOrd="1" destOrd="0" presId="urn:microsoft.com/office/officeart/2005/8/layout/cycle2"/>
    <dgm:cxn modelId="{A007E497-31D1-488D-A4E1-BEFE98BCE4CB}" type="presOf" srcId="{3D8ED3EC-DA3F-43F9-8535-A0E3F0CD5BB3}" destId="{EF3DA36A-05E9-4257-A117-CDED052E9FA9}" srcOrd="0" destOrd="0" presId="urn:microsoft.com/office/officeart/2005/8/layout/cycle2"/>
    <dgm:cxn modelId="{B25706B1-A331-4B18-B867-DB6C0606A01A}" srcId="{146B10D4-18DD-402F-BD42-0614F13DFBC7}" destId="{69301F4A-0583-4EC0-B56B-337A5538D5E7}" srcOrd="1" destOrd="0" parTransId="{68BF7069-801C-4C0B-A778-30E77BB8702E}" sibTransId="{3D8ED3EC-DA3F-43F9-8535-A0E3F0CD5BB3}"/>
    <dgm:cxn modelId="{50F90C04-7259-4759-9C23-0A3871AB0144}" type="presOf" srcId="{76254B39-3803-434D-B03F-B3FF770403E2}" destId="{64CF9BBF-6F5A-4EBE-8556-3AF5A400F721}" srcOrd="0" destOrd="0" presId="urn:microsoft.com/office/officeart/2005/8/layout/cycle2"/>
    <dgm:cxn modelId="{D5D4EFFC-F2C1-4297-A821-52FB6BC886CC}" srcId="{146B10D4-18DD-402F-BD42-0614F13DFBC7}" destId="{CED501C7-E361-4C6C-8AD4-961D9FED2524}" srcOrd="2" destOrd="0" parTransId="{45F8CA5A-112D-4B60-9C5C-C2AC957C1596}" sibTransId="{44EF9562-1E7B-4E26-B7A4-221F3F728DF7}"/>
    <dgm:cxn modelId="{2D48C59F-5E16-4837-B465-EF6D9FAB8BD5}" type="presOf" srcId="{15EEA8BD-A692-414F-B454-9647D6F96A1C}" destId="{7B1D3DE9-4759-49AA-BA67-BC06971DE7DD}" srcOrd="0" destOrd="0" presId="urn:microsoft.com/office/officeart/2005/8/layout/cycle2"/>
    <dgm:cxn modelId="{BAEFA885-2505-4802-B38D-376870C0270B}" type="presOf" srcId="{44EF9562-1E7B-4E26-B7A4-221F3F728DF7}" destId="{5C0C3EB5-A9E8-4663-AA2E-C8740396AC11}" srcOrd="1" destOrd="0" presId="urn:microsoft.com/office/officeart/2005/8/layout/cycle2"/>
    <dgm:cxn modelId="{5D350666-D3A8-4935-8ADF-0C80733A040F}" type="presParOf" srcId="{3FE2FA8A-1DC0-44A6-A096-99E31B256147}" destId="{64CF9BBF-6F5A-4EBE-8556-3AF5A400F721}" srcOrd="0" destOrd="0" presId="urn:microsoft.com/office/officeart/2005/8/layout/cycle2"/>
    <dgm:cxn modelId="{FAF26A93-018A-4F58-9855-1E5F31102915}" type="presParOf" srcId="{3FE2FA8A-1DC0-44A6-A096-99E31B256147}" destId="{CF7D3998-ED20-4D6D-90B7-6A868D051F0E}" srcOrd="1" destOrd="0" presId="urn:microsoft.com/office/officeart/2005/8/layout/cycle2"/>
    <dgm:cxn modelId="{DA827C42-55AC-4429-B5BA-03822990ED1F}" type="presParOf" srcId="{CF7D3998-ED20-4D6D-90B7-6A868D051F0E}" destId="{A75E01DC-C62E-4781-8053-5697C97E8098}" srcOrd="0" destOrd="0" presId="urn:microsoft.com/office/officeart/2005/8/layout/cycle2"/>
    <dgm:cxn modelId="{B31486E9-07FE-4F1E-99E2-972F4777FF4C}" type="presParOf" srcId="{3FE2FA8A-1DC0-44A6-A096-99E31B256147}" destId="{283B942E-B140-4BEB-8842-6652ECA6DA04}" srcOrd="2" destOrd="0" presId="urn:microsoft.com/office/officeart/2005/8/layout/cycle2"/>
    <dgm:cxn modelId="{2EEC74B6-B657-4F21-8B76-6E852C2FB19D}" type="presParOf" srcId="{3FE2FA8A-1DC0-44A6-A096-99E31B256147}" destId="{EF3DA36A-05E9-4257-A117-CDED052E9FA9}" srcOrd="3" destOrd="0" presId="urn:microsoft.com/office/officeart/2005/8/layout/cycle2"/>
    <dgm:cxn modelId="{397CD73C-147D-47E9-B71F-543DC4368B8C}" type="presParOf" srcId="{EF3DA36A-05E9-4257-A117-CDED052E9FA9}" destId="{32CDA6B8-AEF8-492D-87DB-268B86F35FC4}" srcOrd="0" destOrd="0" presId="urn:microsoft.com/office/officeart/2005/8/layout/cycle2"/>
    <dgm:cxn modelId="{6007B7BE-8760-4526-BF9C-7FB8F610E1F1}" type="presParOf" srcId="{3FE2FA8A-1DC0-44A6-A096-99E31B256147}" destId="{1477AA84-1081-470D-AC73-69D1B9C1D980}" srcOrd="4" destOrd="0" presId="urn:microsoft.com/office/officeart/2005/8/layout/cycle2"/>
    <dgm:cxn modelId="{506C3A39-4CB5-4B34-9672-303BB42089D1}" type="presParOf" srcId="{3FE2FA8A-1DC0-44A6-A096-99E31B256147}" destId="{602C7081-5EA4-4522-BC6F-8A6844BA400A}" srcOrd="5" destOrd="0" presId="urn:microsoft.com/office/officeart/2005/8/layout/cycle2"/>
    <dgm:cxn modelId="{F6418A4A-80CD-46ED-BD7E-643012E13A8C}" type="presParOf" srcId="{602C7081-5EA4-4522-BC6F-8A6844BA400A}" destId="{5C0C3EB5-A9E8-4663-AA2E-C8740396AC11}" srcOrd="0" destOrd="0" presId="urn:microsoft.com/office/officeart/2005/8/layout/cycle2"/>
    <dgm:cxn modelId="{0CBF39F6-CBFD-499F-B2DF-CD7E936433E2}" type="presParOf" srcId="{3FE2FA8A-1DC0-44A6-A096-99E31B256147}" destId="{338CE0B8-14EB-4959-952F-9FCA1B83CBCE}" srcOrd="6" destOrd="0" presId="urn:microsoft.com/office/officeart/2005/8/layout/cycle2"/>
    <dgm:cxn modelId="{5DF5B2A5-A7E8-4A8F-9469-5F4941FB6200}" type="presParOf" srcId="{3FE2FA8A-1DC0-44A6-A096-99E31B256147}" destId="{54D53CEC-D947-449A-B7CD-D0561AE1E7BF}" srcOrd="7" destOrd="0" presId="urn:microsoft.com/office/officeart/2005/8/layout/cycle2"/>
    <dgm:cxn modelId="{A3BB51B1-9CEA-4773-AA0E-0324DF64C84E}" type="presParOf" srcId="{54D53CEC-D947-449A-B7CD-D0561AE1E7BF}" destId="{C53152E3-A57C-4E9F-AEE5-90D51B06F302}" srcOrd="0" destOrd="0" presId="urn:microsoft.com/office/officeart/2005/8/layout/cycle2"/>
    <dgm:cxn modelId="{44BBD9C8-D330-4B91-AD87-4753DC548A5A}" type="presParOf" srcId="{3FE2FA8A-1DC0-44A6-A096-99E31B256147}" destId="{0DB2A03F-1619-43B6-AD13-AAD76B864971}" srcOrd="8" destOrd="0" presId="urn:microsoft.com/office/officeart/2005/8/layout/cycle2"/>
    <dgm:cxn modelId="{C83785BE-63C5-4D9F-A161-85E49291222B}" type="presParOf" srcId="{3FE2FA8A-1DC0-44A6-A096-99E31B256147}" destId="{7B1D3DE9-4759-49AA-BA67-BC06971DE7DD}" srcOrd="9" destOrd="0" presId="urn:microsoft.com/office/officeart/2005/8/layout/cycle2"/>
    <dgm:cxn modelId="{7593E861-94C7-442E-86D4-860AA2F541E0}" type="presParOf" srcId="{7B1D3DE9-4759-49AA-BA67-BC06971DE7DD}" destId="{DC309EFB-C85C-4864-A228-D2383361217F}" srcOrd="0" destOrd="0" presId="urn:microsoft.com/office/officeart/2005/8/layout/cycle2"/>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09FEA8-90F0-410E-ACCF-1A8E975273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4B329E8-71FA-4A18-A011-50BF170A6364}">
      <dgm:prSet/>
      <dgm:spPr>
        <a:solidFill>
          <a:schemeClr val="accent3">
            <a:lumMod val="50000"/>
          </a:schemeClr>
        </a:solidFill>
      </dgm:spPr>
      <dgm:t>
        <a:bodyPr/>
        <a:lstStyle/>
        <a:p>
          <a:pPr rtl="0"/>
          <a:r>
            <a:rPr lang="en-GB" dirty="0" smtClean="0"/>
            <a:t>Relationship history</a:t>
          </a:r>
          <a:endParaRPr lang="en-GB" dirty="0"/>
        </a:p>
      </dgm:t>
    </dgm:pt>
    <dgm:pt modelId="{6836D4D2-2823-4A56-9DEA-D19F8748B315}" type="parTrans" cxnId="{1E7A7294-DDA1-452E-A1A4-6D533220BA18}">
      <dgm:prSet/>
      <dgm:spPr/>
      <dgm:t>
        <a:bodyPr/>
        <a:lstStyle/>
        <a:p>
          <a:endParaRPr lang="en-GB"/>
        </a:p>
      </dgm:t>
    </dgm:pt>
    <dgm:pt modelId="{672A4BBB-CA39-44B0-B48C-DBFDCDBB94BA}" type="sibTrans" cxnId="{1E7A7294-DDA1-452E-A1A4-6D533220BA18}">
      <dgm:prSet/>
      <dgm:spPr/>
      <dgm:t>
        <a:bodyPr/>
        <a:lstStyle/>
        <a:p>
          <a:endParaRPr lang="en-GB"/>
        </a:p>
      </dgm:t>
    </dgm:pt>
    <dgm:pt modelId="{EBC769F0-4583-4EE3-8DBF-46D17AFC538C}">
      <dgm:prSet/>
      <dgm:spPr>
        <a:solidFill>
          <a:schemeClr val="accent2">
            <a:lumMod val="50000"/>
          </a:schemeClr>
        </a:solidFill>
      </dgm:spPr>
      <dgm:t>
        <a:bodyPr/>
        <a:lstStyle/>
        <a:p>
          <a:pPr rtl="0"/>
          <a:r>
            <a:rPr lang="en-GB" dirty="0" smtClean="0"/>
            <a:t>Nature of current relationship with birth relative</a:t>
          </a:r>
          <a:endParaRPr lang="en-GB" dirty="0"/>
        </a:p>
      </dgm:t>
    </dgm:pt>
    <dgm:pt modelId="{3812205C-52B0-41A9-95B3-AA3569BC73BC}" type="parTrans" cxnId="{915EA72E-FBCA-49CA-9DFE-34EF3AEBE88B}">
      <dgm:prSet/>
      <dgm:spPr/>
      <dgm:t>
        <a:bodyPr/>
        <a:lstStyle/>
        <a:p>
          <a:endParaRPr lang="en-GB"/>
        </a:p>
      </dgm:t>
    </dgm:pt>
    <dgm:pt modelId="{7CA60F18-AF3E-4D8A-A2E8-357BB8131BB0}" type="sibTrans" cxnId="{915EA72E-FBCA-49CA-9DFE-34EF3AEBE88B}">
      <dgm:prSet/>
      <dgm:spPr/>
      <dgm:t>
        <a:bodyPr/>
        <a:lstStyle/>
        <a:p>
          <a:endParaRPr lang="en-GB"/>
        </a:p>
      </dgm:t>
    </dgm:pt>
    <dgm:pt modelId="{A66B3E74-CC3F-4C25-A453-2E058D4AE3E2}">
      <dgm:prSet/>
      <dgm:spPr>
        <a:solidFill>
          <a:schemeClr val="tx2">
            <a:lumMod val="75000"/>
          </a:schemeClr>
        </a:solidFill>
      </dgm:spPr>
      <dgm:t>
        <a:bodyPr/>
        <a:lstStyle/>
        <a:p>
          <a:pPr rtl="0"/>
          <a:r>
            <a:rPr lang="en-GB" dirty="0" smtClean="0"/>
            <a:t>Wishes &amp; feelings</a:t>
          </a:r>
          <a:endParaRPr lang="en-GB" dirty="0"/>
        </a:p>
      </dgm:t>
    </dgm:pt>
    <dgm:pt modelId="{68AF75E9-B8C3-4FFB-A902-CCBC4927AB18}" type="parTrans" cxnId="{A9FD3579-C6A0-4488-BBFE-730805883149}">
      <dgm:prSet/>
      <dgm:spPr/>
      <dgm:t>
        <a:bodyPr/>
        <a:lstStyle/>
        <a:p>
          <a:endParaRPr lang="en-GB"/>
        </a:p>
      </dgm:t>
    </dgm:pt>
    <dgm:pt modelId="{EBF2C293-5DD1-4386-9821-37D5C4E11942}" type="sibTrans" cxnId="{A9FD3579-C6A0-4488-BBFE-730805883149}">
      <dgm:prSet/>
      <dgm:spPr/>
      <dgm:t>
        <a:bodyPr/>
        <a:lstStyle/>
        <a:p>
          <a:endParaRPr lang="en-GB"/>
        </a:p>
      </dgm:t>
    </dgm:pt>
    <dgm:pt modelId="{AA63928B-D104-4BED-BB99-B6B091A40073}">
      <dgm:prSet/>
      <dgm:spPr>
        <a:solidFill>
          <a:schemeClr val="tx1">
            <a:lumMod val="75000"/>
            <a:lumOff val="25000"/>
          </a:schemeClr>
        </a:solidFill>
      </dgm:spPr>
      <dgm:t>
        <a:bodyPr/>
        <a:lstStyle/>
        <a:p>
          <a:pPr rtl="0"/>
          <a:r>
            <a:rPr lang="en-GB" dirty="0" smtClean="0"/>
            <a:t>Age &amp; development</a:t>
          </a:r>
          <a:endParaRPr lang="en-GB" dirty="0"/>
        </a:p>
      </dgm:t>
    </dgm:pt>
    <dgm:pt modelId="{8F75B335-377D-4CAA-AACA-FCB3CD43728D}" type="parTrans" cxnId="{4DD6EAB9-1B50-46D4-99E7-8E55A065FB4D}">
      <dgm:prSet/>
      <dgm:spPr/>
      <dgm:t>
        <a:bodyPr/>
        <a:lstStyle/>
        <a:p>
          <a:endParaRPr lang="en-GB"/>
        </a:p>
      </dgm:t>
    </dgm:pt>
    <dgm:pt modelId="{349CBB4C-4F2D-48BF-ADA1-E2E8B0CB9D2C}" type="sibTrans" cxnId="{4DD6EAB9-1B50-46D4-99E7-8E55A065FB4D}">
      <dgm:prSet/>
      <dgm:spPr/>
      <dgm:t>
        <a:bodyPr/>
        <a:lstStyle/>
        <a:p>
          <a:endParaRPr lang="en-GB"/>
        </a:p>
      </dgm:t>
    </dgm:pt>
    <dgm:pt modelId="{7C05283A-F96A-407D-B155-C154492516B9}" type="pres">
      <dgm:prSet presAssocID="{5609FEA8-90F0-410E-ACCF-1A8E975273EA}" presName="linear" presStyleCnt="0">
        <dgm:presLayoutVars>
          <dgm:animLvl val="lvl"/>
          <dgm:resizeHandles val="exact"/>
        </dgm:presLayoutVars>
      </dgm:prSet>
      <dgm:spPr/>
      <dgm:t>
        <a:bodyPr/>
        <a:lstStyle/>
        <a:p>
          <a:endParaRPr lang="en-GB"/>
        </a:p>
      </dgm:t>
    </dgm:pt>
    <dgm:pt modelId="{91156961-DC64-4C80-9DB5-5FEFBB87AEB2}" type="pres">
      <dgm:prSet presAssocID="{14B329E8-71FA-4A18-A011-50BF170A6364}" presName="parentText" presStyleLbl="node1" presStyleIdx="0" presStyleCnt="4">
        <dgm:presLayoutVars>
          <dgm:chMax val="0"/>
          <dgm:bulletEnabled val="1"/>
        </dgm:presLayoutVars>
      </dgm:prSet>
      <dgm:spPr/>
      <dgm:t>
        <a:bodyPr/>
        <a:lstStyle/>
        <a:p>
          <a:endParaRPr lang="en-GB"/>
        </a:p>
      </dgm:t>
    </dgm:pt>
    <dgm:pt modelId="{A4EE118F-6E90-4831-A6EA-B255DE8881C2}" type="pres">
      <dgm:prSet presAssocID="{672A4BBB-CA39-44B0-B48C-DBFDCDBB94BA}" presName="spacer" presStyleCnt="0"/>
      <dgm:spPr/>
    </dgm:pt>
    <dgm:pt modelId="{E967A141-4082-41C4-8E8B-4EE995618CA2}" type="pres">
      <dgm:prSet presAssocID="{EBC769F0-4583-4EE3-8DBF-46D17AFC538C}" presName="parentText" presStyleLbl="node1" presStyleIdx="1" presStyleCnt="4">
        <dgm:presLayoutVars>
          <dgm:chMax val="0"/>
          <dgm:bulletEnabled val="1"/>
        </dgm:presLayoutVars>
      </dgm:prSet>
      <dgm:spPr/>
      <dgm:t>
        <a:bodyPr/>
        <a:lstStyle/>
        <a:p>
          <a:endParaRPr lang="en-GB"/>
        </a:p>
      </dgm:t>
    </dgm:pt>
    <dgm:pt modelId="{0CFC9C31-60BD-4239-BB4B-A7D1DAF80225}" type="pres">
      <dgm:prSet presAssocID="{7CA60F18-AF3E-4D8A-A2E8-357BB8131BB0}" presName="spacer" presStyleCnt="0"/>
      <dgm:spPr/>
    </dgm:pt>
    <dgm:pt modelId="{8301166D-0198-4173-9582-AD2B31E814CB}" type="pres">
      <dgm:prSet presAssocID="{A66B3E74-CC3F-4C25-A453-2E058D4AE3E2}" presName="parentText" presStyleLbl="node1" presStyleIdx="2" presStyleCnt="4">
        <dgm:presLayoutVars>
          <dgm:chMax val="0"/>
          <dgm:bulletEnabled val="1"/>
        </dgm:presLayoutVars>
      </dgm:prSet>
      <dgm:spPr/>
      <dgm:t>
        <a:bodyPr/>
        <a:lstStyle/>
        <a:p>
          <a:endParaRPr lang="en-GB"/>
        </a:p>
      </dgm:t>
    </dgm:pt>
    <dgm:pt modelId="{F2BC2CD9-8053-48A5-AB6D-1C7490D1A85B}" type="pres">
      <dgm:prSet presAssocID="{EBF2C293-5DD1-4386-9821-37D5C4E11942}" presName="spacer" presStyleCnt="0"/>
      <dgm:spPr/>
    </dgm:pt>
    <dgm:pt modelId="{D18C0684-15A2-4B0F-9454-D6EC30FE318E}" type="pres">
      <dgm:prSet presAssocID="{AA63928B-D104-4BED-BB99-B6B091A40073}" presName="parentText" presStyleLbl="node1" presStyleIdx="3" presStyleCnt="4">
        <dgm:presLayoutVars>
          <dgm:chMax val="0"/>
          <dgm:bulletEnabled val="1"/>
        </dgm:presLayoutVars>
      </dgm:prSet>
      <dgm:spPr/>
      <dgm:t>
        <a:bodyPr/>
        <a:lstStyle/>
        <a:p>
          <a:endParaRPr lang="en-GB"/>
        </a:p>
      </dgm:t>
    </dgm:pt>
  </dgm:ptLst>
  <dgm:cxnLst>
    <dgm:cxn modelId="{95A72DAF-BC0B-40F5-B853-6865829A0515}" type="presOf" srcId="{5609FEA8-90F0-410E-ACCF-1A8E975273EA}" destId="{7C05283A-F96A-407D-B155-C154492516B9}" srcOrd="0" destOrd="0" presId="urn:microsoft.com/office/officeart/2005/8/layout/vList2"/>
    <dgm:cxn modelId="{1E7A7294-DDA1-452E-A1A4-6D533220BA18}" srcId="{5609FEA8-90F0-410E-ACCF-1A8E975273EA}" destId="{14B329E8-71FA-4A18-A011-50BF170A6364}" srcOrd="0" destOrd="0" parTransId="{6836D4D2-2823-4A56-9DEA-D19F8748B315}" sibTransId="{672A4BBB-CA39-44B0-B48C-DBFDCDBB94BA}"/>
    <dgm:cxn modelId="{01842FCA-E33D-4D15-9B9C-A4CAFB9393BC}" type="presOf" srcId="{EBC769F0-4583-4EE3-8DBF-46D17AFC538C}" destId="{E967A141-4082-41C4-8E8B-4EE995618CA2}" srcOrd="0" destOrd="0" presId="urn:microsoft.com/office/officeart/2005/8/layout/vList2"/>
    <dgm:cxn modelId="{39B1DD13-43DE-4E26-B8F9-08F3D627D50B}" type="presOf" srcId="{14B329E8-71FA-4A18-A011-50BF170A6364}" destId="{91156961-DC64-4C80-9DB5-5FEFBB87AEB2}" srcOrd="0" destOrd="0" presId="urn:microsoft.com/office/officeart/2005/8/layout/vList2"/>
    <dgm:cxn modelId="{4DD6EAB9-1B50-46D4-99E7-8E55A065FB4D}" srcId="{5609FEA8-90F0-410E-ACCF-1A8E975273EA}" destId="{AA63928B-D104-4BED-BB99-B6B091A40073}" srcOrd="3" destOrd="0" parTransId="{8F75B335-377D-4CAA-AACA-FCB3CD43728D}" sibTransId="{349CBB4C-4F2D-48BF-ADA1-E2E8B0CB9D2C}"/>
    <dgm:cxn modelId="{A9FD3579-C6A0-4488-BBFE-730805883149}" srcId="{5609FEA8-90F0-410E-ACCF-1A8E975273EA}" destId="{A66B3E74-CC3F-4C25-A453-2E058D4AE3E2}" srcOrd="2" destOrd="0" parTransId="{68AF75E9-B8C3-4FFB-A902-CCBC4927AB18}" sibTransId="{EBF2C293-5DD1-4386-9821-37D5C4E11942}"/>
    <dgm:cxn modelId="{77AECDCA-C83B-4C10-8CD0-20BDBF1D8FB4}" type="presOf" srcId="{AA63928B-D104-4BED-BB99-B6B091A40073}" destId="{D18C0684-15A2-4B0F-9454-D6EC30FE318E}" srcOrd="0" destOrd="0" presId="urn:microsoft.com/office/officeart/2005/8/layout/vList2"/>
    <dgm:cxn modelId="{2899B498-5E02-4B84-86AE-A903A9D0A7ED}" type="presOf" srcId="{A66B3E74-CC3F-4C25-A453-2E058D4AE3E2}" destId="{8301166D-0198-4173-9582-AD2B31E814CB}" srcOrd="0" destOrd="0" presId="urn:microsoft.com/office/officeart/2005/8/layout/vList2"/>
    <dgm:cxn modelId="{915EA72E-FBCA-49CA-9DFE-34EF3AEBE88B}" srcId="{5609FEA8-90F0-410E-ACCF-1A8E975273EA}" destId="{EBC769F0-4583-4EE3-8DBF-46D17AFC538C}" srcOrd="1" destOrd="0" parTransId="{3812205C-52B0-41A9-95B3-AA3569BC73BC}" sibTransId="{7CA60F18-AF3E-4D8A-A2E8-357BB8131BB0}"/>
    <dgm:cxn modelId="{8CB469B1-7736-49DD-AECA-D9E809E27E07}" type="presParOf" srcId="{7C05283A-F96A-407D-B155-C154492516B9}" destId="{91156961-DC64-4C80-9DB5-5FEFBB87AEB2}" srcOrd="0" destOrd="0" presId="urn:microsoft.com/office/officeart/2005/8/layout/vList2"/>
    <dgm:cxn modelId="{23B7A786-782D-4EB3-AB4F-61EB1634E63B}" type="presParOf" srcId="{7C05283A-F96A-407D-B155-C154492516B9}" destId="{A4EE118F-6E90-4831-A6EA-B255DE8881C2}" srcOrd="1" destOrd="0" presId="urn:microsoft.com/office/officeart/2005/8/layout/vList2"/>
    <dgm:cxn modelId="{0FC607FC-8C88-4218-B6F7-074169900024}" type="presParOf" srcId="{7C05283A-F96A-407D-B155-C154492516B9}" destId="{E967A141-4082-41C4-8E8B-4EE995618CA2}" srcOrd="2" destOrd="0" presId="urn:microsoft.com/office/officeart/2005/8/layout/vList2"/>
    <dgm:cxn modelId="{98889EDC-0A48-4473-900A-015074FB8D2B}" type="presParOf" srcId="{7C05283A-F96A-407D-B155-C154492516B9}" destId="{0CFC9C31-60BD-4239-BB4B-A7D1DAF80225}" srcOrd="3" destOrd="0" presId="urn:microsoft.com/office/officeart/2005/8/layout/vList2"/>
    <dgm:cxn modelId="{20761D9B-D6A3-48B8-8530-D9E38619E7C0}" type="presParOf" srcId="{7C05283A-F96A-407D-B155-C154492516B9}" destId="{8301166D-0198-4173-9582-AD2B31E814CB}" srcOrd="4" destOrd="0" presId="urn:microsoft.com/office/officeart/2005/8/layout/vList2"/>
    <dgm:cxn modelId="{60FD7EFB-C2F6-47AA-A2EF-2193A04C4F56}" type="presParOf" srcId="{7C05283A-F96A-407D-B155-C154492516B9}" destId="{F2BC2CD9-8053-48A5-AB6D-1C7490D1A85B}" srcOrd="5" destOrd="0" presId="urn:microsoft.com/office/officeart/2005/8/layout/vList2"/>
    <dgm:cxn modelId="{605C3ADA-5D0B-4503-8504-35F93BA2DF64}" type="presParOf" srcId="{7C05283A-F96A-407D-B155-C154492516B9}" destId="{D18C0684-15A2-4B0F-9454-D6EC30FE318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6B10D4-18DD-402F-BD42-0614F13DFBC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6254B39-3803-434D-B03F-B3FF770403E2}">
      <dgm:prSet phldrT="[Text]" custT="1"/>
      <dgm:spPr>
        <a:solidFill>
          <a:schemeClr val="tx2">
            <a:lumMod val="60000"/>
            <a:lumOff val="40000"/>
          </a:schemeClr>
        </a:solidFill>
      </dgm:spPr>
      <dgm:t>
        <a:bodyPr/>
        <a:lstStyle/>
        <a:p>
          <a:r>
            <a:rPr lang="en-GB" sz="2000" dirty="0" smtClean="0">
              <a:solidFill>
                <a:schemeClr val="bg1"/>
              </a:solidFill>
            </a:rPr>
            <a:t>What are </a:t>
          </a:r>
        </a:p>
        <a:p>
          <a:r>
            <a:rPr lang="en-GB" sz="2000" dirty="0" smtClean="0">
              <a:solidFill>
                <a:schemeClr val="bg1"/>
              </a:solidFill>
            </a:rPr>
            <a:t>goals/purpose/</a:t>
          </a:r>
        </a:p>
        <a:p>
          <a:r>
            <a:rPr lang="en-GB" sz="2000" dirty="0" smtClean="0">
              <a:solidFill>
                <a:schemeClr val="bg1"/>
              </a:solidFill>
            </a:rPr>
            <a:t>needs?</a:t>
          </a:r>
          <a:endParaRPr lang="en-GB" sz="2000" dirty="0">
            <a:solidFill>
              <a:schemeClr val="bg1"/>
            </a:solidFill>
          </a:endParaRPr>
        </a:p>
      </dgm:t>
    </dgm:pt>
    <dgm:pt modelId="{C5B34266-D8B2-4637-9114-6943BAEC85EA}" type="parTrans" cxnId="{DD0C3ED6-EEC0-45AF-B032-DD50AF6BC8E7}">
      <dgm:prSet/>
      <dgm:spPr/>
      <dgm:t>
        <a:bodyPr/>
        <a:lstStyle/>
        <a:p>
          <a:endParaRPr lang="en-GB"/>
        </a:p>
      </dgm:t>
    </dgm:pt>
    <dgm:pt modelId="{EAE65210-E39D-4F94-BCAD-64B294B59DCF}" type="sibTrans" cxnId="{DD0C3ED6-EEC0-45AF-B032-DD50AF6BC8E7}">
      <dgm:prSet/>
      <dgm:spPr>
        <a:solidFill>
          <a:schemeClr val="tx1">
            <a:lumMod val="75000"/>
            <a:lumOff val="25000"/>
          </a:schemeClr>
        </a:solidFill>
      </dgm:spPr>
      <dgm:t>
        <a:bodyPr/>
        <a:lstStyle/>
        <a:p>
          <a:endParaRPr lang="en-GB" dirty="0"/>
        </a:p>
      </dgm:t>
    </dgm:pt>
    <dgm:pt modelId="{69301F4A-0583-4EC0-B56B-337A5538D5E7}">
      <dgm:prSet phldrT="[Text]"/>
      <dgm:spPr>
        <a:solidFill>
          <a:schemeClr val="tx2">
            <a:lumMod val="60000"/>
            <a:lumOff val="40000"/>
          </a:schemeClr>
        </a:solidFill>
      </dgm:spPr>
      <dgm:t>
        <a:bodyPr/>
        <a:lstStyle/>
        <a:p>
          <a:r>
            <a:rPr lang="en-GB" b="0" dirty="0" smtClean="0"/>
            <a:t>Assess strengths/risks</a:t>
          </a:r>
          <a:endParaRPr lang="en-GB" b="0" dirty="0"/>
        </a:p>
      </dgm:t>
    </dgm:pt>
    <dgm:pt modelId="{68BF7069-801C-4C0B-A778-30E77BB8702E}" type="parTrans" cxnId="{B25706B1-A331-4B18-B867-DB6C0606A01A}">
      <dgm:prSet/>
      <dgm:spPr/>
      <dgm:t>
        <a:bodyPr/>
        <a:lstStyle/>
        <a:p>
          <a:endParaRPr lang="en-GB"/>
        </a:p>
      </dgm:t>
    </dgm:pt>
    <dgm:pt modelId="{3D8ED3EC-DA3F-43F9-8535-A0E3F0CD5BB3}" type="sibTrans" cxnId="{B25706B1-A331-4B18-B867-DB6C0606A01A}">
      <dgm:prSet/>
      <dgm:spPr>
        <a:solidFill>
          <a:schemeClr val="tx1">
            <a:lumMod val="75000"/>
            <a:lumOff val="25000"/>
          </a:schemeClr>
        </a:solidFill>
      </dgm:spPr>
      <dgm:t>
        <a:bodyPr/>
        <a:lstStyle/>
        <a:p>
          <a:endParaRPr lang="en-GB" dirty="0"/>
        </a:p>
      </dgm:t>
    </dgm:pt>
    <dgm:pt modelId="{CED501C7-E361-4C6C-8AD4-961D9FED2524}">
      <dgm:prSet phldrT="[Text]"/>
      <dgm:spPr>
        <a:solidFill>
          <a:schemeClr val="tx2">
            <a:lumMod val="60000"/>
            <a:lumOff val="40000"/>
          </a:schemeClr>
        </a:solidFill>
      </dgm:spPr>
      <dgm:t>
        <a:bodyPr/>
        <a:lstStyle/>
        <a:p>
          <a:r>
            <a:rPr lang="en-GB" dirty="0" smtClean="0"/>
            <a:t>Provisional contact plan</a:t>
          </a:r>
          <a:endParaRPr lang="en-GB" dirty="0"/>
        </a:p>
      </dgm:t>
    </dgm:pt>
    <dgm:pt modelId="{45F8CA5A-112D-4B60-9C5C-C2AC957C1596}" type="parTrans" cxnId="{D5D4EFFC-F2C1-4297-A821-52FB6BC886CC}">
      <dgm:prSet/>
      <dgm:spPr/>
      <dgm:t>
        <a:bodyPr/>
        <a:lstStyle/>
        <a:p>
          <a:endParaRPr lang="en-GB"/>
        </a:p>
      </dgm:t>
    </dgm:pt>
    <dgm:pt modelId="{44EF9562-1E7B-4E26-B7A4-221F3F728DF7}" type="sibTrans" cxnId="{D5D4EFFC-F2C1-4297-A821-52FB6BC886CC}">
      <dgm:prSet/>
      <dgm:spPr>
        <a:solidFill>
          <a:schemeClr val="tx1">
            <a:lumMod val="75000"/>
            <a:lumOff val="25000"/>
          </a:schemeClr>
        </a:solidFill>
      </dgm:spPr>
      <dgm:t>
        <a:bodyPr/>
        <a:lstStyle/>
        <a:p>
          <a:endParaRPr lang="en-GB" dirty="0"/>
        </a:p>
      </dgm:t>
    </dgm:pt>
    <dgm:pt modelId="{E5678096-C126-491A-A623-40378279E88F}">
      <dgm:prSet phldrT="[Text]"/>
      <dgm:spPr>
        <a:solidFill>
          <a:schemeClr val="tx2">
            <a:lumMod val="60000"/>
            <a:lumOff val="40000"/>
          </a:schemeClr>
        </a:solidFill>
      </dgm:spPr>
      <dgm:t>
        <a:bodyPr/>
        <a:lstStyle/>
        <a:p>
          <a:r>
            <a:rPr lang="en-GB" dirty="0" smtClean="0"/>
            <a:t>Plan support for contact</a:t>
          </a:r>
          <a:endParaRPr lang="en-GB" dirty="0"/>
        </a:p>
      </dgm:t>
    </dgm:pt>
    <dgm:pt modelId="{249A1C50-15F9-495D-8A55-65809EC174C3}" type="parTrans" cxnId="{864FB4BB-7F29-45B4-B22D-3AD511E19D58}">
      <dgm:prSet/>
      <dgm:spPr/>
      <dgm:t>
        <a:bodyPr/>
        <a:lstStyle/>
        <a:p>
          <a:endParaRPr lang="en-GB"/>
        </a:p>
      </dgm:t>
    </dgm:pt>
    <dgm:pt modelId="{0FB89185-70C9-4FA9-ABD0-E3E11BE1D067}" type="sibTrans" cxnId="{864FB4BB-7F29-45B4-B22D-3AD511E19D58}">
      <dgm:prSet/>
      <dgm:spPr>
        <a:solidFill>
          <a:schemeClr val="tx1">
            <a:lumMod val="75000"/>
            <a:lumOff val="25000"/>
          </a:schemeClr>
        </a:solidFill>
      </dgm:spPr>
      <dgm:t>
        <a:bodyPr/>
        <a:lstStyle/>
        <a:p>
          <a:endParaRPr lang="en-GB" dirty="0"/>
        </a:p>
      </dgm:t>
    </dgm:pt>
    <dgm:pt modelId="{BC16219B-115C-47E2-80CB-638A948D878B}">
      <dgm:prSet phldrT="[Text]"/>
      <dgm:spPr>
        <a:solidFill>
          <a:schemeClr val="tx2">
            <a:lumMod val="60000"/>
            <a:lumOff val="40000"/>
          </a:schemeClr>
        </a:solidFill>
      </dgm:spPr>
      <dgm:t>
        <a:bodyPr/>
        <a:lstStyle/>
        <a:p>
          <a:r>
            <a:rPr lang="en-GB" dirty="0" smtClean="0"/>
            <a:t>Review</a:t>
          </a:r>
          <a:endParaRPr lang="en-GB" dirty="0"/>
        </a:p>
      </dgm:t>
    </dgm:pt>
    <dgm:pt modelId="{B4D11650-6FBD-44E4-9220-456920A3164A}" type="parTrans" cxnId="{1A53B93E-E15E-4E2E-893B-96BAE27BE614}">
      <dgm:prSet/>
      <dgm:spPr/>
      <dgm:t>
        <a:bodyPr/>
        <a:lstStyle/>
        <a:p>
          <a:endParaRPr lang="en-GB"/>
        </a:p>
      </dgm:t>
    </dgm:pt>
    <dgm:pt modelId="{15EEA8BD-A692-414F-B454-9647D6F96A1C}" type="sibTrans" cxnId="{1A53B93E-E15E-4E2E-893B-96BAE27BE614}">
      <dgm:prSet/>
      <dgm:spPr>
        <a:solidFill>
          <a:schemeClr val="tx1">
            <a:lumMod val="75000"/>
            <a:lumOff val="25000"/>
          </a:schemeClr>
        </a:solidFill>
      </dgm:spPr>
      <dgm:t>
        <a:bodyPr/>
        <a:lstStyle/>
        <a:p>
          <a:endParaRPr lang="en-GB" dirty="0"/>
        </a:p>
      </dgm:t>
    </dgm:pt>
    <dgm:pt modelId="{3FE2FA8A-1DC0-44A6-A096-99E31B256147}" type="pres">
      <dgm:prSet presAssocID="{146B10D4-18DD-402F-BD42-0614F13DFBC7}" presName="cycle" presStyleCnt="0">
        <dgm:presLayoutVars>
          <dgm:dir/>
          <dgm:resizeHandles val="exact"/>
        </dgm:presLayoutVars>
      </dgm:prSet>
      <dgm:spPr/>
      <dgm:t>
        <a:bodyPr/>
        <a:lstStyle/>
        <a:p>
          <a:endParaRPr lang="en-GB"/>
        </a:p>
      </dgm:t>
    </dgm:pt>
    <dgm:pt modelId="{64CF9BBF-6F5A-4EBE-8556-3AF5A400F721}" type="pres">
      <dgm:prSet presAssocID="{76254B39-3803-434D-B03F-B3FF770403E2}" presName="node" presStyleLbl="node1" presStyleIdx="0" presStyleCnt="5" custScaleX="147575" custScaleY="93904" custRadScaleRad="96518" custRadScaleInc="3217">
        <dgm:presLayoutVars>
          <dgm:bulletEnabled val="1"/>
        </dgm:presLayoutVars>
      </dgm:prSet>
      <dgm:spPr/>
      <dgm:t>
        <a:bodyPr/>
        <a:lstStyle/>
        <a:p>
          <a:endParaRPr lang="en-GB"/>
        </a:p>
      </dgm:t>
    </dgm:pt>
    <dgm:pt modelId="{CF7D3998-ED20-4D6D-90B7-6A868D051F0E}" type="pres">
      <dgm:prSet presAssocID="{EAE65210-E39D-4F94-BCAD-64B294B59DCF}" presName="sibTrans" presStyleLbl="sibTrans2D1" presStyleIdx="0" presStyleCnt="5"/>
      <dgm:spPr/>
      <dgm:t>
        <a:bodyPr/>
        <a:lstStyle/>
        <a:p>
          <a:endParaRPr lang="en-GB"/>
        </a:p>
      </dgm:t>
    </dgm:pt>
    <dgm:pt modelId="{A75E01DC-C62E-4781-8053-5697C97E8098}" type="pres">
      <dgm:prSet presAssocID="{EAE65210-E39D-4F94-BCAD-64B294B59DCF}" presName="connectorText" presStyleLbl="sibTrans2D1" presStyleIdx="0" presStyleCnt="5"/>
      <dgm:spPr/>
      <dgm:t>
        <a:bodyPr/>
        <a:lstStyle/>
        <a:p>
          <a:endParaRPr lang="en-GB"/>
        </a:p>
      </dgm:t>
    </dgm:pt>
    <dgm:pt modelId="{283B942E-B140-4BEB-8842-6652ECA6DA04}" type="pres">
      <dgm:prSet presAssocID="{69301F4A-0583-4EC0-B56B-337A5538D5E7}" presName="node" presStyleLbl="node1" presStyleIdx="1" presStyleCnt="5" custScaleX="146868" custScaleY="96443" custRadScaleRad="130973" custRadScaleInc="18755">
        <dgm:presLayoutVars>
          <dgm:bulletEnabled val="1"/>
        </dgm:presLayoutVars>
      </dgm:prSet>
      <dgm:spPr>
        <a:prstGeom prst="ellipse">
          <a:avLst/>
        </a:prstGeom>
      </dgm:spPr>
      <dgm:t>
        <a:bodyPr/>
        <a:lstStyle/>
        <a:p>
          <a:endParaRPr lang="en-GB"/>
        </a:p>
      </dgm:t>
    </dgm:pt>
    <dgm:pt modelId="{EF3DA36A-05E9-4257-A117-CDED052E9FA9}" type="pres">
      <dgm:prSet presAssocID="{3D8ED3EC-DA3F-43F9-8535-A0E3F0CD5BB3}" presName="sibTrans" presStyleLbl="sibTrans2D1" presStyleIdx="1" presStyleCnt="5"/>
      <dgm:spPr/>
      <dgm:t>
        <a:bodyPr/>
        <a:lstStyle/>
        <a:p>
          <a:endParaRPr lang="en-GB"/>
        </a:p>
      </dgm:t>
    </dgm:pt>
    <dgm:pt modelId="{32CDA6B8-AEF8-492D-87DB-268B86F35FC4}" type="pres">
      <dgm:prSet presAssocID="{3D8ED3EC-DA3F-43F9-8535-A0E3F0CD5BB3}" presName="connectorText" presStyleLbl="sibTrans2D1" presStyleIdx="1" presStyleCnt="5"/>
      <dgm:spPr/>
      <dgm:t>
        <a:bodyPr/>
        <a:lstStyle/>
        <a:p>
          <a:endParaRPr lang="en-GB"/>
        </a:p>
      </dgm:t>
    </dgm:pt>
    <dgm:pt modelId="{1477AA84-1081-470D-AC73-69D1B9C1D980}" type="pres">
      <dgm:prSet presAssocID="{CED501C7-E361-4C6C-8AD4-961D9FED2524}" presName="node" presStyleLbl="node1" presStyleIdx="2" presStyleCnt="5" custScaleX="147226" custScaleY="94529" custRadScaleRad="107330" custRadScaleInc="-23133">
        <dgm:presLayoutVars>
          <dgm:bulletEnabled val="1"/>
        </dgm:presLayoutVars>
      </dgm:prSet>
      <dgm:spPr/>
      <dgm:t>
        <a:bodyPr/>
        <a:lstStyle/>
        <a:p>
          <a:endParaRPr lang="en-GB"/>
        </a:p>
      </dgm:t>
    </dgm:pt>
    <dgm:pt modelId="{602C7081-5EA4-4522-BC6F-8A6844BA400A}" type="pres">
      <dgm:prSet presAssocID="{44EF9562-1E7B-4E26-B7A4-221F3F728DF7}" presName="sibTrans" presStyleLbl="sibTrans2D1" presStyleIdx="2" presStyleCnt="5"/>
      <dgm:spPr/>
      <dgm:t>
        <a:bodyPr/>
        <a:lstStyle/>
        <a:p>
          <a:endParaRPr lang="en-GB"/>
        </a:p>
      </dgm:t>
    </dgm:pt>
    <dgm:pt modelId="{5C0C3EB5-A9E8-4663-AA2E-C8740396AC11}" type="pres">
      <dgm:prSet presAssocID="{44EF9562-1E7B-4E26-B7A4-221F3F728DF7}" presName="connectorText" presStyleLbl="sibTrans2D1" presStyleIdx="2" presStyleCnt="5"/>
      <dgm:spPr/>
      <dgm:t>
        <a:bodyPr/>
        <a:lstStyle/>
        <a:p>
          <a:endParaRPr lang="en-GB"/>
        </a:p>
      </dgm:t>
    </dgm:pt>
    <dgm:pt modelId="{338CE0B8-14EB-4959-952F-9FCA1B83CBCE}" type="pres">
      <dgm:prSet presAssocID="{E5678096-C126-491A-A623-40378279E88F}" presName="node" presStyleLbl="node1" presStyleIdx="3" presStyleCnt="5" custScaleX="142086" custScaleY="95897" custRadScaleRad="122804" custRadScaleInc="42949">
        <dgm:presLayoutVars>
          <dgm:bulletEnabled val="1"/>
        </dgm:presLayoutVars>
      </dgm:prSet>
      <dgm:spPr/>
      <dgm:t>
        <a:bodyPr/>
        <a:lstStyle/>
        <a:p>
          <a:endParaRPr lang="en-GB"/>
        </a:p>
      </dgm:t>
    </dgm:pt>
    <dgm:pt modelId="{54D53CEC-D947-449A-B7CD-D0561AE1E7BF}" type="pres">
      <dgm:prSet presAssocID="{0FB89185-70C9-4FA9-ABD0-E3E11BE1D067}" presName="sibTrans" presStyleLbl="sibTrans2D1" presStyleIdx="3" presStyleCnt="5"/>
      <dgm:spPr/>
      <dgm:t>
        <a:bodyPr/>
        <a:lstStyle/>
        <a:p>
          <a:endParaRPr lang="en-GB"/>
        </a:p>
      </dgm:t>
    </dgm:pt>
    <dgm:pt modelId="{C53152E3-A57C-4E9F-AEE5-90D51B06F302}" type="pres">
      <dgm:prSet presAssocID="{0FB89185-70C9-4FA9-ABD0-E3E11BE1D067}" presName="connectorText" presStyleLbl="sibTrans2D1" presStyleIdx="3" presStyleCnt="5"/>
      <dgm:spPr/>
      <dgm:t>
        <a:bodyPr/>
        <a:lstStyle/>
        <a:p>
          <a:endParaRPr lang="en-GB"/>
        </a:p>
      </dgm:t>
    </dgm:pt>
    <dgm:pt modelId="{0DB2A03F-1619-43B6-AD13-AAD76B864971}" type="pres">
      <dgm:prSet presAssocID="{BC16219B-115C-47E2-80CB-638A948D878B}" presName="node" presStyleLbl="node1" presStyleIdx="4" presStyleCnt="5" custScaleX="145917" custScaleY="98660" custRadScaleRad="117981" custRadScaleInc="-7608">
        <dgm:presLayoutVars>
          <dgm:bulletEnabled val="1"/>
        </dgm:presLayoutVars>
      </dgm:prSet>
      <dgm:spPr/>
      <dgm:t>
        <a:bodyPr/>
        <a:lstStyle/>
        <a:p>
          <a:endParaRPr lang="en-GB"/>
        </a:p>
      </dgm:t>
    </dgm:pt>
    <dgm:pt modelId="{7B1D3DE9-4759-49AA-BA67-BC06971DE7DD}" type="pres">
      <dgm:prSet presAssocID="{15EEA8BD-A692-414F-B454-9647D6F96A1C}" presName="sibTrans" presStyleLbl="sibTrans2D1" presStyleIdx="4" presStyleCnt="5"/>
      <dgm:spPr/>
      <dgm:t>
        <a:bodyPr/>
        <a:lstStyle/>
        <a:p>
          <a:endParaRPr lang="en-GB"/>
        </a:p>
      </dgm:t>
    </dgm:pt>
    <dgm:pt modelId="{DC309EFB-C85C-4864-A228-D2383361217F}" type="pres">
      <dgm:prSet presAssocID="{15EEA8BD-A692-414F-B454-9647D6F96A1C}" presName="connectorText" presStyleLbl="sibTrans2D1" presStyleIdx="4" presStyleCnt="5"/>
      <dgm:spPr/>
      <dgm:t>
        <a:bodyPr/>
        <a:lstStyle/>
        <a:p>
          <a:endParaRPr lang="en-GB"/>
        </a:p>
      </dgm:t>
    </dgm:pt>
  </dgm:ptLst>
  <dgm:cxnLst>
    <dgm:cxn modelId="{9E1AF6CD-72A4-4645-99A0-27814FB04EED}" type="presOf" srcId="{EAE65210-E39D-4F94-BCAD-64B294B59DCF}" destId="{CF7D3998-ED20-4D6D-90B7-6A868D051F0E}" srcOrd="0" destOrd="0" presId="urn:microsoft.com/office/officeart/2005/8/layout/cycle2"/>
    <dgm:cxn modelId="{D2A48286-A314-471E-924C-CB3C722AF887}" type="presOf" srcId="{EAE65210-E39D-4F94-BCAD-64B294B59DCF}" destId="{A75E01DC-C62E-4781-8053-5697C97E8098}" srcOrd="1" destOrd="0" presId="urn:microsoft.com/office/officeart/2005/8/layout/cycle2"/>
    <dgm:cxn modelId="{54F17C11-708C-44FF-953A-6186FF0CF473}" type="presOf" srcId="{0FB89185-70C9-4FA9-ABD0-E3E11BE1D067}" destId="{C53152E3-A57C-4E9F-AEE5-90D51B06F302}" srcOrd="1" destOrd="0" presId="urn:microsoft.com/office/officeart/2005/8/layout/cycle2"/>
    <dgm:cxn modelId="{F5056030-A817-430F-B366-563455C5357D}" type="presOf" srcId="{0FB89185-70C9-4FA9-ABD0-E3E11BE1D067}" destId="{54D53CEC-D947-449A-B7CD-D0561AE1E7BF}" srcOrd="0" destOrd="0" presId="urn:microsoft.com/office/officeart/2005/8/layout/cycle2"/>
    <dgm:cxn modelId="{EB7B3733-A88E-4E0A-9121-2DCF86EAAF3B}" type="presOf" srcId="{3D8ED3EC-DA3F-43F9-8535-A0E3F0CD5BB3}" destId="{32CDA6B8-AEF8-492D-87DB-268B86F35FC4}" srcOrd="1" destOrd="0" presId="urn:microsoft.com/office/officeart/2005/8/layout/cycle2"/>
    <dgm:cxn modelId="{B25706B1-A331-4B18-B867-DB6C0606A01A}" srcId="{146B10D4-18DD-402F-BD42-0614F13DFBC7}" destId="{69301F4A-0583-4EC0-B56B-337A5538D5E7}" srcOrd="1" destOrd="0" parTransId="{68BF7069-801C-4C0B-A778-30E77BB8702E}" sibTransId="{3D8ED3EC-DA3F-43F9-8535-A0E3F0CD5BB3}"/>
    <dgm:cxn modelId="{9942ADC0-DF60-4ABC-876C-B295F1412DA8}" type="presOf" srcId="{E5678096-C126-491A-A623-40378279E88F}" destId="{338CE0B8-14EB-4959-952F-9FCA1B83CBCE}" srcOrd="0" destOrd="0" presId="urn:microsoft.com/office/officeart/2005/8/layout/cycle2"/>
    <dgm:cxn modelId="{D5D4EFFC-F2C1-4297-A821-52FB6BC886CC}" srcId="{146B10D4-18DD-402F-BD42-0614F13DFBC7}" destId="{CED501C7-E361-4C6C-8AD4-961D9FED2524}" srcOrd="2" destOrd="0" parTransId="{45F8CA5A-112D-4B60-9C5C-C2AC957C1596}" sibTransId="{44EF9562-1E7B-4E26-B7A4-221F3F728DF7}"/>
    <dgm:cxn modelId="{7ABEF2DE-4619-4730-87F5-D3A82878894E}" type="presOf" srcId="{76254B39-3803-434D-B03F-B3FF770403E2}" destId="{64CF9BBF-6F5A-4EBE-8556-3AF5A400F721}" srcOrd="0" destOrd="0" presId="urn:microsoft.com/office/officeart/2005/8/layout/cycle2"/>
    <dgm:cxn modelId="{9BCAD4CD-27A6-4ECA-B9BF-F4999AEA14F8}" type="presOf" srcId="{CED501C7-E361-4C6C-8AD4-961D9FED2524}" destId="{1477AA84-1081-470D-AC73-69D1B9C1D980}" srcOrd="0" destOrd="0" presId="urn:microsoft.com/office/officeart/2005/8/layout/cycle2"/>
    <dgm:cxn modelId="{864FB4BB-7F29-45B4-B22D-3AD511E19D58}" srcId="{146B10D4-18DD-402F-BD42-0614F13DFBC7}" destId="{E5678096-C126-491A-A623-40378279E88F}" srcOrd="3" destOrd="0" parTransId="{249A1C50-15F9-495D-8A55-65809EC174C3}" sibTransId="{0FB89185-70C9-4FA9-ABD0-E3E11BE1D067}"/>
    <dgm:cxn modelId="{0860D8DE-877E-4FE3-81DF-6A7D1CC6CD4F}" type="presOf" srcId="{44EF9562-1E7B-4E26-B7A4-221F3F728DF7}" destId="{602C7081-5EA4-4522-BC6F-8A6844BA400A}" srcOrd="0" destOrd="0" presId="urn:microsoft.com/office/officeart/2005/8/layout/cycle2"/>
    <dgm:cxn modelId="{5D50EFF6-E0EB-4350-BEE4-22CB1B7E7951}" type="presOf" srcId="{BC16219B-115C-47E2-80CB-638A948D878B}" destId="{0DB2A03F-1619-43B6-AD13-AAD76B864971}" srcOrd="0" destOrd="0" presId="urn:microsoft.com/office/officeart/2005/8/layout/cycle2"/>
    <dgm:cxn modelId="{DD0C3ED6-EEC0-45AF-B032-DD50AF6BC8E7}" srcId="{146B10D4-18DD-402F-BD42-0614F13DFBC7}" destId="{76254B39-3803-434D-B03F-B3FF770403E2}" srcOrd="0" destOrd="0" parTransId="{C5B34266-D8B2-4637-9114-6943BAEC85EA}" sibTransId="{EAE65210-E39D-4F94-BCAD-64B294B59DCF}"/>
    <dgm:cxn modelId="{912F63E5-02AF-41C6-A021-F5CC81CD3978}" type="presOf" srcId="{15EEA8BD-A692-414F-B454-9647D6F96A1C}" destId="{7B1D3DE9-4759-49AA-BA67-BC06971DE7DD}" srcOrd="0" destOrd="0" presId="urn:microsoft.com/office/officeart/2005/8/layout/cycle2"/>
    <dgm:cxn modelId="{5FC918D4-6CB6-4617-B430-220786994E83}" type="presOf" srcId="{15EEA8BD-A692-414F-B454-9647D6F96A1C}" destId="{DC309EFB-C85C-4864-A228-D2383361217F}" srcOrd="1" destOrd="0" presId="urn:microsoft.com/office/officeart/2005/8/layout/cycle2"/>
    <dgm:cxn modelId="{36CC22EB-D68E-4715-966F-019840FA9E53}" type="presOf" srcId="{3D8ED3EC-DA3F-43F9-8535-A0E3F0CD5BB3}" destId="{EF3DA36A-05E9-4257-A117-CDED052E9FA9}" srcOrd="0" destOrd="0" presId="urn:microsoft.com/office/officeart/2005/8/layout/cycle2"/>
    <dgm:cxn modelId="{A0469CF8-F1A7-406D-A177-B23E989A27E5}" type="presOf" srcId="{146B10D4-18DD-402F-BD42-0614F13DFBC7}" destId="{3FE2FA8A-1DC0-44A6-A096-99E31B256147}" srcOrd="0" destOrd="0" presId="urn:microsoft.com/office/officeart/2005/8/layout/cycle2"/>
    <dgm:cxn modelId="{1A53B93E-E15E-4E2E-893B-96BAE27BE614}" srcId="{146B10D4-18DD-402F-BD42-0614F13DFBC7}" destId="{BC16219B-115C-47E2-80CB-638A948D878B}" srcOrd="4" destOrd="0" parTransId="{B4D11650-6FBD-44E4-9220-456920A3164A}" sibTransId="{15EEA8BD-A692-414F-B454-9647D6F96A1C}"/>
    <dgm:cxn modelId="{73163840-EB9C-4477-9F27-0231F3908C3F}" type="presOf" srcId="{44EF9562-1E7B-4E26-B7A4-221F3F728DF7}" destId="{5C0C3EB5-A9E8-4663-AA2E-C8740396AC11}" srcOrd="1" destOrd="0" presId="urn:microsoft.com/office/officeart/2005/8/layout/cycle2"/>
    <dgm:cxn modelId="{994244D4-FCE3-441E-BD99-A925D23838E6}" type="presOf" srcId="{69301F4A-0583-4EC0-B56B-337A5538D5E7}" destId="{283B942E-B140-4BEB-8842-6652ECA6DA04}" srcOrd="0" destOrd="0" presId="urn:microsoft.com/office/officeart/2005/8/layout/cycle2"/>
    <dgm:cxn modelId="{6D7FC06B-F0AF-4B4F-A929-9E733A97AE5E}" type="presParOf" srcId="{3FE2FA8A-1DC0-44A6-A096-99E31B256147}" destId="{64CF9BBF-6F5A-4EBE-8556-3AF5A400F721}" srcOrd="0" destOrd="0" presId="urn:microsoft.com/office/officeart/2005/8/layout/cycle2"/>
    <dgm:cxn modelId="{D1A67798-6D54-4ABF-AC8D-D2E1A8ED1237}" type="presParOf" srcId="{3FE2FA8A-1DC0-44A6-A096-99E31B256147}" destId="{CF7D3998-ED20-4D6D-90B7-6A868D051F0E}" srcOrd="1" destOrd="0" presId="urn:microsoft.com/office/officeart/2005/8/layout/cycle2"/>
    <dgm:cxn modelId="{D7D9D635-F8B5-489C-AB36-20F4C666322D}" type="presParOf" srcId="{CF7D3998-ED20-4D6D-90B7-6A868D051F0E}" destId="{A75E01DC-C62E-4781-8053-5697C97E8098}" srcOrd="0" destOrd="0" presId="urn:microsoft.com/office/officeart/2005/8/layout/cycle2"/>
    <dgm:cxn modelId="{E774C9BE-3A8C-4526-BB36-FFA3D6D10AB9}" type="presParOf" srcId="{3FE2FA8A-1DC0-44A6-A096-99E31B256147}" destId="{283B942E-B140-4BEB-8842-6652ECA6DA04}" srcOrd="2" destOrd="0" presId="urn:microsoft.com/office/officeart/2005/8/layout/cycle2"/>
    <dgm:cxn modelId="{DB15E5CB-A810-4043-877F-366AE9ABC9C2}" type="presParOf" srcId="{3FE2FA8A-1DC0-44A6-A096-99E31B256147}" destId="{EF3DA36A-05E9-4257-A117-CDED052E9FA9}" srcOrd="3" destOrd="0" presId="urn:microsoft.com/office/officeart/2005/8/layout/cycle2"/>
    <dgm:cxn modelId="{657B9762-B7EA-4764-B1E2-91A08332A7F5}" type="presParOf" srcId="{EF3DA36A-05E9-4257-A117-CDED052E9FA9}" destId="{32CDA6B8-AEF8-492D-87DB-268B86F35FC4}" srcOrd="0" destOrd="0" presId="urn:microsoft.com/office/officeart/2005/8/layout/cycle2"/>
    <dgm:cxn modelId="{4383A411-7F59-4506-9A1A-7CE8648AA443}" type="presParOf" srcId="{3FE2FA8A-1DC0-44A6-A096-99E31B256147}" destId="{1477AA84-1081-470D-AC73-69D1B9C1D980}" srcOrd="4" destOrd="0" presId="urn:microsoft.com/office/officeart/2005/8/layout/cycle2"/>
    <dgm:cxn modelId="{47251DE5-C600-43AA-9F2D-7F7A2F038187}" type="presParOf" srcId="{3FE2FA8A-1DC0-44A6-A096-99E31B256147}" destId="{602C7081-5EA4-4522-BC6F-8A6844BA400A}" srcOrd="5" destOrd="0" presId="urn:microsoft.com/office/officeart/2005/8/layout/cycle2"/>
    <dgm:cxn modelId="{726AACFB-6B9E-465A-80D4-695BFF4187FF}" type="presParOf" srcId="{602C7081-5EA4-4522-BC6F-8A6844BA400A}" destId="{5C0C3EB5-A9E8-4663-AA2E-C8740396AC11}" srcOrd="0" destOrd="0" presId="urn:microsoft.com/office/officeart/2005/8/layout/cycle2"/>
    <dgm:cxn modelId="{820336F2-9528-455C-8567-471A899013FB}" type="presParOf" srcId="{3FE2FA8A-1DC0-44A6-A096-99E31B256147}" destId="{338CE0B8-14EB-4959-952F-9FCA1B83CBCE}" srcOrd="6" destOrd="0" presId="urn:microsoft.com/office/officeart/2005/8/layout/cycle2"/>
    <dgm:cxn modelId="{50D8A729-F3B9-4BF5-8A18-74CF1F6E30AD}" type="presParOf" srcId="{3FE2FA8A-1DC0-44A6-A096-99E31B256147}" destId="{54D53CEC-D947-449A-B7CD-D0561AE1E7BF}" srcOrd="7" destOrd="0" presId="urn:microsoft.com/office/officeart/2005/8/layout/cycle2"/>
    <dgm:cxn modelId="{2A03F2F2-F76F-4930-99E4-DCCE968C4E5F}" type="presParOf" srcId="{54D53CEC-D947-449A-B7CD-D0561AE1E7BF}" destId="{C53152E3-A57C-4E9F-AEE5-90D51B06F302}" srcOrd="0" destOrd="0" presId="urn:microsoft.com/office/officeart/2005/8/layout/cycle2"/>
    <dgm:cxn modelId="{37EA33C4-31E7-4C8F-A2E7-43F982687DB7}" type="presParOf" srcId="{3FE2FA8A-1DC0-44A6-A096-99E31B256147}" destId="{0DB2A03F-1619-43B6-AD13-AAD76B864971}" srcOrd="8" destOrd="0" presId="urn:microsoft.com/office/officeart/2005/8/layout/cycle2"/>
    <dgm:cxn modelId="{D1A17B32-E4AD-4340-82C6-CAC2AD42EC3A}" type="presParOf" srcId="{3FE2FA8A-1DC0-44A6-A096-99E31B256147}" destId="{7B1D3DE9-4759-49AA-BA67-BC06971DE7DD}" srcOrd="9" destOrd="0" presId="urn:microsoft.com/office/officeart/2005/8/layout/cycle2"/>
    <dgm:cxn modelId="{54ACF82C-8FFD-4EFB-991F-F67A9521A2D6}" type="presParOf" srcId="{7B1D3DE9-4759-49AA-BA67-BC06971DE7DD}" destId="{DC309EFB-C85C-4864-A228-D2383361217F}" srcOrd="0" destOrd="0" presId="urn:microsoft.com/office/officeart/2005/8/layout/cycle2"/>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F9BBF-6F5A-4EBE-8556-3AF5A400F721}">
      <dsp:nvSpPr>
        <dsp:cNvPr id="0" name=""/>
        <dsp:cNvSpPr/>
      </dsp:nvSpPr>
      <dsp:spPr>
        <a:xfrm>
          <a:off x="2882665" y="137586"/>
          <a:ext cx="2358503" cy="1500748"/>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rPr>
            <a:t>What are </a:t>
          </a:r>
        </a:p>
        <a:p>
          <a:pPr lvl="0" algn="ctr" defTabSz="889000">
            <a:lnSpc>
              <a:spcPct val="90000"/>
            </a:lnSpc>
            <a:spcBef>
              <a:spcPct val="0"/>
            </a:spcBef>
            <a:spcAft>
              <a:spcPct val="35000"/>
            </a:spcAft>
          </a:pPr>
          <a:r>
            <a:rPr lang="en-GB" sz="2000" kern="1200" dirty="0" smtClean="0">
              <a:solidFill>
                <a:schemeClr val="bg1"/>
              </a:solidFill>
            </a:rPr>
            <a:t>goals/purpose/</a:t>
          </a:r>
        </a:p>
        <a:p>
          <a:pPr lvl="0" algn="ctr" defTabSz="889000">
            <a:lnSpc>
              <a:spcPct val="90000"/>
            </a:lnSpc>
            <a:spcBef>
              <a:spcPct val="0"/>
            </a:spcBef>
            <a:spcAft>
              <a:spcPct val="35000"/>
            </a:spcAft>
          </a:pPr>
          <a:r>
            <a:rPr lang="en-GB" sz="2000" kern="1200" dirty="0" smtClean="0">
              <a:solidFill>
                <a:schemeClr val="bg1"/>
              </a:solidFill>
            </a:rPr>
            <a:t>needs?</a:t>
          </a:r>
          <a:endParaRPr lang="en-GB" sz="2000" kern="1200" dirty="0">
            <a:solidFill>
              <a:schemeClr val="bg1"/>
            </a:solidFill>
          </a:endParaRPr>
        </a:p>
      </dsp:txBody>
      <dsp:txXfrm>
        <a:off x="3228060" y="357365"/>
        <a:ext cx="1667713" cy="1061190"/>
      </dsp:txXfrm>
    </dsp:sp>
    <dsp:sp modelId="{CF7D3998-ED20-4D6D-90B7-6A868D051F0E}">
      <dsp:nvSpPr>
        <dsp:cNvPr id="0" name=""/>
        <dsp:cNvSpPr/>
      </dsp:nvSpPr>
      <dsp:spPr>
        <a:xfrm rot="1757146">
          <a:off x="5092407" y="1333376"/>
          <a:ext cx="489118" cy="539383"/>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5101784" y="1405364"/>
        <a:ext cx="342383" cy="323629"/>
      </dsp:txXfrm>
    </dsp:sp>
    <dsp:sp modelId="{283B942E-B140-4BEB-8842-6652ECA6DA04}">
      <dsp:nvSpPr>
        <dsp:cNvPr id="0" name=""/>
        <dsp:cNvSpPr/>
      </dsp:nvSpPr>
      <dsp:spPr>
        <a:xfrm>
          <a:off x="5470308" y="1565400"/>
          <a:ext cx="2347204" cy="154132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0" kern="1200" dirty="0" smtClean="0"/>
            <a:t>Assess strengths/risks</a:t>
          </a:r>
          <a:endParaRPr lang="en-GB" sz="1600" b="0" kern="1200" dirty="0"/>
        </a:p>
      </dsp:txBody>
      <dsp:txXfrm>
        <a:off x="5814048" y="1791122"/>
        <a:ext cx="1659724" cy="1089881"/>
      </dsp:txXfrm>
    </dsp:sp>
    <dsp:sp modelId="{EF3DA36A-05E9-4257-A117-CDED052E9FA9}">
      <dsp:nvSpPr>
        <dsp:cNvPr id="0" name=""/>
        <dsp:cNvSpPr/>
      </dsp:nvSpPr>
      <dsp:spPr>
        <a:xfrm rot="7055050">
          <a:off x="5907702" y="3107364"/>
          <a:ext cx="384714" cy="539383"/>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5992130" y="3164093"/>
        <a:ext cx="269300" cy="323629"/>
      </dsp:txXfrm>
    </dsp:sp>
    <dsp:sp modelId="{1477AA84-1081-470D-AC73-69D1B9C1D980}">
      <dsp:nvSpPr>
        <dsp:cNvPr id="0" name=""/>
        <dsp:cNvSpPr/>
      </dsp:nvSpPr>
      <dsp:spPr>
        <a:xfrm>
          <a:off x="4376352" y="3669173"/>
          <a:ext cx="2352926" cy="1510736"/>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Provisional contact plan</a:t>
          </a:r>
          <a:endParaRPr lang="en-GB" sz="1600" kern="1200" dirty="0"/>
        </a:p>
      </dsp:txBody>
      <dsp:txXfrm>
        <a:off x="4720930" y="3890415"/>
        <a:ext cx="1663770" cy="1068252"/>
      </dsp:txXfrm>
    </dsp:sp>
    <dsp:sp modelId="{602C7081-5EA4-4522-BC6F-8A6844BA400A}">
      <dsp:nvSpPr>
        <dsp:cNvPr id="0" name=""/>
        <dsp:cNvSpPr/>
      </dsp:nvSpPr>
      <dsp:spPr>
        <a:xfrm rot="10805370">
          <a:off x="3491826" y="4152119"/>
          <a:ext cx="625067" cy="539383"/>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3653641" y="4260122"/>
        <a:ext cx="463252" cy="323629"/>
      </dsp:txXfrm>
    </dsp:sp>
    <dsp:sp modelId="{338CE0B8-14EB-4959-952F-9FCA1B83CBCE}">
      <dsp:nvSpPr>
        <dsp:cNvPr id="0" name=""/>
        <dsp:cNvSpPr/>
      </dsp:nvSpPr>
      <dsp:spPr>
        <a:xfrm>
          <a:off x="926207" y="3652788"/>
          <a:ext cx="2270780" cy="1532599"/>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Plan support for contact</a:t>
          </a:r>
          <a:endParaRPr lang="en-GB" sz="1600" kern="1200" dirty="0"/>
        </a:p>
      </dsp:txBody>
      <dsp:txXfrm>
        <a:off x="1258755" y="3877232"/>
        <a:ext cx="1605684" cy="1083711"/>
      </dsp:txXfrm>
    </dsp:sp>
    <dsp:sp modelId="{54D53CEC-D947-449A-B7CD-D0561AE1E7BF}">
      <dsp:nvSpPr>
        <dsp:cNvPr id="0" name=""/>
        <dsp:cNvSpPr/>
      </dsp:nvSpPr>
      <dsp:spPr>
        <a:xfrm rot="15637343">
          <a:off x="1709060" y="3072400"/>
          <a:ext cx="349346" cy="539383"/>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1770000" y="3231979"/>
        <a:ext cx="244542" cy="323629"/>
      </dsp:txXfrm>
    </dsp:sp>
    <dsp:sp modelId="{0DB2A03F-1619-43B6-AD13-AAD76B864971}">
      <dsp:nvSpPr>
        <dsp:cNvPr id="0" name=""/>
        <dsp:cNvSpPr/>
      </dsp:nvSpPr>
      <dsp:spPr>
        <a:xfrm>
          <a:off x="533024" y="1435282"/>
          <a:ext cx="2332006" cy="1576757"/>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Review</a:t>
          </a:r>
          <a:endParaRPr lang="en-GB" sz="1600" kern="1200" dirty="0"/>
        </a:p>
      </dsp:txBody>
      <dsp:txXfrm>
        <a:off x="874538" y="1666193"/>
        <a:ext cx="1648978" cy="1114935"/>
      </dsp:txXfrm>
    </dsp:sp>
    <dsp:sp modelId="{7B1D3DE9-4759-49AA-BA67-BC06971DE7DD}">
      <dsp:nvSpPr>
        <dsp:cNvPr id="0" name=""/>
        <dsp:cNvSpPr/>
      </dsp:nvSpPr>
      <dsp:spPr>
        <a:xfrm rot="19831277">
          <a:off x="2699538" y="1287435"/>
          <a:ext cx="357209" cy="539383"/>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2706475" y="1421679"/>
        <a:ext cx="250046" cy="323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A8E56-0DAA-4C5B-8D3E-3AA42392E0BD}">
      <dsp:nvSpPr>
        <dsp:cNvPr id="0" name=""/>
        <dsp:cNvSpPr/>
      </dsp:nvSpPr>
      <dsp:spPr>
        <a:xfrm>
          <a:off x="2757011" y="56574"/>
          <a:ext cx="2715577" cy="271557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rtl="0">
            <a:lnSpc>
              <a:spcPct val="90000"/>
            </a:lnSpc>
            <a:spcBef>
              <a:spcPct val="0"/>
            </a:spcBef>
            <a:spcAft>
              <a:spcPct val="35000"/>
            </a:spcAft>
          </a:pPr>
          <a:r>
            <a:rPr lang="en-GB" sz="2900" kern="1200" dirty="0" smtClean="0"/>
            <a:t>For children</a:t>
          </a:r>
          <a:endParaRPr lang="en-GB" sz="2900" kern="1200" dirty="0"/>
        </a:p>
      </dsp:txBody>
      <dsp:txXfrm>
        <a:off x="3119088" y="531800"/>
        <a:ext cx="1991423" cy="1222010"/>
      </dsp:txXfrm>
    </dsp:sp>
    <dsp:sp modelId="{65B37C5E-C258-4DAB-86D7-CA7CDAAE3449}">
      <dsp:nvSpPr>
        <dsp:cNvPr id="0" name=""/>
        <dsp:cNvSpPr/>
      </dsp:nvSpPr>
      <dsp:spPr>
        <a:xfrm>
          <a:off x="3736882" y="1753810"/>
          <a:ext cx="2715577" cy="2715577"/>
        </a:xfrm>
        <a:prstGeom prst="ellipse">
          <a:avLst/>
        </a:prstGeom>
        <a:solidFill>
          <a:schemeClr val="accent5">
            <a:alpha val="50000"/>
            <a:hueOff val="-1262904"/>
            <a:satOff val="-50000"/>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rtl="0">
            <a:lnSpc>
              <a:spcPct val="90000"/>
            </a:lnSpc>
            <a:spcBef>
              <a:spcPct val="0"/>
            </a:spcBef>
            <a:spcAft>
              <a:spcPct val="35000"/>
            </a:spcAft>
          </a:pPr>
          <a:r>
            <a:rPr lang="en-GB" sz="2900" kern="1200" dirty="0" smtClean="0"/>
            <a:t>For adoptive parents</a:t>
          </a:r>
          <a:endParaRPr lang="en-GB" sz="2900" kern="1200" dirty="0"/>
        </a:p>
      </dsp:txBody>
      <dsp:txXfrm>
        <a:off x="4567396" y="2455334"/>
        <a:ext cx="1629346" cy="1493567"/>
      </dsp:txXfrm>
    </dsp:sp>
    <dsp:sp modelId="{03051FE2-80CB-47B8-87F2-4050FB9BD6AD}">
      <dsp:nvSpPr>
        <dsp:cNvPr id="0" name=""/>
        <dsp:cNvSpPr/>
      </dsp:nvSpPr>
      <dsp:spPr>
        <a:xfrm>
          <a:off x="1777140" y="1753810"/>
          <a:ext cx="2715577" cy="2715577"/>
        </a:xfrm>
        <a:prstGeom prst="ellipse">
          <a:avLst/>
        </a:prstGeom>
        <a:solidFill>
          <a:schemeClr val="accent5">
            <a:alpha val="50000"/>
            <a:hueOff val="-2525808"/>
            <a:satOff val="-100000"/>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rtl="0">
            <a:lnSpc>
              <a:spcPct val="90000"/>
            </a:lnSpc>
            <a:spcBef>
              <a:spcPct val="0"/>
            </a:spcBef>
            <a:spcAft>
              <a:spcPct val="35000"/>
            </a:spcAft>
          </a:pPr>
          <a:r>
            <a:rPr lang="en-GB" sz="2900" kern="1200" dirty="0" smtClean="0"/>
            <a:t>For birth relatives</a:t>
          </a:r>
          <a:endParaRPr lang="en-GB" sz="2900" kern="1200" dirty="0"/>
        </a:p>
      </dsp:txBody>
      <dsp:txXfrm>
        <a:off x="2032857" y="2455334"/>
        <a:ext cx="1629346" cy="1493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DF20E-6B1B-475A-9F93-EE51D797D677}">
      <dsp:nvSpPr>
        <dsp:cNvPr id="0" name=""/>
        <dsp:cNvSpPr/>
      </dsp:nvSpPr>
      <dsp:spPr>
        <a:xfrm>
          <a:off x="0" y="543260"/>
          <a:ext cx="82296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4FF9346-DDE3-4AA3-B18D-2CFF0399A303}">
      <dsp:nvSpPr>
        <dsp:cNvPr id="0" name=""/>
        <dsp:cNvSpPr/>
      </dsp:nvSpPr>
      <dsp:spPr>
        <a:xfrm>
          <a:off x="411480" y="41420"/>
          <a:ext cx="5760720" cy="100368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600200">
            <a:lnSpc>
              <a:spcPct val="90000"/>
            </a:lnSpc>
            <a:spcBef>
              <a:spcPct val="0"/>
            </a:spcBef>
            <a:spcAft>
              <a:spcPct val="35000"/>
            </a:spcAft>
          </a:pPr>
          <a:r>
            <a:rPr lang="en-GB" sz="3600" b="1" kern="1200" dirty="0" smtClean="0">
              <a:latin typeface="Cambria" pitchFamily="18" charset="0"/>
            </a:rPr>
            <a:t>Information Needs</a:t>
          </a:r>
          <a:endParaRPr lang="en-GB" sz="3600" b="1" kern="1200" dirty="0">
            <a:latin typeface="Cambria" pitchFamily="18" charset="0"/>
          </a:endParaRPr>
        </a:p>
      </dsp:txBody>
      <dsp:txXfrm>
        <a:off x="460476" y="90416"/>
        <a:ext cx="5662728" cy="905688"/>
      </dsp:txXfrm>
    </dsp:sp>
    <dsp:sp modelId="{11AB1D3A-1D10-4D14-B8CC-70481A3FB9B6}">
      <dsp:nvSpPr>
        <dsp:cNvPr id="0" name=""/>
        <dsp:cNvSpPr/>
      </dsp:nvSpPr>
      <dsp:spPr>
        <a:xfrm>
          <a:off x="0" y="2085501"/>
          <a:ext cx="82296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9005681-1138-4464-BBE2-12B50EBBC9DA}">
      <dsp:nvSpPr>
        <dsp:cNvPr id="0" name=""/>
        <dsp:cNvSpPr/>
      </dsp:nvSpPr>
      <dsp:spPr>
        <a:xfrm>
          <a:off x="411480" y="1583661"/>
          <a:ext cx="5760720" cy="10036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600200">
            <a:lnSpc>
              <a:spcPct val="90000"/>
            </a:lnSpc>
            <a:spcBef>
              <a:spcPct val="0"/>
            </a:spcBef>
            <a:spcAft>
              <a:spcPct val="35000"/>
            </a:spcAft>
          </a:pPr>
          <a:r>
            <a:rPr lang="en-GB" sz="3600" b="1" kern="1200" dirty="0" smtClean="0">
              <a:latin typeface="Cambria" pitchFamily="18" charset="0"/>
            </a:rPr>
            <a:t>Relationships</a:t>
          </a:r>
          <a:endParaRPr lang="en-GB" sz="3600" b="1" kern="1200" dirty="0">
            <a:latin typeface="Cambria" pitchFamily="18" charset="0"/>
          </a:endParaRPr>
        </a:p>
      </dsp:txBody>
      <dsp:txXfrm>
        <a:off x="460476" y="1632657"/>
        <a:ext cx="5662728" cy="905688"/>
      </dsp:txXfrm>
    </dsp:sp>
    <dsp:sp modelId="{2151652C-AC36-4F4E-8791-541B68016EEF}">
      <dsp:nvSpPr>
        <dsp:cNvPr id="0" name=""/>
        <dsp:cNvSpPr/>
      </dsp:nvSpPr>
      <dsp:spPr>
        <a:xfrm>
          <a:off x="0" y="3627741"/>
          <a:ext cx="82296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6C89E45-0454-44C2-A7A5-0A02E4C0D82D}">
      <dsp:nvSpPr>
        <dsp:cNvPr id="0" name=""/>
        <dsp:cNvSpPr/>
      </dsp:nvSpPr>
      <dsp:spPr>
        <a:xfrm>
          <a:off x="411480" y="3125900"/>
          <a:ext cx="7110111" cy="100368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600200">
            <a:lnSpc>
              <a:spcPct val="90000"/>
            </a:lnSpc>
            <a:spcBef>
              <a:spcPct val="0"/>
            </a:spcBef>
            <a:spcAft>
              <a:spcPct val="35000"/>
            </a:spcAft>
          </a:pPr>
          <a:r>
            <a:rPr lang="en-GB" sz="3600" b="1" kern="1200" dirty="0" smtClean="0">
              <a:latin typeface="Cambria" pitchFamily="18" charset="0"/>
            </a:rPr>
            <a:t>Openness in Adoptive Family</a:t>
          </a:r>
          <a:endParaRPr lang="en-GB" sz="3600" b="1" kern="1200" dirty="0">
            <a:latin typeface="Cambria" pitchFamily="18" charset="0"/>
          </a:endParaRPr>
        </a:p>
      </dsp:txBody>
      <dsp:txXfrm>
        <a:off x="460476" y="3174896"/>
        <a:ext cx="7012119" cy="905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DF20E-6B1B-475A-9F93-EE51D797D677}">
      <dsp:nvSpPr>
        <dsp:cNvPr id="0" name=""/>
        <dsp:cNvSpPr/>
      </dsp:nvSpPr>
      <dsp:spPr>
        <a:xfrm>
          <a:off x="0" y="543260"/>
          <a:ext cx="82296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4FF9346-DDE3-4AA3-B18D-2CFF0399A303}">
      <dsp:nvSpPr>
        <dsp:cNvPr id="0" name=""/>
        <dsp:cNvSpPr/>
      </dsp:nvSpPr>
      <dsp:spPr>
        <a:xfrm>
          <a:off x="411480" y="41420"/>
          <a:ext cx="5760720" cy="100368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600200">
            <a:lnSpc>
              <a:spcPct val="90000"/>
            </a:lnSpc>
            <a:spcBef>
              <a:spcPct val="0"/>
            </a:spcBef>
            <a:spcAft>
              <a:spcPct val="35000"/>
            </a:spcAft>
          </a:pPr>
          <a:r>
            <a:rPr lang="en-GB" sz="3600" b="1" kern="1200" dirty="0" smtClean="0">
              <a:latin typeface="Cambria" pitchFamily="18" charset="0"/>
            </a:rPr>
            <a:t>Emotional strain</a:t>
          </a:r>
          <a:endParaRPr lang="en-GB" sz="3600" b="1" kern="1200" dirty="0">
            <a:latin typeface="Cambria" pitchFamily="18" charset="0"/>
          </a:endParaRPr>
        </a:p>
      </dsp:txBody>
      <dsp:txXfrm>
        <a:off x="460476" y="90416"/>
        <a:ext cx="5662728" cy="905688"/>
      </dsp:txXfrm>
    </dsp:sp>
    <dsp:sp modelId="{11AB1D3A-1D10-4D14-B8CC-70481A3FB9B6}">
      <dsp:nvSpPr>
        <dsp:cNvPr id="0" name=""/>
        <dsp:cNvSpPr/>
      </dsp:nvSpPr>
      <dsp:spPr>
        <a:xfrm>
          <a:off x="0" y="2085501"/>
          <a:ext cx="82296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9005681-1138-4464-BBE2-12B50EBBC9DA}">
      <dsp:nvSpPr>
        <dsp:cNvPr id="0" name=""/>
        <dsp:cNvSpPr/>
      </dsp:nvSpPr>
      <dsp:spPr>
        <a:xfrm>
          <a:off x="431280" y="1583630"/>
          <a:ext cx="5760720" cy="10036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600200">
            <a:lnSpc>
              <a:spcPct val="90000"/>
            </a:lnSpc>
            <a:spcBef>
              <a:spcPct val="0"/>
            </a:spcBef>
            <a:spcAft>
              <a:spcPct val="35000"/>
            </a:spcAft>
          </a:pPr>
          <a:r>
            <a:rPr lang="en-GB" sz="3600" b="1" kern="1200" dirty="0" smtClean="0">
              <a:latin typeface="Cambria" pitchFamily="18" charset="0"/>
            </a:rPr>
            <a:t>Managing loss</a:t>
          </a:r>
          <a:endParaRPr lang="en-GB" sz="3600" b="1" kern="1200" dirty="0">
            <a:latin typeface="Cambria" pitchFamily="18" charset="0"/>
          </a:endParaRPr>
        </a:p>
      </dsp:txBody>
      <dsp:txXfrm>
        <a:off x="480276" y="1632626"/>
        <a:ext cx="5662728" cy="905688"/>
      </dsp:txXfrm>
    </dsp:sp>
    <dsp:sp modelId="{2151652C-AC36-4F4E-8791-541B68016EEF}">
      <dsp:nvSpPr>
        <dsp:cNvPr id="0" name=""/>
        <dsp:cNvSpPr/>
      </dsp:nvSpPr>
      <dsp:spPr>
        <a:xfrm>
          <a:off x="0" y="3627741"/>
          <a:ext cx="82296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6C89E45-0454-44C2-A7A5-0A02E4C0D82D}">
      <dsp:nvSpPr>
        <dsp:cNvPr id="0" name=""/>
        <dsp:cNvSpPr/>
      </dsp:nvSpPr>
      <dsp:spPr>
        <a:xfrm>
          <a:off x="411480" y="3125900"/>
          <a:ext cx="7110111" cy="100368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600200">
            <a:lnSpc>
              <a:spcPct val="90000"/>
            </a:lnSpc>
            <a:spcBef>
              <a:spcPct val="0"/>
            </a:spcBef>
            <a:spcAft>
              <a:spcPct val="35000"/>
            </a:spcAft>
          </a:pPr>
          <a:r>
            <a:rPr lang="en-GB" sz="3600" b="1" kern="1200" dirty="0" smtClean="0">
              <a:latin typeface="Cambria" pitchFamily="18" charset="0"/>
            </a:rPr>
            <a:t>Unanswered questions</a:t>
          </a:r>
          <a:endParaRPr lang="en-GB" sz="3600" b="1" kern="1200" dirty="0">
            <a:latin typeface="Cambria" pitchFamily="18" charset="0"/>
          </a:endParaRPr>
        </a:p>
      </dsp:txBody>
      <dsp:txXfrm>
        <a:off x="460476" y="3174896"/>
        <a:ext cx="7012119"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0F77-CBC1-4872-A4EE-27A3B58B0D8C}">
      <dsp:nvSpPr>
        <dsp:cNvPr id="0" name=""/>
        <dsp:cNvSpPr/>
      </dsp:nvSpPr>
      <dsp:spPr>
        <a:xfrm rot="16200000">
          <a:off x="925909" y="-925909"/>
          <a:ext cx="2262981" cy="41148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Cohesive</a:t>
          </a:r>
          <a:endParaRPr lang="en-GB" sz="2100" kern="1200" dirty="0"/>
        </a:p>
      </dsp:txBody>
      <dsp:txXfrm rot="5400000">
        <a:off x="-1" y="1"/>
        <a:ext cx="4114800" cy="1697236"/>
      </dsp:txXfrm>
    </dsp:sp>
    <dsp:sp modelId="{D358D8DC-97FB-4785-9D5F-EB7FE06DC1E8}">
      <dsp:nvSpPr>
        <dsp:cNvPr id="0" name=""/>
        <dsp:cNvSpPr/>
      </dsp:nvSpPr>
      <dsp:spPr>
        <a:xfrm>
          <a:off x="4114800" y="0"/>
          <a:ext cx="4114800" cy="2262981"/>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Developing</a:t>
          </a:r>
          <a:endParaRPr lang="en-GB" sz="2100" kern="1200" dirty="0"/>
        </a:p>
      </dsp:txBody>
      <dsp:txXfrm>
        <a:off x="4114800" y="0"/>
        <a:ext cx="4114800" cy="1697236"/>
      </dsp:txXfrm>
    </dsp:sp>
    <dsp:sp modelId="{7AB9C68B-8AB1-4262-9F38-03719F1EA747}">
      <dsp:nvSpPr>
        <dsp:cNvPr id="0" name=""/>
        <dsp:cNvSpPr/>
      </dsp:nvSpPr>
      <dsp:spPr>
        <a:xfrm rot="10800000">
          <a:off x="0" y="2262981"/>
          <a:ext cx="4114800" cy="2262981"/>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Unexplored</a:t>
          </a:r>
          <a:endParaRPr lang="en-GB" sz="2100" kern="1200" dirty="0"/>
        </a:p>
      </dsp:txBody>
      <dsp:txXfrm rot="10800000">
        <a:off x="0" y="2828726"/>
        <a:ext cx="4114800" cy="1697236"/>
      </dsp:txXfrm>
    </dsp:sp>
    <dsp:sp modelId="{9748B2BC-CF14-4F51-9AAB-CFA5DCCFEF13}">
      <dsp:nvSpPr>
        <dsp:cNvPr id="0" name=""/>
        <dsp:cNvSpPr/>
      </dsp:nvSpPr>
      <dsp:spPr>
        <a:xfrm rot="5400000">
          <a:off x="5040709" y="1337072"/>
          <a:ext cx="2262981" cy="41148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Fragmented</a:t>
          </a:r>
          <a:endParaRPr lang="en-GB" sz="2100" kern="1200" dirty="0"/>
        </a:p>
      </dsp:txBody>
      <dsp:txXfrm rot="-5400000">
        <a:off x="4114799" y="2828726"/>
        <a:ext cx="4114800" cy="1697236"/>
      </dsp:txXfrm>
    </dsp:sp>
    <dsp:sp modelId="{CC89A24F-9B61-4522-B6EF-1C3424E3C442}">
      <dsp:nvSpPr>
        <dsp:cNvPr id="0" name=""/>
        <dsp:cNvSpPr/>
      </dsp:nvSpPr>
      <dsp:spPr>
        <a:xfrm>
          <a:off x="2880359" y="1697236"/>
          <a:ext cx="2468880" cy="113149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Who am I? Why was I adopted?</a:t>
          </a:r>
          <a:endParaRPr lang="en-GB" sz="2100" kern="1200" dirty="0"/>
        </a:p>
      </dsp:txBody>
      <dsp:txXfrm>
        <a:off x="2935594" y="1752471"/>
        <a:ext cx="2358410" cy="1021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ED69D-AEC0-4354-8A38-6F845AD2DDDF}">
      <dsp:nvSpPr>
        <dsp:cNvPr id="0" name=""/>
        <dsp:cNvSpPr/>
      </dsp:nvSpPr>
      <dsp:spPr>
        <a:xfrm rot="5400000">
          <a:off x="304338" y="2064227"/>
          <a:ext cx="911646" cy="1516959"/>
        </a:xfrm>
        <a:prstGeom prst="corner">
          <a:avLst>
            <a:gd name="adj1" fmla="val 16120"/>
            <a:gd name="adj2" fmla="val 16110"/>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67AD0-F198-495B-B751-4C0D55916614}">
      <dsp:nvSpPr>
        <dsp:cNvPr id="0" name=""/>
        <dsp:cNvSpPr/>
      </dsp:nvSpPr>
      <dsp:spPr>
        <a:xfrm>
          <a:off x="152161" y="2517471"/>
          <a:ext cx="1369519" cy="120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kern="1200" dirty="0" smtClean="0"/>
            <a:t>Open minded adoptive parents chose some contact</a:t>
          </a:r>
          <a:endParaRPr lang="en-GB" sz="1300" kern="1200" dirty="0"/>
        </a:p>
      </dsp:txBody>
      <dsp:txXfrm>
        <a:off x="152161" y="2517471"/>
        <a:ext cx="1369519" cy="1200463"/>
      </dsp:txXfrm>
    </dsp:sp>
    <dsp:sp modelId="{AA74F586-ADBC-4160-92A8-EC6F172317CB}">
      <dsp:nvSpPr>
        <dsp:cNvPr id="0" name=""/>
        <dsp:cNvSpPr/>
      </dsp:nvSpPr>
      <dsp:spPr>
        <a:xfrm>
          <a:off x="1263281" y="1952547"/>
          <a:ext cx="258399" cy="2583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431AD-97E7-4AEE-AE9E-54A5EF55E0B2}">
      <dsp:nvSpPr>
        <dsp:cNvPr id="0" name=""/>
        <dsp:cNvSpPr/>
      </dsp:nvSpPr>
      <dsp:spPr>
        <a:xfrm rot="5400000">
          <a:off x="1980897" y="1649361"/>
          <a:ext cx="911646" cy="1516959"/>
        </a:xfrm>
        <a:prstGeom prst="corner">
          <a:avLst>
            <a:gd name="adj1" fmla="val 16120"/>
            <a:gd name="adj2" fmla="val 16110"/>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3B1BB-335F-418F-8462-795422A66ABB}">
      <dsp:nvSpPr>
        <dsp:cNvPr id="0" name=""/>
        <dsp:cNvSpPr/>
      </dsp:nvSpPr>
      <dsp:spPr>
        <a:xfrm>
          <a:off x="1828721" y="2102605"/>
          <a:ext cx="1369519" cy="120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kern="1200" dirty="0" smtClean="0"/>
            <a:t>Contact helps adoptive parents empathise with birth family</a:t>
          </a:r>
          <a:endParaRPr lang="en-GB" sz="1300" kern="1200" dirty="0"/>
        </a:p>
      </dsp:txBody>
      <dsp:txXfrm>
        <a:off x="1828721" y="2102605"/>
        <a:ext cx="1369519" cy="1200463"/>
      </dsp:txXfrm>
    </dsp:sp>
    <dsp:sp modelId="{4BF32410-D82C-4F7D-BC2F-8548B89F0ECB}">
      <dsp:nvSpPr>
        <dsp:cNvPr id="0" name=""/>
        <dsp:cNvSpPr/>
      </dsp:nvSpPr>
      <dsp:spPr>
        <a:xfrm>
          <a:off x="2939840" y="1537681"/>
          <a:ext cx="258399" cy="2583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5A473-9829-4241-8DE5-AD7BCCE99541}">
      <dsp:nvSpPr>
        <dsp:cNvPr id="0" name=""/>
        <dsp:cNvSpPr/>
      </dsp:nvSpPr>
      <dsp:spPr>
        <a:xfrm rot="5400000">
          <a:off x="3657456" y="1234495"/>
          <a:ext cx="911646" cy="1516959"/>
        </a:xfrm>
        <a:prstGeom prst="corner">
          <a:avLst>
            <a:gd name="adj1" fmla="val 16120"/>
            <a:gd name="adj2" fmla="val 16110"/>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BD7CC-15A0-4806-AB63-5C8EDBC16DF0}">
      <dsp:nvSpPr>
        <dsp:cNvPr id="0" name=""/>
        <dsp:cNvSpPr/>
      </dsp:nvSpPr>
      <dsp:spPr>
        <a:xfrm>
          <a:off x="3505280" y="1687739"/>
          <a:ext cx="1369519" cy="120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kern="1200" dirty="0" smtClean="0"/>
            <a:t>Child gets direct information about birth family</a:t>
          </a:r>
          <a:endParaRPr lang="en-GB" sz="1300" kern="1200" dirty="0"/>
        </a:p>
      </dsp:txBody>
      <dsp:txXfrm>
        <a:off x="3505280" y="1687739"/>
        <a:ext cx="1369519" cy="1200463"/>
      </dsp:txXfrm>
    </dsp:sp>
    <dsp:sp modelId="{9FE3EEB6-6789-42D7-816D-3F23C5008713}">
      <dsp:nvSpPr>
        <dsp:cNvPr id="0" name=""/>
        <dsp:cNvSpPr/>
      </dsp:nvSpPr>
      <dsp:spPr>
        <a:xfrm>
          <a:off x="4616399" y="1122815"/>
          <a:ext cx="258399" cy="2583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52CF3-BC07-4485-9B59-12BCDFAE5F80}">
      <dsp:nvSpPr>
        <dsp:cNvPr id="0" name=""/>
        <dsp:cNvSpPr/>
      </dsp:nvSpPr>
      <dsp:spPr>
        <a:xfrm rot="5400000">
          <a:off x="5334015" y="819629"/>
          <a:ext cx="911646" cy="1516959"/>
        </a:xfrm>
        <a:prstGeom prst="corner">
          <a:avLst>
            <a:gd name="adj1" fmla="val 16120"/>
            <a:gd name="adj2" fmla="val 16110"/>
          </a:avLst>
        </a:prstGeom>
        <a:solidFill>
          <a:schemeClr val="accent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73A03-AC9D-4815-8EA6-CDFA36C1A1B2}">
      <dsp:nvSpPr>
        <dsp:cNvPr id="0" name=""/>
        <dsp:cNvSpPr/>
      </dsp:nvSpPr>
      <dsp:spPr>
        <a:xfrm>
          <a:off x="5181839" y="1272873"/>
          <a:ext cx="1369519" cy="120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kern="1200" dirty="0" smtClean="0"/>
            <a:t>Contact helps adopters and children talk</a:t>
          </a:r>
          <a:endParaRPr lang="en-GB" sz="1300" kern="1200" dirty="0"/>
        </a:p>
      </dsp:txBody>
      <dsp:txXfrm>
        <a:off x="5181839" y="1272873"/>
        <a:ext cx="1369519" cy="1200463"/>
      </dsp:txXfrm>
    </dsp:sp>
    <dsp:sp modelId="{DB72D88D-1872-4993-98A4-DE43D5F9398B}">
      <dsp:nvSpPr>
        <dsp:cNvPr id="0" name=""/>
        <dsp:cNvSpPr/>
      </dsp:nvSpPr>
      <dsp:spPr>
        <a:xfrm>
          <a:off x="6292958" y="707948"/>
          <a:ext cx="258399" cy="2583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18EC0-93B1-48FF-A3B4-09DC62B73E1B}">
      <dsp:nvSpPr>
        <dsp:cNvPr id="0" name=""/>
        <dsp:cNvSpPr/>
      </dsp:nvSpPr>
      <dsp:spPr>
        <a:xfrm rot="5400000">
          <a:off x="7010575" y="404762"/>
          <a:ext cx="911646" cy="1516959"/>
        </a:xfrm>
        <a:prstGeom prst="corner">
          <a:avLst>
            <a:gd name="adj1" fmla="val 16120"/>
            <a:gd name="adj2" fmla="val 16110"/>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9EDCE-42E1-4DD3-BDCF-A895555D0A8F}">
      <dsp:nvSpPr>
        <dsp:cNvPr id="0" name=""/>
        <dsp:cNvSpPr/>
      </dsp:nvSpPr>
      <dsp:spPr>
        <a:xfrm>
          <a:off x="6858398" y="858006"/>
          <a:ext cx="1369519" cy="120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kern="1200" dirty="0" smtClean="0"/>
            <a:t>Child explores and  processes thoughts and feelings</a:t>
          </a:r>
          <a:endParaRPr lang="en-GB" sz="1300" kern="1200" dirty="0"/>
        </a:p>
      </dsp:txBody>
      <dsp:txXfrm>
        <a:off x="6858398" y="858006"/>
        <a:ext cx="1369519" cy="1200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F9BBF-6F5A-4EBE-8556-3AF5A400F721}">
      <dsp:nvSpPr>
        <dsp:cNvPr id="0" name=""/>
        <dsp:cNvSpPr/>
      </dsp:nvSpPr>
      <dsp:spPr>
        <a:xfrm>
          <a:off x="3004157" y="138156"/>
          <a:ext cx="2751550" cy="1503757"/>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rPr>
            <a:t>What are </a:t>
          </a:r>
        </a:p>
        <a:p>
          <a:pPr lvl="0" algn="ctr" defTabSz="889000">
            <a:lnSpc>
              <a:spcPct val="90000"/>
            </a:lnSpc>
            <a:spcBef>
              <a:spcPct val="0"/>
            </a:spcBef>
            <a:spcAft>
              <a:spcPct val="35000"/>
            </a:spcAft>
          </a:pPr>
          <a:r>
            <a:rPr lang="en-GB" sz="2000" kern="1200" dirty="0" smtClean="0">
              <a:solidFill>
                <a:schemeClr val="bg1"/>
              </a:solidFill>
            </a:rPr>
            <a:t>goals/purpose/</a:t>
          </a:r>
        </a:p>
        <a:p>
          <a:pPr lvl="0" algn="ctr" defTabSz="889000">
            <a:lnSpc>
              <a:spcPct val="90000"/>
            </a:lnSpc>
            <a:spcBef>
              <a:spcPct val="0"/>
            </a:spcBef>
            <a:spcAft>
              <a:spcPct val="35000"/>
            </a:spcAft>
          </a:pPr>
          <a:r>
            <a:rPr lang="en-GB" sz="2000" kern="1200" dirty="0" smtClean="0">
              <a:solidFill>
                <a:schemeClr val="bg1"/>
              </a:solidFill>
            </a:rPr>
            <a:t>needs?</a:t>
          </a:r>
          <a:endParaRPr lang="en-GB" sz="2000" kern="1200" dirty="0">
            <a:solidFill>
              <a:schemeClr val="bg1"/>
            </a:solidFill>
          </a:endParaRPr>
        </a:p>
      </dsp:txBody>
      <dsp:txXfrm>
        <a:off x="3407112" y="358376"/>
        <a:ext cx="1945640" cy="1063317"/>
      </dsp:txXfrm>
    </dsp:sp>
    <dsp:sp modelId="{CF7D3998-ED20-4D6D-90B7-6A868D051F0E}">
      <dsp:nvSpPr>
        <dsp:cNvPr id="0" name=""/>
        <dsp:cNvSpPr/>
      </dsp:nvSpPr>
      <dsp:spPr>
        <a:xfrm rot="1757146">
          <a:off x="5472567" y="1357220"/>
          <a:ext cx="444386" cy="540464"/>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5481087" y="1432706"/>
        <a:ext cx="311070" cy="324278"/>
      </dsp:txXfrm>
    </dsp:sp>
    <dsp:sp modelId="{283B942E-B140-4BEB-8842-6652ECA6DA04}">
      <dsp:nvSpPr>
        <dsp:cNvPr id="0" name=""/>
        <dsp:cNvSpPr/>
      </dsp:nvSpPr>
      <dsp:spPr>
        <a:xfrm>
          <a:off x="5789627" y="1567981"/>
          <a:ext cx="2351910" cy="1544416"/>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0" kern="1200" dirty="0" smtClean="0"/>
            <a:t>Assess strengths/risks</a:t>
          </a:r>
          <a:endParaRPr lang="en-GB" sz="1600" b="0" kern="1200" dirty="0"/>
        </a:p>
      </dsp:txBody>
      <dsp:txXfrm>
        <a:off x="6134056" y="1794155"/>
        <a:ext cx="1663052" cy="1092068"/>
      </dsp:txXfrm>
    </dsp:sp>
    <dsp:sp modelId="{EF3DA36A-05E9-4257-A117-CDED052E9FA9}">
      <dsp:nvSpPr>
        <dsp:cNvPr id="0" name=""/>
        <dsp:cNvSpPr/>
      </dsp:nvSpPr>
      <dsp:spPr>
        <a:xfrm rot="7055050">
          <a:off x="6228577" y="3112440"/>
          <a:ext cx="384750" cy="540464"/>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6313013" y="3169381"/>
        <a:ext cx="269325" cy="324278"/>
      </dsp:txXfrm>
    </dsp:sp>
    <dsp:sp modelId="{1477AA84-1081-470D-AC73-69D1B9C1D980}">
      <dsp:nvSpPr>
        <dsp:cNvPr id="0" name=""/>
        <dsp:cNvSpPr/>
      </dsp:nvSpPr>
      <dsp:spPr>
        <a:xfrm>
          <a:off x="4694120" y="3674742"/>
          <a:ext cx="2357643" cy="151376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Provisional contact plan</a:t>
          </a:r>
          <a:endParaRPr lang="en-GB" sz="1600" kern="1200" dirty="0"/>
        </a:p>
      </dsp:txBody>
      <dsp:txXfrm>
        <a:off x="5039389" y="3896428"/>
        <a:ext cx="1667105" cy="1070393"/>
      </dsp:txXfrm>
    </dsp:sp>
    <dsp:sp modelId="{602C7081-5EA4-4522-BC6F-8A6844BA400A}">
      <dsp:nvSpPr>
        <dsp:cNvPr id="0" name=""/>
        <dsp:cNvSpPr/>
      </dsp:nvSpPr>
      <dsp:spPr>
        <a:xfrm rot="10805370">
          <a:off x="3809362" y="4158658"/>
          <a:ext cx="625231" cy="540464"/>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3971501" y="4266878"/>
        <a:ext cx="463092" cy="324278"/>
      </dsp:txXfrm>
    </dsp:sp>
    <dsp:sp modelId="{338CE0B8-14EB-4959-952F-9FCA1B83CBCE}">
      <dsp:nvSpPr>
        <dsp:cNvPr id="0" name=""/>
        <dsp:cNvSpPr/>
      </dsp:nvSpPr>
      <dsp:spPr>
        <a:xfrm>
          <a:off x="1239113" y="3658328"/>
          <a:ext cx="2275332" cy="1535672"/>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Plan support for contact</a:t>
          </a:r>
          <a:endParaRPr lang="en-GB" sz="1600" kern="1200" dirty="0"/>
        </a:p>
      </dsp:txBody>
      <dsp:txXfrm>
        <a:off x="1572328" y="3883222"/>
        <a:ext cx="1608902" cy="1085884"/>
      </dsp:txXfrm>
    </dsp:sp>
    <dsp:sp modelId="{54D53CEC-D947-449A-B7CD-D0561AE1E7BF}">
      <dsp:nvSpPr>
        <dsp:cNvPr id="0" name=""/>
        <dsp:cNvSpPr/>
      </dsp:nvSpPr>
      <dsp:spPr>
        <a:xfrm rot="15637343">
          <a:off x="2023987" y="3077403"/>
          <a:ext cx="349352" cy="540464"/>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2084929" y="3237199"/>
        <a:ext cx="244546" cy="324278"/>
      </dsp:txXfrm>
    </dsp:sp>
    <dsp:sp modelId="{0DB2A03F-1619-43B6-AD13-AAD76B864971}">
      <dsp:nvSpPr>
        <dsp:cNvPr id="0" name=""/>
        <dsp:cNvSpPr/>
      </dsp:nvSpPr>
      <dsp:spPr>
        <a:xfrm>
          <a:off x="845355" y="1437668"/>
          <a:ext cx="2336681" cy="1579918"/>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Review</a:t>
          </a:r>
          <a:endParaRPr lang="en-GB" sz="1600" kern="1200" dirty="0"/>
        </a:p>
      </dsp:txBody>
      <dsp:txXfrm>
        <a:off x="1187554" y="1669042"/>
        <a:ext cx="1652283" cy="1117170"/>
      </dsp:txXfrm>
    </dsp:sp>
    <dsp:sp modelId="{7B1D3DE9-4759-49AA-BA67-BC06971DE7DD}">
      <dsp:nvSpPr>
        <dsp:cNvPr id="0" name=""/>
        <dsp:cNvSpPr/>
      </dsp:nvSpPr>
      <dsp:spPr>
        <a:xfrm rot="19831277">
          <a:off x="3002800" y="1309888"/>
          <a:ext cx="312707" cy="540464"/>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3008873" y="1441063"/>
        <a:ext cx="218895" cy="3242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56961-DC64-4C80-9DB5-5FEFBB87AEB2}">
      <dsp:nvSpPr>
        <dsp:cNvPr id="0" name=""/>
        <dsp:cNvSpPr/>
      </dsp:nvSpPr>
      <dsp:spPr>
        <a:xfrm>
          <a:off x="0" y="587575"/>
          <a:ext cx="4038600" cy="794503"/>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Relationship history</a:t>
          </a:r>
          <a:endParaRPr lang="en-GB" sz="2000" kern="1200" dirty="0"/>
        </a:p>
      </dsp:txBody>
      <dsp:txXfrm>
        <a:off x="38784" y="626359"/>
        <a:ext cx="3961032" cy="716935"/>
      </dsp:txXfrm>
    </dsp:sp>
    <dsp:sp modelId="{E967A141-4082-41C4-8E8B-4EE995618CA2}">
      <dsp:nvSpPr>
        <dsp:cNvPr id="0" name=""/>
        <dsp:cNvSpPr/>
      </dsp:nvSpPr>
      <dsp:spPr>
        <a:xfrm>
          <a:off x="0" y="1439678"/>
          <a:ext cx="4038600" cy="794503"/>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Nature of current relationship with birth relative</a:t>
          </a:r>
          <a:endParaRPr lang="en-GB" sz="2000" kern="1200" dirty="0"/>
        </a:p>
      </dsp:txBody>
      <dsp:txXfrm>
        <a:off x="38784" y="1478462"/>
        <a:ext cx="3961032" cy="716935"/>
      </dsp:txXfrm>
    </dsp:sp>
    <dsp:sp modelId="{8301166D-0198-4173-9582-AD2B31E814CB}">
      <dsp:nvSpPr>
        <dsp:cNvPr id="0" name=""/>
        <dsp:cNvSpPr/>
      </dsp:nvSpPr>
      <dsp:spPr>
        <a:xfrm>
          <a:off x="0" y="2291781"/>
          <a:ext cx="4038600" cy="794503"/>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Wishes &amp; feelings</a:t>
          </a:r>
          <a:endParaRPr lang="en-GB" sz="2000" kern="1200" dirty="0"/>
        </a:p>
      </dsp:txBody>
      <dsp:txXfrm>
        <a:off x="38784" y="2330565"/>
        <a:ext cx="3961032" cy="716935"/>
      </dsp:txXfrm>
    </dsp:sp>
    <dsp:sp modelId="{D18C0684-15A2-4B0F-9454-D6EC30FE318E}">
      <dsp:nvSpPr>
        <dsp:cNvPr id="0" name=""/>
        <dsp:cNvSpPr/>
      </dsp:nvSpPr>
      <dsp:spPr>
        <a:xfrm>
          <a:off x="0" y="3143884"/>
          <a:ext cx="4038600" cy="794503"/>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Age &amp; development</a:t>
          </a:r>
          <a:endParaRPr lang="en-GB" sz="2000" kern="1200" dirty="0"/>
        </a:p>
      </dsp:txBody>
      <dsp:txXfrm>
        <a:off x="38784" y="3182668"/>
        <a:ext cx="3961032" cy="716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F9BBF-6F5A-4EBE-8556-3AF5A400F721}">
      <dsp:nvSpPr>
        <dsp:cNvPr id="0" name=""/>
        <dsp:cNvSpPr/>
      </dsp:nvSpPr>
      <dsp:spPr>
        <a:xfrm>
          <a:off x="3224323" y="137546"/>
          <a:ext cx="2361022" cy="1502350"/>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rPr>
            <a:t>What are </a:t>
          </a:r>
        </a:p>
        <a:p>
          <a:pPr lvl="0" algn="ctr" defTabSz="889000">
            <a:lnSpc>
              <a:spcPct val="90000"/>
            </a:lnSpc>
            <a:spcBef>
              <a:spcPct val="0"/>
            </a:spcBef>
            <a:spcAft>
              <a:spcPct val="35000"/>
            </a:spcAft>
          </a:pPr>
          <a:r>
            <a:rPr lang="en-GB" sz="2000" kern="1200" dirty="0" smtClean="0">
              <a:solidFill>
                <a:schemeClr val="bg1"/>
              </a:solidFill>
            </a:rPr>
            <a:t>goals/purpose/</a:t>
          </a:r>
        </a:p>
        <a:p>
          <a:pPr lvl="0" algn="ctr" defTabSz="889000">
            <a:lnSpc>
              <a:spcPct val="90000"/>
            </a:lnSpc>
            <a:spcBef>
              <a:spcPct val="0"/>
            </a:spcBef>
            <a:spcAft>
              <a:spcPct val="35000"/>
            </a:spcAft>
          </a:pPr>
          <a:r>
            <a:rPr lang="en-GB" sz="2000" kern="1200" dirty="0" smtClean="0">
              <a:solidFill>
                <a:schemeClr val="bg1"/>
              </a:solidFill>
            </a:rPr>
            <a:t>needs?</a:t>
          </a:r>
          <a:endParaRPr lang="en-GB" sz="2000" kern="1200" dirty="0">
            <a:solidFill>
              <a:schemeClr val="bg1"/>
            </a:solidFill>
          </a:endParaRPr>
        </a:p>
      </dsp:txBody>
      <dsp:txXfrm>
        <a:off x="3570087" y="357560"/>
        <a:ext cx="1669494" cy="1062322"/>
      </dsp:txXfrm>
    </dsp:sp>
    <dsp:sp modelId="{CF7D3998-ED20-4D6D-90B7-6A868D051F0E}">
      <dsp:nvSpPr>
        <dsp:cNvPr id="0" name=""/>
        <dsp:cNvSpPr/>
      </dsp:nvSpPr>
      <dsp:spPr>
        <a:xfrm rot="1757146">
          <a:off x="5436930" y="1335371"/>
          <a:ext cx="491335" cy="539959"/>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5446350" y="1407311"/>
        <a:ext cx="343935" cy="323975"/>
      </dsp:txXfrm>
    </dsp:sp>
    <dsp:sp modelId="{283B942E-B140-4BEB-8842-6652ECA6DA04}">
      <dsp:nvSpPr>
        <dsp:cNvPr id="0" name=""/>
        <dsp:cNvSpPr/>
      </dsp:nvSpPr>
      <dsp:spPr>
        <a:xfrm>
          <a:off x="5817518" y="1568449"/>
          <a:ext cx="2349710" cy="1542971"/>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0" kern="1200" dirty="0" smtClean="0"/>
            <a:t>Assess strengths/risks</a:t>
          </a:r>
          <a:endParaRPr lang="en-GB" sz="1600" b="0" kern="1200" dirty="0"/>
        </a:p>
      </dsp:txBody>
      <dsp:txXfrm>
        <a:off x="6161625" y="1794412"/>
        <a:ext cx="1661496" cy="1091045"/>
      </dsp:txXfrm>
    </dsp:sp>
    <dsp:sp modelId="{EF3DA36A-05E9-4257-A117-CDED052E9FA9}">
      <dsp:nvSpPr>
        <dsp:cNvPr id="0" name=""/>
        <dsp:cNvSpPr/>
      </dsp:nvSpPr>
      <dsp:spPr>
        <a:xfrm rot="7055050">
          <a:off x="6254132" y="3113153"/>
          <a:ext cx="386474" cy="539959"/>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6338947" y="3169763"/>
        <a:ext cx="270532" cy="323975"/>
      </dsp:txXfrm>
    </dsp:sp>
    <dsp:sp modelId="{1477AA84-1081-470D-AC73-69D1B9C1D980}">
      <dsp:nvSpPr>
        <dsp:cNvPr id="0" name=""/>
        <dsp:cNvSpPr/>
      </dsp:nvSpPr>
      <dsp:spPr>
        <a:xfrm>
          <a:off x="4721215" y="3676724"/>
          <a:ext cx="2355438" cy="1512350"/>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Provisional contact plan</a:t>
          </a:r>
          <a:endParaRPr lang="en-GB" sz="1600" kern="1200" dirty="0"/>
        </a:p>
      </dsp:txBody>
      <dsp:txXfrm>
        <a:off x="5066161" y="3898203"/>
        <a:ext cx="1665546" cy="1069392"/>
      </dsp:txXfrm>
    </dsp:sp>
    <dsp:sp modelId="{602C7081-5EA4-4522-BC6F-8A6844BA400A}">
      <dsp:nvSpPr>
        <dsp:cNvPr id="0" name=""/>
        <dsp:cNvSpPr/>
      </dsp:nvSpPr>
      <dsp:spPr>
        <a:xfrm rot="10805370">
          <a:off x="3832917" y="4160183"/>
          <a:ext cx="627734" cy="539959"/>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3994905" y="4268302"/>
        <a:ext cx="465746" cy="323975"/>
      </dsp:txXfrm>
    </dsp:sp>
    <dsp:sp modelId="{338CE0B8-14EB-4959-952F-9FCA1B83CBCE}">
      <dsp:nvSpPr>
        <dsp:cNvPr id="0" name=""/>
        <dsp:cNvSpPr/>
      </dsp:nvSpPr>
      <dsp:spPr>
        <a:xfrm>
          <a:off x="1263615" y="3660316"/>
          <a:ext cx="2273204" cy="1534236"/>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Plan support for contact</a:t>
          </a:r>
          <a:endParaRPr lang="en-GB" sz="1600" kern="1200" dirty="0"/>
        </a:p>
      </dsp:txBody>
      <dsp:txXfrm>
        <a:off x="1596518" y="3885000"/>
        <a:ext cx="1607398" cy="1084868"/>
      </dsp:txXfrm>
    </dsp:sp>
    <dsp:sp modelId="{54D53CEC-D947-449A-B7CD-D0561AE1E7BF}">
      <dsp:nvSpPr>
        <dsp:cNvPr id="0" name=""/>
        <dsp:cNvSpPr/>
      </dsp:nvSpPr>
      <dsp:spPr>
        <a:xfrm rot="15637343">
          <a:off x="2046477" y="3078158"/>
          <a:ext cx="350993" cy="539959"/>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2107705" y="3238095"/>
        <a:ext cx="245695" cy="323975"/>
      </dsp:txXfrm>
    </dsp:sp>
    <dsp:sp modelId="{0DB2A03F-1619-43B6-AD13-AAD76B864971}">
      <dsp:nvSpPr>
        <dsp:cNvPr id="0" name=""/>
        <dsp:cNvSpPr/>
      </dsp:nvSpPr>
      <dsp:spPr>
        <a:xfrm>
          <a:off x="869620" y="1438070"/>
          <a:ext cx="2334496" cy="1578441"/>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Review</a:t>
          </a:r>
          <a:endParaRPr lang="en-GB" sz="1600" kern="1200" dirty="0"/>
        </a:p>
      </dsp:txBody>
      <dsp:txXfrm>
        <a:off x="1211499" y="1669227"/>
        <a:ext cx="1650738" cy="1116127"/>
      </dsp:txXfrm>
    </dsp:sp>
    <dsp:sp modelId="{7B1D3DE9-4759-49AA-BA67-BC06971DE7DD}">
      <dsp:nvSpPr>
        <dsp:cNvPr id="0" name=""/>
        <dsp:cNvSpPr/>
      </dsp:nvSpPr>
      <dsp:spPr>
        <a:xfrm rot="19831277">
          <a:off x="3038909" y="1289366"/>
          <a:ext cx="359145" cy="539959"/>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3045883" y="1423868"/>
        <a:ext cx="251402" cy="3239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ftr" sz="quarter" idx="2"/>
          </p:nvPr>
        </p:nvSpPr>
        <p:spPr bwMode="auto">
          <a:xfrm>
            <a:off x="0" y="9429831"/>
            <a:ext cx="2946400"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b="1">
                <a:latin typeface="Verdana" pitchFamily="34" charset="0"/>
                <a:ea typeface="Verdana" pitchFamily="34" charset="0"/>
                <a:cs typeface="Verdana" pitchFamily="34" charset="0"/>
              </a:defRPr>
            </a:lvl1pPr>
          </a:lstStyle>
          <a:p>
            <a:pPr>
              <a:defRPr/>
            </a:pPr>
            <a:r>
              <a:rPr lang="en-GB" dirty="0"/>
              <a:t>www.rip.org.uk</a:t>
            </a:r>
          </a:p>
        </p:txBody>
      </p:sp>
      <p:pic>
        <p:nvPicPr>
          <p:cNvPr id="8" name="Picture 2" descr="V:\Social Justice\RRC shared\Marketing\brand guidelines\2013\RiP Logos\RiP_core_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044" y="132642"/>
            <a:ext cx="1161910" cy="4871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C4E50CB-8EC6-4703-BF16-198C2E5EC28F}" type="slidenum">
              <a:rPr lang="en-GB" sz="1000" smtClean="0">
                <a:latin typeface="Verdana" panose="020B0604030504040204" pitchFamily="34" charset="0"/>
                <a:ea typeface="Verdana" panose="020B0604030504040204" pitchFamily="34" charset="0"/>
                <a:cs typeface="Verdana" panose="020B0604030504040204" pitchFamily="34" charset="0"/>
              </a:rPr>
              <a:pPr/>
              <a:t>‹#›</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67679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4"/>
          <p:cNvSpPr>
            <a:spLocks noGrp="1" noRot="1" noChangeAspect="1" noChangeArrowheads="1" noTextEdit="1"/>
          </p:cNvSpPr>
          <p:nvPr>
            <p:ph type="sldImg" idx="2"/>
          </p:nvPr>
        </p:nvSpPr>
        <p:spPr bwMode="auto">
          <a:xfrm>
            <a:off x="1880629" y="660317"/>
            <a:ext cx="2895908" cy="2172394"/>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526214" y="2995864"/>
            <a:ext cx="5718175" cy="6186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p:txBody>
      </p:sp>
      <p:sp>
        <p:nvSpPr>
          <p:cNvPr id="9" name="Footer Placeholder 8"/>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000" b="1">
                <a:latin typeface="Verdana" pitchFamily="34" charset="0"/>
                <a:ea typeface="Verdana" pitchFamily="34" charset="0"/>
                <a:cs typeface="Verdana" pitchFamily="34" charset="0"/>
              </a:defRPr>
            </a:lvl1pPr>
          </a:lstStyle>
          <a:p>
            <a:pPr>
              <a:defRPr/>
            </a:pPr>
            <a:r>
              <a:rPr lang="en-GB" dirty="0"/>
              <a:t>www.rip.org.uk</a:t>
            </a:r>
          </a:p>
        </p:txBody>
      </p:sp>
      <p:sp>
        <p:nvSpPr>
          <p:cNvPr id="2" name="Slide Number Placeholder 1"/>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4EEF8D38-9D44-4FF1-AA6A-238654B4523E}" type="slidenum">
              <a:rPr lang="en-GB" smtClean="0"/>
              <a:pPr/>
              <a:t>‹#›</a:t>
            </a:fld>
            <a:endParaRPr lang="en-GB" dirty="0"/>
          </a:p>
        </p:txBody>
      </p:sp>
      <p:pic>
        <p:nvPicPr>
          <p:cNvPr id="10" name="Picture 2" descr="V:\Social Justice\RRC shared\Marketing\brand guidelines\2013\RiP Logos\RiP_core_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14" y="137794"/>
            <a:ext cx="1161910" cy="48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3998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ts val="300"/>
      </a:spcAft>
      <a:defRPr sz="1000" kern="1200">
        <a:solidFill>
          <a:schemeClr val="tx1"/>
        </a:solidFill>
        <a:latin typeface="Verdana" pitchFamily="34" charset="0"/>
        <a:ea typeface="Verdana" pitchFamily="34" charset="0"/>
        <a:cs typeface="Verdana" pitchFamily="34" charset="0"/>
      </a:defRPr>
    </a:lvl1pPr>
    <a:lvl2pPr marL="84138" indent="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2pPr>
    <a:lvl3pPr marL="9144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3pPr>
    <a:lvl4pPr marL="13716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4pPr>
    <a:lvl5pPr marL="18288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This presentation reviews the evidence from research about different types of contact after </a:t>
            </a:r>
            <a:r>
              <a:rPr lang="en-GB" sz="1200" kern="1200" dirty="0" smtClean="0">
                <a:solidFill>
                  <a:schemeClr val="tx1"/>
                </a:solidFill>
                <a:latin typeface="+mn-lt"/>
                <a:ea typeface="+mn-ea"/>
                <a:cs typeface="+mn-cs"/>
              </a:rPr>
              <a:t>adoption </a:t>
            </a:r>
            <a:r>
              <a:rPr lang="en-GB" sz="1200" kern="1200" dirty="0" smtClean="0">
                <a:solidFill>
                  <a:schemeClr val="tx1"/>
                </a:solidFill>
                <a:latin typeface="+mn-lt"/>
                <a:ea typeface="+mn-ea"/>
                <a:cs typeface="+mn-cs"/>
              </a:rPr>
              <a:t>with a range of birth relatives. It draws heavily on two studies carried out at UEA, but also makes reference to other research. If intending to make a </a:t>
            </a:r>
            <a:r>
              <a:rPr lang="en-GB" sz="1200" kern="1200" dirty="0" smtClean="0">
                <a:solidFill>
                  <a:schemeClr val="tx1"/>
                </a:solidFill>
                <a:latin typeface="+mn-lt"/>
                <a:ea typeface="+mn-ea"/>
                <a:cs typeface="+mn-cs"/>
              </a:rPr>
              <a:t>presentation </a:t>
            </a:r>
            <a:r>
              <a:rPr lang="en-GB" sz="1200" kern="1200" dirty="0" smtClean="0">
                <a:solidFill>
                  <a:schemeClr val="tx1"/>
                </a:solidFill>
                <a:latin typeface="+mn-lt"/>
                <a:ea typeface="+mn-ea"/>
                <a:cs typeface="+mn-cs"/>
              </a:rPr>
              <a:t>using these slides it will be important for the presenter to </a:t>
            </a:r>
            <a:r>
              <a:rPr lang="en-GB" sz="1200" kern="1200" dirty="0" smtClean="0">
                <a:solidFill>
                  <a:schemeClr val="tx1"/>
                </a:solidFill>
                <a:latin typeface="+mn-lt"/>
                <a:ea typeface="+mn-ea"/>
                <a:cs typeface="+mn-cs"/>
              </a:rPr>
              <a:t>be</a:t>
            </a:r>
            <a:r>
              <a:rPr lang="en-GB" sz="1200" kern="1200" baseline="0" dirty="0" smtClean="0">
                <a:solidFill>
                  <a:schemeClr val="tx1"/>
                </a:solidFill>
                <a:latin typeface="+mn-lt"/>
                <a:ea typeface="+mn-ea"/>
                <a:cs typeface="+mn-cs"/>
              </a:rPr>
              <a:t> familiar with</a:t>
            </a:r>
            <a:r>
              <a:rPr lang="en-GB"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two main studies that this material draws on. These studies are:</a:t>
            </a:r>
          </a:p>
          <a:p>
            <a:r>
              <a:rPr lang="en-GB" sz="1200" kern="1200" dirty="0" smtClean="0">
                <a:solidFill>
                  <a:schemeClr val="tx1"/>
                </a:solidFill>
                <a:latin typeface="+mn-lt"/>
                <a:ea typeface="+mn-ea"/>
                <a:cs typeface="+mn-cs"/>
              </a:rPr>
              <a:t>-  the longitudinal "contact after adoption" study </a:t>
            </a:r>
            <a:r>
              <a:rPr lang="en-GB" sz="1200" kern="1200" dirty="0" smtClean="0">
                <a:solidFill>
                  <a:schemeClr val="tx1"/>
                </a:solidFill>
                <a:latin typeface="+mn-lt"/>
                <a:ea typeface="+mn-ea"/>
                <a:cs typeface="+mn-cs"/>
              </a:rPr>
              <a:t>which</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looked </a:t>
            </a:r>
            <a:r>
              <a:rPr lang="en-GB" sz="1200" kern="1200" dirty="0" smtClean="0">
                <a:solidFill>
                  <a:schemeClr val="tx1"/>
                </a:solidFill>
                <a:latin typeface="+mn-lt"/>
                <a:ea typeface="+mn-ea"/>
                <a:cs typeface="+mn-cs"/>
              </a:rPr>
              <a:t>at the impact of letter and face-to-face contact with adult birth relatives on adopted children, birth </a:t>
            </a:r>
            <a:r>
              <a:rPr lang="en-GB" sz="1200" kern="1200" dirty="0" smtClean="0">
                <a:solidFill>
                  <a:schemeClr val="tx1"/>
                </a:solidFill>
                <a:latin typeface="+mn-lt"/>
                <a:ea typeface="+mn-ea"/>
                <a:cs typeface="+mn-cs"/>
              </a:rPr>
              <a:t>relatives </a:t>
            </a:r>
            <a:r>
              <a:rPr lang="en-GB" sz="1200" kern="1200" dirty="0" smtClean="0">
                <a:solidFill>
                  <a:schemeClr val="tx1"/>
                </a:solidFill>
                <a:latin typeface="+mn-lt"/>
                <a:ea typeface="+mn-ea"/>
                <a:cs typeface="+mn-cs"/>
              </a:rPr>
              <a:t>and adoptive parents.</a:t>
            </a:r>
          </a:p>
          <a:p>
            <a:r>
              <a:rPr lang="en-GB" sz="1200" kern="1200" dirty="0" smtClean="0">
                <a:solidFill>
                  <a:schemeClr val="tx1"/>
                </a:solidFill>
                <a:latin typeface="+mn-lt"/>
                <a:ea typeface="+mn-ea"/>
                <a:cs typeface="+mn-cs"/>
              </a:rPr>
              <a:t>- The "supporting direct contact "study which focused just on face-to-face contact arrangements, drawing largely on the perspectives of adoptive parents and birth relatives (including adult birth siblings). This study had a strong focus on how agencies can best support direct contact arrangements.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Information </a:t>
            </a:r>
            <a:r>
              <a:rPr lang="en-GB" sz="1200" kern="1200" dirty="0" smtClean="0">
                <a:solidFill>
                  <a:schemeClr val="tx1"/>
                </a:solidFill>
                <a:latin typeface="+mn-lt"/>
                <a:ea typeface="+mn-ea"/>
                <a:cs typeface="+mn-cs"/>
              </a:rPr>
              <a:t>about these two studies is available elsewhere on the website.</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a:t>
            </a:fld>
            <a:endParaRPr lang="en-GB" dirty="0"/>
          </a:p>
        </p:txBody>
      </p:sp>
    </p:spTree>
    <p:extLst>
      <p:ext uri="{BB962C8B-B14F-4D97-AF65-F5344CB8AC3E}">
        <p14:creationId xmlns:p14="http://schemas.microsoft.com/office/powerpoint/2010/main" val="385768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10</a:t>
            </a:fld>
            <a:endParaRPr lang="en-GB" dirty="0"/>
          </a:p>
        </p:txBody>
      </p:sp>
    </p:spTree>
    <p:extLst>
      <p:ext uri="{BB962C8B-B14F-4D97-AF65-F5344CB8AC3E}">
        <p14:creationId xmlns:p14="http://schemas.microsoft.com/office/powerpoint/2010/main" val="378658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11</a:t>
            </a:fld>
            <a:endParaRPr lang="en-GB" dirty="0"/>
          </a:p>
        </p:txBody>
      </p:sp>
    </p:spTree>
    <p:extLst>
      <p:ext uri="{BB962C8B-B14F-4D97-AF65-F5344CB8AC3E}">
        <p14:creationId xmlns:p14="http://schemas.microsoft.com/office/powerpoint/2010/main" val="422212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12</a:t>
            </a:fld>
            <a:endParaRPr lang="en-GB" dirty="0"/>
          </a:p>
        </p:txBody>
      </p:sp>
    </p:spTree>
    <p:extLst>
      <p:ext uri="{BB962C8B-B14F-4D97-AF65-F5344CB8AC3E}">
        <p14:creationId xmlns:p14="http://schemas.microsoft.com/office/powerpoint/2010/main" val="3390171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13</a:t>
            </a:fld>
            <a:endParaRPr lang="en-GB" dirty="0"/>
          </a:p>
        </p:txBody>
      </p:sp>
    </p:spTree>
    <p:extLst>
      <p:ext uri="{BB962C8B-B14F-4D97-AF65-F5344CB8AC3E}">
        <p14:creationId xmlns:p14="http://schemas.microsoft.com/office/powerpoint/2010/main" val="102393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dirty="0" smtClean="0"/>
              <a:t>This slide draws on the interviews with 32 adopted young people in the longitudinal study. They had experienced a range of contact from no contact through to regular, frequent, unmediated face-to-face contact. Whatever the amount or type of contact, if the contact had been reasonably predictable and had been kept up over the years young people tended to be positive about it. This was true even when the amount of contact was very minimal. So young people who were unhappy about their level of contact tended to be those where the contact had not gone according to plan and had been unreliable or even stopped. Some young people were unhappy because they wanted to be in touch with birth relatives but they encountered barriers in reaching these people. In particular several young people mentioned "gaps" in contact in relation to their birth father.</a:t>
            </a:r>
          </a:p>
          <a:p>
            <a:endParaRPr lang="en-GB" dirty="0" smtClean="0"/>
          </a:p>
          <a:p>
            <a:r>
              <a:rPr lang="en-GB" dirty="0" smtClean="0"/>
              <a:t>The vast majority of young people supported the idea that there should be at the very least a minimal  amount of contact to allow the adopted person to open things up in the future should they so wish.</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14</a:t>
            </a:fld>
            <a:endParaRPr lang="en-GB" dirty="0"/>
          </a:p>
        </p:txBody>
      </p:sp>
    </p:spTree>
    <p:extLst>
      <p:ext uri="{BB962C8B-B14F-4D97-AF65-F5344CB8AC3E}">
        <p14:creationId xmlns:p14="http://schemas.microsoft.com/office/powerpoint/2010/main" val="101630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In brief, young people valued contact because it helped them find out information about their background. They also felt it was a visible sign of their adoptive parents will willingness to talk and think about their birth family. In some cases (particularly contact with grandparents or siblings) contact led to the child developing or sustaining a relationship with their birth relatives. These points are illustrated on the next two slides.</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15</a:t>
            </a:fld>
            <a:endParaRPr lang="en-GB" dirty="0"/>
          </a:p>
        </p:txBody>
      </p:sp>
    </p:spTree>
    <p:extLst>
      <p:ext uri="{BB962C8B-B14F-4D97-AF65-F5344CB8AC3E}">
        <p14:creationId xmlns:p14="http://schemas.microsoft.com/office/powerpoint/2010/main" val="4280275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Looking first at the quote in green-this was a young person who had letter contact with her grandmother. She had also met her birth parents as a young adult. When she talks about her "parents" she is of course talking about her adoptive parents.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Looking at the quote on the grey/blue background this illustrates the theme from a number of adopted young people-that it was important to them to know that their birth family still thought about them and cared about them and contact could be a visible sign of this.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final quote on the pink background is from a young person who had face-to-face contact with her birth mother who suffered from a mental illness. A number of young people in this situation, like this young person, felt that seeing their birth parent had helped them to be realistic about why they needed to be adopted. They didn't necessarily form a relationship with their birth parent, but they did get a lot of valuable information about their birth parent's needs and situation, and they were reassured that their birth parent still cared about them.</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16</a:t>
            </a:fld>
            <a:endParaRPr lang="en-GB" dirty="0"/>
          </a:p>
        </p:txBody>
      </p:sp>
    </p:spTree>
    <p:extLst>
      <p:ext uri="{BB962C8B-B14F-4D97-AF65-F5344CB8AC3E}">
        <p14:creationId xmlns:p14="http://schemas.microsoft.com/office/powerpoint/2010/main" val="2715402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dirty="0" smtClean="0"/>
              <a:t>This quote shows that in some cases face-to-face contact can be uncomplicated and can lead to warm and supportive relationships between children and their birth relatives. This is mainly likely to be the case with grandparent contact, as opposed to birth parent contact.</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17</a:t>
            </a:fld>
            <a:endParaRPr lang="en-GB" dirty="0"/>
          </a:p>
        </p:txBody>
      </p:sp>
    </p:spTree>
    <p:extLst>
      <p:ext uri="{BB962C8B-B14F-4D97-AF65-F5344CB8AC3E}">
        <p14:creationId xmlns:p14="http://schemas.microsoft.com/office/powerpoint/2010/main" val="268905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dirty="0" smtClean="0"/>
              <a:t>Contact was rarely seen as either totally good or totally bad by young people-there was always a balance of benefits and challenges. An element of emotional strain was present in most contact arrangements that this varied from very mild to quite stressful. Again, having contact with grandparents or siblings seem to carry lower levels of emotional strain compared to contact with birth parents.</a:t>
            </a:r>
          </a:p>
          <a:p>
            <a:endParaRPr lang="en-GB" dirty="0" smtClean="0"/>
          </a:p>
          <a:p>
            <a:r>
              <a:rPr lang="en-GB" dirty="0" smtClean="0"/>
              <a:t>The point about "managing loss" is that where contact was not sustained (and particularly where birth relatives dropped out of contact or even died) this could be difficult for young people. It was also difficult for young people if they wanted to be in touch with a birth relative but no contact existed.</a:t>
            </a:r>
          </a:p>
          <a:p>
            <a:endParaRPr lang="en-GB" dirty="0" smtClean="0"/>
          </a:p>
          <a:p>
            <a:r>
              <a:rPr lang="en-GB" dirty="0" smtClean="0"/>
              <a:t>Finally, although contact could answer a lot of questions it didn't always tell the young person everything they wanted to know. Particularly when contact was through letters, some of the more difficult questions that the young person might of had like "what were the reasons why my parents couldn't look after me/decided to place before adoption" were very difficult to discuss in a letter.</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18</a:t>
            </a:fld>
            <a:endParaRPr lang="en-GB" dirty="0"/>
          </a:p>
        </p:txBody>
      </p:sp>
    </p:spTree>
    <p:extLst>
      <p:ext uri="{BB962C8B-B14F-4D97-AF65-F5344CB8AC3E}">
        <p14:creationId xmlns:p14="http://schemas.microsoft.com/office/powerpoint/2010/main" val="3384814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green quote is from a young person whose mother had a mental illness - the quote is self-explanatory.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blue/grey quote illustrates something of the "emotional strain" of contact meetings - this is a young person who felt that her grandparents were much more emotionally invested in her that she was in them. This made contact feel a bit strange for her, but overall she still valued retaining this connection.</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pink quote is from a young person whose adoptive parents had consistently written to his birth mother but she had not written back. This was very difficult for him, and instead of contact answering questions it just raised questions for him particularly about not might happen in the future.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orange quote is from a young person who felt that the letters she had exchanged with her birth mother had not helped her to be realistic about her birth mum. When she met her birth mum at age 16 she felt very disappointed.</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19</a:t>
            </a:fld>
            <a:endParaRPr lang="en-GB" dirty="0"/>
          </a:p>
        </p:txBody>
      </p:sp>
    </p:spTree>
    <p:extLst>
      <p:ext uri="{BB962C8B-B14F-4D97-AF65-F5344CB8AC3E}">
        <p14:creationId xmlns:p14="http://schemas.microsoft.com/office/powerpoint/2010/main" val="290568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dirty="0" smtClean="0"/>
              <a:t>This slide is mainly a way of discussing how the most interesting and useful research questions about contact consider when and how contact works, and when and how it might not be a good idea. More general questions about whether contact is good or bad are not helpful because the answer is always "it depends on the individual situation".</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2</a:t>
            </a:fld>
            <a:endParaRPr lang="en-GB" dirty="0"/>
          </a:p>
        </p:txBody>
      </p:sp>
    </p:spTree>
    <p:extLst>
      <p:ext uri="{BB962C8B-B14F-4D97-AF65-F5344CB8AC3E}">
        <p14:creationId xmlns:p14="http://schemas.microsoft.com/office/powerpoint/2010/main" val="4291435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In the early days of postadoption contact some people questioned whether contact might harm adoptees' overall development, or whether it might promote their development. The longitudinal study (in line with a number of other research projects" suggested that postadoption contact is generally irrelevant to young people's overall development. Whether young people were doing well (in terms of having emotional and behavioural problems) generally related to factors like the impact of early harm.</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However in both the UEA contact studies it was apparent that where young people had a lot of emotional and behavioural problems they often needed more support with birth family contact, and as the final quote shows some young people needed to take a break from contact in their teenage years.</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20</a:t>
            </a:fld>
            <a:endParaRPr lang="en-GB" dirty="0"/>
          </a:p>
        </p:txBody>
      </p:sp>
    </p:spTree>
    <p:extLst>
      <p:ext uri="{BB962C8B-B14F-4D97-AF65-F5344CB8AC3E}">
        <p14:creationId xmlns:p14="http://schemas.microsoft.com/office/powerpoint/2010/main" val="1039743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This slide introduces the four patterns of identity development that emerged from our analysis of the interviews with 32 adopted young people. The groups are described briefly on the next slide, but a full account of these identity patterns is given in chapter 9 of Neil, Beek and Ward (2015). The numbers of young people in each group is given </a:t>
            </a:r>
            <a:r>
              <a:rPr lang="en-GB" sz="1200" kern="1200" dirty="0" smtClean="0">
                <a:solidFill>
                  <a:schemeClr val="tx1"/>
                </a:solidFill>
                <a:latin typeface="+mn-lt"/>
                <a:ea typeface="+mn-ea"/>
                <a:cs typeface="+mn-cs"/>
              </a:rPr>
              <a:t>below:</a:t>
            </a:r>
            <a:endParaRPr lang="en-GB" sz="1200" kern="1200" dirty="0" smtClean="0">
              <a:solidFill>
                <a:schemeClr val="tx1"/>
              </a:solidFill>
              <a:latin typeface="+mn-lt"/>
              <a:ea typeface="+mn-ea"/>
              <a:cs typeface="+mn-cs"/>
            </a:endParaRPr>
          </a:p>
          <a:p>
            <a:r>
              <a:rPr lang="en-GB" dirty="0" smtClean="0"/>
              <a:t>Cohesive  n= 16</a:t>
            </a:r>
          </a:p>
          <a:p>
            <a:r>
              <a:rPr lang="en-GB" dirty="0" smtClean="0"/>
              <a:t>Unexplored n= 5</a:t>
            </a:r>
          </a:p>
          <a:p>
            <a:r>
              <a:rPr lang="en-GB" dirty="0" smtClean="0"/>
              <a:t>Developing n=5</a:t>
            </a:r>
          </a:p>
          <a:p>
            <a:r>
              <a:rPr lang="en-GB" dirty="0" smtClean="0"/>
              <a:t>Fragmented n= 6</a:t>
            </a:r>
          </a:p>
          <a:p>
            <a:endParaRPr lang="en-GB" dirty="0"/>
          </a:p>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21</a:t>
            </a:fld>
            <a:endParaRPr lang="en-GB" dirty="0"/>
          </a:p>
        </p:txBody>
      </p:sp>
    </p:spTree>
    <p:extLst>
      <p:ext uri="{BB962C8B-B14F-4D97-AF65-F5344CB8AC3E}">
        <p14:creationId xmlns:p14="http://schemas.microsoft.com/office/powerpoint/2010/main" val="2472610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1881188" y="660400"/>
            <a:ext cx="2895600" cy="2171700"/>
          </a:xfrm>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This is an example of the young person rated as having a "cohesive" adoptive identity. The key features of this category were as follows:</a:t>
            </a:r>
          </a:p>
          <a:p>
            <a:pPr marL="171450" indent="-171450">
              <a:buFont typeface="Arial" panose="020B0604020202020204" pitchFamily="34" charset="0"/>
              <a:buChar char="•"/>
            </a:pPr>
            <a:r>
              <a:rPr lang="en-GB" dirty="0" smtClean="0"/>
              <a:t>high levels of exploration about adoption</a:t>
            </a:r>
          </a:p>
          <a:p>
            <a:pPr marL="171450" lvl="0" indent="-171450">
              <a:buFont typeface="Arial" panose="020B0604020202020204" pitchFamily="34" charset="0"/>
              <a:buChar char="•"/>
            </a:pPr>
            <a:r>
              <a:rPr lang="en-GB" dirty="0" smtClean="0"/>
              <a:t>detailed, coherent stories that seemed realistic</a:t>
            </a:r>
          </a:p>
          <a:p>
            <a:pPr marL="171450" lvl="0" indent="-171450">
              <a:buFont typeface="Arial" panose="020B0604020202020204" pitchFamily="34" charset="0"/>
              <a:buChar char="•"/>
            </a:pPr>
            <a:r>
              <a:rPr lang="en-GB" dirty="0" smtClean="0"/>
              <a:t>thoughtful about their own feelings and the perspectives of others</a:t>
            </a:r>
          </a:p>
          <a:p>
            <a:pPr marL="171450" lvl="0" indent="-171450">
              <a:buFont typeface="Arial" panose="020B0604020202020204" pitchFamily="34" charset="0"/>
              <a:buChar char="•"/>
            </a:pPr>
            <a:r>
              <a:rPr lang="en-GB" dirty="0" smtClean="0"/>
              <a:t>were ‘at ease’ with their adoption story, even if this was difficult</a:t>
            </a:r>
          </a:p>
          <a:p>
            <a:pPr marL="171450" lvl="0" indent="-171450">
              <a:buFont typeface="Arial" panose="020B0604020202020204" pitchFamily="34" charset="0"/>
              <a:buChar char="•"/>
            </a:pPr>
            <a:r>
              <a:rPr lang="en-GB" dirty="0" smtClean="0"/>
              <a:t>emotional responses were appropriate, but difficult feelings were not overwhelming</a:t>
            </a:r>
          </a:p>
          <a:p>
            <a:pPr marL="171450" lvl="0" indent="-171450">
              <a:buFont typeface="Arial" panose="020B0604020202020204" pitchFamily="34" charset="0"/>
              <a:buChar char="•"/>
            </a:pPr>
            <a:r>
              <a:rPr lang="en-GB" dirty="0" smtClean="0"/>
              <a:t>strong sense of connection to adoptive family </a:t>
            </a:r>
          </a:p>
          <a:p>
            <a:pPr marL="171450" lvl="0" indent="-171450">
              <a:buFont typeface="Arial" panose="020B0604020202020204" pitchFamily="34" charset="0"/>
              <a:buChar char="•"/>
            </a:pPr>
            <a:r>
              <a:rPr lang="en-GB" dirty="0" smtClean="0"/>
              <a:t>saw the reason for their adoption as understandable, necessary or justified</a:t>
            </a:r>
          </a:p>
          <a:p>
            <a:pPr marL="171450" lvl="0" indent="-171450">
              <a:buFont typeface="Arial" panose="020B0604020202020204" pitchFamily="34" charset="0"/>
              <a:buChar char="•"/>
            </a:pPr>
            <a:r>
              <a:rPr lang="en-GB" dirty="0" smtClean="0"/>
              <a:t>views of birth family varied from case to case</a:t>
            </a:r>
          </a:p>
          <a:p>
            <a:pPr marL="171450" lvl="0" indent="-171450">
              <a:buFont typeface="Arial" panose="020B0604020202020204" pitchFamily="34" charset="0"/>
              <a:buChar char="•"/>
            </a:pPr>
            <a:endParaRPr lang="en-GB" dirty="0" smtClean="0"/>
          </a:p>
          <a:p>
            <a:pPr marL="171450" lvl="0" indent="-171450">
              <a:buFont typeface="Arial" panose="020B0604020202020204" pitchFamily="34" charset="0"/>
              <a:buChar char="•"/>
            </a:pPr>
            <a:r>
              <a:rPr lang="en-GB" dirty="0" smtClean="0"/>
              <a:t>The young person in this case had some ongoing letter contact with her birth grandmother, and had met her birth mother as a teenager. Her adoptive parents were quite "communicatively open". She was 17 when we interviewed her. </a:t>
            </a:r>
            <a:endParaRPr lang="en-GB" dirty="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9551C7-B40C-452B-81C7-A363BD503543}" type="slidenum">
              <a:rPr lang="en-GB" altLang="en-US">
                <a:solidFill>
                  <a:srgbClr val="000000"/>
                </a:solidFill>
              </a:rPr>
              <a:pPr eaLnBrk="1" hangingPunct="1"/>
              <a:t>23</a:t>
            </a:fld>
            <a:endParaRPr lang="en-GB" altLang="en-US">
              <a:solidFill>
                <a:srgbClr val="000000"/>
              </a:solidFill>
            </a:endParaRPr>
          </a:p>
        </p:txBody>
      </p:sp>
    </p:spTree>
    <p:extLst>
      <p:ext uri="{BB962C8B-B14F-4D97-AF65-F5344CB8AC3E}">
        <p14:creationId xmlns:p14="http://schemas.microsoft.com/office/powerpoint/2010/main" val="3195051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pPr>
              <a:spcAft>
                <a:spcPts val="0"/>
              </a:spcAft>
            </a:pPr>
            <a:r>
              <a:rPr lang="en-GB" sz="1200" i="1" spc="75" dirty="0" smtClean="0">
                <a:solidFill>
                  <a:srgbClr val="4F81BD"/>
                </a:solidFill>
                <a:effectLst/>
                <a:latin typeface="Cambria"/>
                <a:ea typeface="SimSun"/>
                <a:cs typeface="Times New Roman"/>
              </a:rPr>
              <a:t>A fragmented adoptive identity: key themes</a:t>
            </a:r>
          </a:p>
          <a:p>
            <a:pPr>
              <a:spcAft>
                <a:spcPts val="0"/>
              </a:spcAft>
            </a:pPr>
            <a:r>
              <a:rPr lang="en-GB" sz="1200" dirty="0" smtClean="0">
                <a:effectLst/>
                <a:latin typeface="Arial"/>
                <a:ea typeface="SimSun"/>
              </a:rPr>
              <a:t> </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narratives about adoption lacked coherence and were often rigid, ‘stuck’ or seemed to be ‘going round in circles’</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some people avoided exploration of adoption because they were very anxious about what they might find</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strong presence of negative feelings such as anger, sadness or loss - at life in general, or specifically about adoption</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four young people sent felt a connection with their adoptive parents, but two young people had a shaky sense of belonging in their adoptive family.</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ambivalent feelings about birth family</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feelings that being adopted was a source of stigma or emotional turbulence</a:t>
            </a:r>
          </a:p>
          <a:p>
            <a:pPr marL="342900" lvl="0" indent="-342900">
              <a:spcAft>
                <a:spcPts val="0"/>
              </a:spcAft>
              <a:buFont typeface="Symbol"/>
              <a:buChar char=""/>
            </a:pPr>
            <a:endParaRPr lang="en-GB" sz="1200" dirty="0" smtClean="0">
              <a:effectLst/>
              <a:latin typeface="Arial"/>
              <a:ea typeface="SimSun"/>
            </a:endParaRPr>
          </a:p>
          <a:p>
            <a:pPr marL="342900" lvl="0" indent="-342900">
              <a:spcAft>
                <a:spcPts val="0"/>
              </a:spcAft>
              <a:buFont typeface="Symbol"/>
              <a:buChar char=""/>
            </a:pPr>
            <a:r>
              <a:rPr lang="en-GB" sz="1200" kern="1200" dirty="0" smtClean="0">
                <a:solidFill>
                  <a:schemeClr val="tx1"/>
                </a:solidFill>
                <a:latin typeface="+mn-lt"/>
                <a:ea typeface="+mn-ea"/>
                <a:cs typeface="+mn-cs"/>
              </a:rPr>
              <a:t>This young person was very troubled by his adoption story. Although he had been given some information about why he had been adopted, he did not find this story believable or authentic. You can see that he has strong negative feelings and despite ruminating about this issue a lot he cannot resolve these negative feelings. His adoption story makes no sense to him.</a:t>
            </a:r>
            <a:endParaRPr lang="en-GB" sz="1200" dirty="0" smtClean="0">
              <a:effectLst/>
              <a:latin typeface="Times New Roman"/>
              <a:ea typeface="SimSun"/>
            </a:endParaRPr>
          </a:p>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24</a:t>
            </a:fld>
            <a:endParaRPr lang="en-GB" dirty="0"/>
          </a:p>
        </p:txBody>
      </p:sp>
    </p:spTree>
    <p:extLst>
      <p:ext uri="{BB962C8B-B14F-4D97-AF65-F5344CB8AC3E}">
        <p14:creationId xmlns:p14="http://schemas.microsoft.com/office/powerpoint/2010/main" val="4081352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In the longitudinal contact after adoption study you can see from this slide that we did find some indications that where young people had ongoing birth family contact, and where their adoptive parents were "communicatively open", they tended to have a cohesive adoptive identity. There is not a straightforward relationship between openness and identity development however-some people had a cohesive identity despite having no or little contact, some people had a lot of contact but did not have a cohesive identity. The role of adoptive parents in helping young people think about and emotionally process their adoption story came across very strongly in interviews with both parents and young people.</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25</a:t>
            </a:fld>
            <a:endParaRPr lang="en-GB" dirty="0"/>
          </a:p>
        </p:txBody>
      </p:sp>
    </p:spTree>
    <p:extLst>
      <p:ext uri="{BB962C8B-B14F-4D97-AF65-F5344CB8AC3E}">
        <p14:creationId xmlns:p14="http://schemas.microsoft.com/office/powerpoint/2010/main" val="3931181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 This slide illustrates some ideas about how adopted young people may come to understand their own adoption story both through having contact with their birth family, and having communicatively open adoptive parents. It is important to remember (as comes up later in this presentation) that adoptive parents who are willing to promote birth family contact tend to be those who are generally more "communicatively open".</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26</a:t>
            </a:fld>
            <a:endParaRPr lang="en-GB" dirty="0"/>
          </a:p>
        </p:txBody>
      </p:sp>
    </p:spTree>
    <p:extLst>
      <p:ext uri="{BB962C8B-B14F-4D97-AF65-F5344CB8AC3E}">
        <p14:creationId xmlns:p14="http://schemas.microsoft.com/office/powerpoint/2010/main" val="3842102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dirty="0" smtClean="0"/>
              <a:t>Once the initial process of thinking about the child's needs and the goals and purpose of contact has been carried out, the next stage is to consider the strengths and vulnerabilities of everyone involved, and to think about any risks relating to contact. This will enable you to think about what type of contact might be feasible/realistic and likely to be sustained, the potential quality of this contact, and the support that you may need to put in place to make contact work. This then informs the provisional contact plan.</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27</a:t>
            </a:fld>
            <a:endParaRPr lang="en-GB" dirty="0"/>
          </a:p>
        </p:txBody>
      </p:sp>
    </p:spTree>
    <p:extLst>
      <p:ext uri="{BB962C8B-B14F-4D97-AF65-F5344CB8AC3E}">
        <p14:creationId xmlns:p14="http://schemas.microsoft.com/office/powerpoint/2010/main" val="3030742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There is a lot of information about factors that are associated with more successful contact in the "supporting direct contact" study. We found that contact was more likely to be successful for children who are younger placement, and where the birth relative involved in contact had not been responsible for any abuse or neglect. Children who did not have emotional and behavioural problems also found contact easier to manage. This is not to say that direct contact should be restricted to certain groups of children-but it does indicate where contact is likely to be more complex. The most challenging cases are likely to be where children express a strong wish to remain in contact with the birth relative, but their relationship with their birth relative is very troubled. These cases need the most careful consideration, management and support. </a:t>
            </a:r>
          </a:p>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28</a:t>
            </a:fld>
            <a:endParaRPr lang="en-GB" dirty="0"/>
          </a:p>
        </p:txBody>
      </p:sp>
    </p:spTree>
    <p:extLst>
      <p:ext uri="{BB962C8B-B14F-4D97-AF65-F5344CB8AC3E}">
        <p14:creationId xmlns:p14="http://schemas.microsoft.com/office/powerpoint/2010/main" val="1864886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0A618-1670-4904-9FC9-AF5373114328}" type="slidenum">
              <a:rPr lang="en-GB"/>
              <a:pPr/>
              <a:t>29</a:t>
            </a:fld>
            <a:endParaRPr lang="en-GB" dirty="0"/>
          </a:p>
        </p:txBody>
      </p:sp>
      <p:sp>
        <p:nvSpPr>
          <p:cNvPr id="249858" name="Rectangle 2"/>
          <p:cNvSpPr>
            <a:spLocks noGrp="1" noRot="1" noChangeAspect="1" noChangeArrowheads="1" noTextEdit="1"/>
          </p:cNvSpPr>
          <p:nvPr>
            <p:ph type="sldImg"/>
          </p:nvPr>
        </p:nvSpPr>
        <p:spPr>
          <a:xfrm>
            <a:off x="674688" y="808038"/>
            <a:ext cx="5387975" cy="4041775"/>
          </a:xfrm>
          <a:ln/>
        </p:spPr>
      </p:sp>
      <p:sp>
        <p:nvSpPr>
          <p:cNvPr id="249859" name="Rectangle 3"/>
          <p:cNvSpPr>
            <a:spLocks noGrp="1" noChangeArrowheads="1"/>
          </p:cNvSpPr>
          <p:nvPr>
            <p:ph type="body" idx="1"/>
          </p:nvPr>
        </p:nvSpPr>
        <p:spPr/>
        <p:txBody>
          <a:bodyPr/>
          <a:lstStyle/>
          <a:p>
            <a:r>
              <a:rPr lang="en-GB" dirty="0" smtClean="0"/>
              <a:t>Adoptive parents "adoption communication openness" or "communicative openness" is discussed extensively in both of the UEA contact studies. This draws extensively on the work of David Brodzinsky:</a:t>
            </a:r>
          </a:p>
          <a:p>
            <a:endParaRPr lang="en-GB" baseline="0" dirty="0" smtClean="0"/>
          </a:p>
          <a:p>
            <a:r>
              <a:rPr lang="en-GB" baseline="0" dirty="0" smtClean="0"/>
              <a:t> </a:t>
            </a:r>
            <a:r>
              <a:rPr lang="en-GB" sz="1200" kern="1200" dirty="0" smtClean="0">
                <a:solidFill>
                  <a:schemeClr val="tx1"/>
                </a:solidFill>
                <a:effectLst/>
                <a:latin typeface="+mn-lt"/>
                <a:ea typeface="+mn-ea"/>
                <a:cs typeface="+mn-cs"/>
              </a:rPr>
              <a:t>Brodzinsky D (2005)  ‘</a:t>
            </a:r>
            <a:r>
              <a:rPr lang="en-GB" sz="1200" kern="1200" dirty="0" err="1" smtClean="0">
                <a:solidFill>
                  <a:schemeClr val="tx1"/>
                </a:solidFill>
                <a:effectLst/>
                <a:latin typeface="+mn-lt"/>
                <a:ea typeface="+mn-ea"/>
                <a:cs typeface="+mn-cs"/>
              </a:rPr>
              <a:t>Reconceptualizing</a:t>
            </a:r>
            <a:r>
              <a:rPr lang="en-GB" sz="1200" kern="1200" dirty="0" smtClean="0">
                <a:solidFill>
                  <a:schemeClr val="tx1"/>
                </a:solidFill>
                <a:effectLst/>
                <a:latin typeface="+mn-lt"/>
                <a:ea typeface="+mn-ea"/>
                <a:cs typeface="+mn-cs"/>
              </a:rPr>
              <a:t> openness in adoption: Implications for theory, research and practice’</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in D Brodzinsky and J Palacios (</a:t>
            </a:r>
            <a:r>
              <a:rPr lang="en-GB" sz="1200" kern="1200" dirty="0" err="1" smtClean="0">
                <a:solidFill>
                  <a:schemeClr val="tx1"/>
                </a:solidFill>
                <a:effectLst/>
                <a:latin typeface="+mn-lt"/>
                <a:ea typeface="+mn-ea"/>
                <a:cs typeface="+mn-cs"/>
              </a:rPr>
              <a:t>Eds</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Psychological issues in adoption: research and practice</a:t>
            </a:r>
            <a:r>
              <a:rPr lang="en-GB" sz="1200" kern="1200" dirty="0" smtClean="0">
                <a:solidFill>
                  <a:schemeClr val="tx1"/>
                </a:solidFill>
                <a:effectLst/>
                <a:latin typeface="+mn-lt"/>
                <a:ea typeface="+mn-ea"/>
                <a:cs typeface="+mn-cs"/>
              </a:rPr>
              <a:t>, New York: Greenwood </a:t>
            </a:r>
          </a:p>
          <a:p>
            <a:r>
              <a:rPr lang="en-GB" sz="1200" kern="1200" dirty="0" smtClean="0">
                <a:solidFill>
                  <a:schemeClr val="tx1"/>
                </a:solidFill>
                <a:effectLst/>
                <a:latin typeface="+mn-lt"/>
                <a:ea typeface="+mn-ea"/>
                <a:cs typeface="+mn-cs"/>
              </a:rPr>
              <a:t>Brodzinsky D (2006) ‘Family structural openness and communication openness as predictors in the adjustment of adopted children’, </a:t>
            </a:r>
            <a:r>
              <a:rPr lang="en-GB" sz="1200" i="1" kern="1200" dirty="0" smtClean="0">
                <a:solidFill>
                  <a:schemeClr val="tx1"/>
                </a:solidFill>
                <a:effectLst/>
                <a:latin typeface="+mn-lt"/>
                <a:ea typeface="+mn-ea"/>
                <a:cs typeface="+mn-cs"/>
              </a:rPr>
              <a:t>Adoption Quarterly</a:t>
            </a:r>
            <a:r>
              <a:rPr lang="en-GB" sz="1200" kern="1200" dirty="0" smtClean="0">
                <a:solidFill>
                  <a:schemeClr val="tx1"/>
                </a:solidFill>
                <a:effectLst/>
                <a:latin typeface="+mn-lt"/>
                <a:ea typeface="+mn-ea"/>
                <a:cs typeface="+mn-cs"/>
              </a:rPr>
              <a:t>, 9, pp. 1–18</a:t>
            </a:r>
          </a:p>
          <a:p>
            <a:endParaRPr lang="en-US" dirty="0" smtClean="0"/>
          </a:p>
          <a:p>
            <a:r>
              <a:rPr lang="en-GB" sz="1200" kern="1200" dirty="0" smtClean="0">
                <a:solidFill>
                  <a:schemeClr val="tx1"/>
                </a:solidFill>
                <a:latin typeface="+mn-lt"/>
                <a:ea typeface="+mn-ea"/>
                <a:cs typeface="+mn-cs"/>
              </a:rPr>
              <a:t>It also links with ideas about "openness of attitude" as discussed by Joan </a:t>
            </a:r>
            <a:r>
              <a:rPr lang="en-GB" sz="1200" kern="1200" dirty="0" err="1" smtClean="0">
                <a:solidFill>
                  <a:schemeClr val="tx1"/>
                </a:solidFill>
                <a:latin typeface="+mn-lt"/>
                <a:ea typeface="+mn-ea"/>
                <a:cs typeface="+mn-cs"/>
              </a:rPr>
              <a:t>Fratter</a:t>
            </a:r>
            <a:r>
              <a:rPr lang="en-GB" sz="1200" kern="1200" dirty="0" smtClean="0">
                <a:solidFill>
                  <a:schemeClr val="tx1"/>
                </a:solidFill>
                <a:latin typeface="+mn-lt"/>
                <a:ea typeface="+mn-ea"/>
                <a:cs typeface="+mn-cs"/>
              </a:rPr>
              <a:t>, and ideas about "inclusive" as opposed to "exclusive" approaches to fostering. In the UEA studies we explored adoption communication openness in terms of five dimensions:</a:t>
            </a:r>
          </a:p>
          <a:p>
            <a:r>
              <a:rPr lang="en-GB" sz="1200" kern="1200" dirty="0" smtClean="0">
                <a:solidFill>
                  <a:schemeClr val="tx1"/>
                </a:solidFill>
                <a:latin typeface="+mn-lt"/>
                <a:ea typeface="+mn-ea"/>
                <a:cs typeface="+mn-cs"/>
              </a:rPr>
              <a:t>- empathy for the child</a:t>
            </a:r>
          </a:p>
          <a:p>
            <a:r>
              <a:rPr lang="en-GB" sz="1200" kern="1200" dirty="0" smtClean="0">
                <a:solidFill>
                  <a:schemeClr val="tx1"/>
                </a:solidFill>
                <a:latin typeface="+mn-lt"/>
                <a:ea typeface="+mn-ea"/>
                <a:cs typeface="+mn-cs"/>
              </a:rPr>
              <a:t>- empathy for the birth parent/family</a:t>
            </a:r>
          </a:p>
          <a:p>
            <a:r>
              <a:rPr lang="en-GB" sz="1200" kern="1200" dirty="0" smtClean="0">
                <a:solidFill>
                  <a:schemeClr val="tx1"/>
                </a:solidFill>
                <a:latin typeface="+mn-lt"/>
                <a:ea typeface="+mn-ea"/>
                <a:cs typeface="+mn-cs"/>
              </a:rPr>
              <a:t>- comfort with "dual connection" (i.e. the fact that the child has connections to 2 or more families)</a:t>
            </a:r>
          </a:p>
          <a:p>
            <a:r>
              <a:rPr lang="en-GB" sz="1200" kern="1200" dirty="0" smtClean="0">
                <a:solidFill>
                  <a:schemeClr val="tx1"/>
                </a:solidFill>
                <a:latin typeface="+mn-lt"/>
                <a:ea typeface="+mn-ea"/>
                <a:cs typeface="+mn-cs"/>
              </a:rPr>
              <a:t>- willingness to communicate with the child about adoption</a:t>
            </a:r>
          </a:p>
          <a:p>
            <a:pPr marL="171450" indent="-171450">
              <a:buFontTx/>
              <a:buChar char="-"/>
            </a:pPr>
            <a:r>
              <a:rPr lang="en-GB" sz="1200" kern="1200" dirty="0" smtClean="0">
                <a:solidFill>
                  <a:schemeClr val="tx1"/>
                </a:solidFill>
                <a:latin typeface="+mn-lt"/>
                <a:ea typeface="+mn-ea"/>
                <a:cs typeface="+mn-cs"/>
              </a:rPr>
              <a:t>willingness to communicate with the birth family</a:t>
            </a:r>
          </a:p>
          <a:p>
            <a:pPr marL="171450" indent="-171450">
              <a:buFontTx/>
              <a:buChar char="-"/>
            </a:pPr>
            <a:endParaRPr lang="en-GB" sz="1200" kern="1200" dirty="0" smtClean="0">
              <a:solidFill>
                <a:schemeClr val="tx1"/>
              </a:solidFill>
              <a:effectLst/>
              <a:latin typeface="+mn-lt"/>
              <a:ea typeface="+mn-ea"/>
              <a:cs typeface="+mn-cs"/>
            </a:endParaRPr>
          </a:p>
          <a:p>
            <a:pPr marL="0" indent="0">
              <a:buFontTx/>
              <a:buNone/>
            </a:pPr>
            <a:r>
              <a:rPr lang="en-GB" sz="1200" kern="1200" dirty="0" smtClean="0">
                <a:solidFill>
                  <a:schemeClr val="tx1"/>
                </a:solidFill>
                <a:effectLst/>
                <a:latin typeface="+mn-lt"/>
                <a:ea typeface="+mn-ea"/>
                <a:cs typeface="+mn-cs"/>
              </a:rPr>
              <a:t>The ability of birth relatives to accept the child's membership of the adoptive family is an important factor in making contact work well. Again this has been explored extensively in the UEA studies-most particularly in the 2007 publication below.</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Neil E (2003) ‘Accepting the reality of adoption: birth relative’s experiences of face-to-face contact’, </a:t>
            </a:r>
            <a:r>
              <a:rPr lang="en-GB" sz="1200" i="1" kern="1200" dirty="0" smtClean="0">
                <a:solidFill>
                  <a:schemeClr val="tx1"/>
                </a:solidFill>
                <a:effectLst/>
                <a:latin typeface="+mn-lt"/>
                <a:ea typeface="+mn-ea"/>
                <a:cs typeface="+mn-cs"/>
              </a:rPr>
              <a:t>Adoption and Fostering,</a:t>
            </a:r>
            <a:r>
              <a:rPr lang="en-GB" sz="1200" kern="1200" dirty="0" smtClean="0">
                <a:solidFill>
                  <a:schemeClr val="tx1"/>
                </a:solidFill>
                <a:effectLst/>
                <a:latin typeface="+mn-lt"/>
                <a:ea typeface="+mn-ea"/>
                <a:cs typeface="+mn-cs"/>
              </a:rPr>
              <a:t> 27(2), pp. 32-43</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Neil E (2007) ‘Coming to terms with the loss of a child: The feelings of birth parents and grandparents about adoption and post-adoption contact’</a:t>
            </a:r>
            <a:r>
              <a:rPr lang="en-GB" sz="1200" i="1" kern="1200" dirty="0" smtClean="0">
                <a:solidFill>
                  <a:schemeClr val="tx1"/>
                </a:solidFill>
                <a:effectLst/>
                <a:latin typeface="+mn-lt"/>
                <a:ea typeface="+mn-ea"/>
                <a:cs typeface="+mn-cs"/>
              </a:rPr>
              <a:t>, Adoption Quarterly, </a:t>
            </a:r>
            <a:r>
              <a:rPr lang="en-GB" sz="1200" kern="1200" dirty="0" smtClean="0">
                <a:solidFill>
                  <a:schemeClr val="tx1"/>
                </a:solidFill>
                <a:effectLst/>
                <a:latin typeface="+mn-lt"/>
                <a:ea typeface="+mn-ea"/>
                <a:cs typeface="+mn-cs"/>
              </a:rPr>
              <a:t>10, pp. 1-23</a:t>
            </a:r>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Neil E, Cossar J, Lorgelly P and Young J (2010) </a:t>
            </a:r>
            <a:r>
              <a:rPr lang="en-GB" sz="1200" i="1" kern="1200" dirty="0" smtClean="0">
                <a:solidFill>
                  <a:schemeClr val="tx1"/>
                </a:solidFill>
                <a:effectLst/>
                <a:latin typeface="+mn-lt"/>
                <a:ea typeface="+mn-ea"/>
                <a:cs typeface="+mn-cs"/>
              </a:rPr>
              <a:t>Helping Birth Families: services, cost and outcomes</a:t>
            </a:r>
            <a:r>
              <a:rPr lang="en-GB" sz="1200" kern="1200" dirty="0" smtClean="0">
                <a:solidFill>
                  <a:schemeClr val="tx1"/>
                </a:solidFill>
                <a:effectLst/>
                <a:latin typeface="+mn-lt"/>
                <a:ea typeface="+mn-ea"/>
                <a:cs typeface="+mn-cs"/>
              </a:rPr>
              <a:t>, London: BAAF</a:t>
            </a:r>
          </a:p>
          <a:p>
            <a:endParaRPr lang="en-US" dirty="0"/>
          </a:p>
        </p:txBody>
      </p:sp>
    </p:spTree>
    <p:extLst>
      <p:ext uri="{BB962C8B-B14F-4D97-AF65-F5344CB8AC3E}">
        <p14:creationId xmlns:p14="http://schemas.microsoft.com/office/powerpoint/2010/main" val="2184867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F0BF2-C885-4BB2-8DE9-F5ECC349641F}" type="slidenum">
              <a:rPr lang="en-GB"/>
              <a:pPr/>
              <a:t>30</a:t>
            </a:fld>
            <a:endParaRPr lang="en-GB" dirty="0"/>
          </a:p>
        </p:txBody>
      </p:sp>
      <p:sp>
        <p:nvSpPr>
          <p:cNvPr id="302082" name="Rectangle 2"/>
          <p:cNvSpPr>
            <a:spLocks noGrp="1" noRot="1" noChangeAspect="1" noChangeArrowheads="1" noTextEdit="1"/>
          </p:cNvSpPr>
          <p:nvPr>
            <p:ph type="sldImg"/>
          </p:nvPr>
        </p:nvSpPr>
        <p:spPr>
          <a:xfrm>
            <a:off x="674688" y="808038"/>
            <a:ext cx="5387975" cy="4041775"/>
          </a:xfrm>
          <a:ln/>
        </p:spPr>
      </p:sp>
      <p:sp>
        <p:nvSpPr>
          <p:cNvPr id="302083" name="Rectangle 3"/>
          <p:cNvSpPr>
            <a:spLocks noGrp="1" noChangeArrowheads="1"/>
          </p:cNvSpPr>
          <p:nvPr>
            <p:ph type="body" idx="1"/>
          </p:nvPr>
        </p:nvSpPr>
        <p:spPr/>
        <p:txBody>
          <a:bodyPr/>
          <a:lstStyle/>
          <a:p>
            <a:r>
              <a:rPr lang="en-GB" sz="1200" kern="1200" dirty="0" smtClean="0">
                <a:solidFill>
                  <a:schemeClr val="tx1"/>
                </a:solidFill>
                <a:latin typeface="+mn-lt"/>
                <a:ea typeface="+mn-ea"/>
                <a:cs typeface="+mn-cs"/>
              </a:rPr>
              <a:t>This diagram shows the bidirectional relationship between the attitudes and characteristics of birth relatives and adoptive parents and the experience of having direct contact. In short, adoptive parents who are more "communicatively open" and birth relatives who are more "accepting of the adoption" are more likely to be involved in open adoption arrangements (because they agree, choose, or are allowed this option); but also the experience of having direct contact generally helps birth relatives to feel more accepting of the adoption, and helps adoptive parents to be more communicatively open.</a:t>
            </a:r>
            <a:endParaRPr lang="en-US" dirty="0"/>
          </a:p>
        </p:txBody>
      </p:sp>
    </p:spTree>
    <p:extLst>
      <p:ext uri="{BB962C8B-B14F-4D97-AF65-F5344CB8AC3E}">
        <p14:creationId xmlns:p14="http://schemas.microsoft.com/office/powerpoint/2010/main" val="31792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dirty="0" smtClean="0"/>
              <a:t>This is a quote from the adoptive mother who took part in the "contact after adoption" study and it sums up the need for individual and flexible planning for contact, and the role of experienced workers.</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3</a:t>
            </a:fld>
            <a:endParaRPr lang="en-GB" dirty="0"/>
          </a:p>
        </p:txBody>
      </p:sp>
    </p:spTree>
    <p:extLst>
      <p:ext uri="{BB962C8B-B14F-4D97-AF65-F5344CB8AC3E}">
        <p14:creationId xmlns:p14="http://schemas.microsoft.com/office/powerpoint/2010/main" val="2990409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This slide illustrates the difficulty of trying to assess the strengths and vulnerabilities of all three parties during contact proceedings. The </a:t>
            </a:r>
            <a:r>
              <a:rPr lang="en-GB" sz="1200" kern="1200" dirty="0" smtClean="0">
                <a:solidFill>
                  <a:schemeClr val="tx1"/>
                </a:solidFill>
                <a:latin typeface="+mn-lt"/>
                <a:ea typeface="+mn-ea"/>
                <a:cs typeface="+mn-cs"/>
              </a:rPr>
              <a:t>pink </a:t>
            </a:r>
            <a:r>
              <a:rPr lang="en-GB" sz="1200" kern="1200" dirty="0" smtClean="0">
                <a:solidFill>
                  <a:schemeClr val="tx1"/>
                </a:solidFill>
                <a:latin typeface="+mn-lt"/>
                <a:ea typeface="+mn-ea"/>
                <a:cs typeface="+mn-cs"/>
              </a:rPr>
              <a:t>thought bubbles represent the perspective of birth </a:t>
            </a:r>
            <a:r>
              <a:rPr lang="en-GB" sz="1200" kern="1200" dirty="0" smtClean="0">
                <a:solidFill>
                  <a:schemeClr val="tx1"/>
                </a:solidFill>
                <a:latin typeface="+mn-lt"/>
                <a:ea typeface="+mn-ea"/>
                <a:cs typeface="+mn-cs"/>
              </a:rPr>
              <a:t>parents - who </a:t>
            </a:r>
            <a:r>
              <a:rPr lang="en-GB" sz="1200" kern="1200" dirty="0" smtClean="0">
                <a:solidFill>
                  <a:schemeClr val="tx1"/>
                </a:solidFill>
                <a:latin typeface="+mn-lt"/>
                <a:ea typeface="+mn-ea"/>
                <a:cs typeface="+mn-cs"/>
              </a:rPr>
              <a:t>during proceedings may have high levels of anger/opposition, low self-esteem, and anxieties/jealousy about the adoptive parents. The </a:t>
            </a:r>
            <a:r>
              <a:rPr lang="en-GB" sz="1200" kern="1200" dirty="0" smtClean="0">
                <a:solidFill>
                  <a:schemeClr val="tx1"/>
                </a:solidFill>
                <a:latin typeface="+mn-lt"/>
                <a:ea typeface="+mn-ea"/>
                <a:cs typeface="+mn-cs"/>
              </a:rPr>
              <a:t>grey </a:t>
            </a:r>
            <a:r>
              <a:rPr lang="en-GB" sz="1200" kern="1200" dirty="0" smtClean="0">
                <a:solidFill>
                  <a:schemeClr val="tx1"/>
                </a:solidFill>
                <a:latin typeface="+mn-lt"/>
                <a:ea typeface="+mn-ea"/>
                <a:cs typeface="+mn-cs"/>
              </a:rPr>
              <a:t>bubbles are from the perspective of prospective adoptive </a:t>
            </a:r>
            <a:r>
              <a:rPr lang="en-GB" sz="1200" kern="1200" dirty="0" smtClean="0">
                <a:solidFill>
                  <a:schemeClr val="tx1"/>
                </a:solidFill>
                <a:latin typeface="+mn-lt"/>
                <a:ea typeface="+mn-ea"/>
                <a:cs typeface="+mn-cs"/>
              </a:rPr>
              <a:t>parents - they </a:t>
            </a:r>
            <a:r>
              <a:rPr lang="en-GB" sz="1200" kern="1200" dirty="0" smtClean="0">
                <a:solidFill>
                  <a:schemeClr val="tx1"/>
                </a:solidFill>
                <a:latin typeface="+mn-lt"/>
                <a:ea typeface="+mn-ea"/>
                <a:cs typeface="+mn-cs"/>
              </a:rPr>
              <a:t>to can be very anxious because their relationship with the child is uncertain, their own position as the child's psychological parent is often not yet established, and they can feel powerless in relation to the assessing/approving agency.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rPr>
              <a:t>yellow </a:t>
            </a:r>
            <a:r>
              <a:rPr lang="en-GB" sz="1200" kern="1200" dirty="0" smtClean="0">
                <a:solidFill>
                  <a:schemeClr val="tx1"/>
                </a:solidFill>
                <a:latin typeface="+mn-lt"/>
                <a:ea typeface="+mn-ea"/>
                <a:cs typeface="+mn-cs"/>
              </a:rPr>
              <a:t>bubble represents the uncertainty of the child - they may have an insecure relationship with birth relatives, they may not yet have a trusting relationship with adoptive parents, and they may be facing the loss of trusted foster carers.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point of the slide is really to show that sometimes it is necessary to revisit these issues at some point after the adoption hearing where people may be in a better position to think about and manage postadoption contact constructively</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31</a:t>
            </a:fld>
            <a:endParaRPr lang="en-GB" dirty="0"/>
          </a:p>
        </p:txBody>
      </p:sp>
    </p:spTree>
    <p:extLst>
      <p:ext uri="{BB962C8B-B14F-4D97-AF65-F5344CB8AC3E}">
        <p14:creationId xmlns:p14="http://schemas.microsoft.com/office/powerpoint/2010/main" val="4013717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dirty="0" smtClean="0"/>
              <a:t>Contact, especially direct contact, may not be suitable for all adopted children. The publications mentioned on this slide discuss some situations where contact may be contraindicated,</a:t>
            </a:r>
            <a:r>
              <a:rPr lang="en-GB" baseline="0" dirty="0" smtClean="0"/>
              <a:t> or where it will need to be very carefully managed.</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Howe D and Steele M (2004) ‘Contact in cases in which children have been traumatically abused or neglected by their birth parents’, in E Neil and D Howe (</a:t>
            </a:r>
            <a:r>
              <a:rPr lang="en-GB" sz="1200" kern="1200" dirty="0" err="1" smtClean="0">
                <a:solidFill>
                  <a:schemeClr val="tx1"/>
                </a:solidFill>
                <a:effectLst/>
                <a:latin typeface="+mn-lt"/>
                <a:ea typeface="+mn-ea"/>
                <a:cs typeface="+mn-cs"/>
              </a:rPr>
              <a:t>Eds</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Contact in Adoption and Permanent Foster Care: Research, theory and practice</a:t>
            </a:r>
            <a:r>
              <a:rPr lang="en-GB" sz="1200" kern="1200" dirty="0" smtClean="0">
                <a:solidFill>
                  <a:schemeClr val="tx1"/>
                </a:solidFill>
                <a:effectLst/>
                <a:latin typeface="+mn-lt"/>
                <a:ea typeface="+mn-ea"/>
                <a:cs typeface="+mn-cs"/>
              </a:rPr>
              <a:t>, London: BAAF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Loxterkamp</a:t>
            </a:r>
            <a:r>
              <a:rPr lang="en-GB" sz="1200" kern="1200" dirty="0" smtClean="0">
                <a:solidFill>
                  <a:schemeClr val="tx1"/>
                </a:solidFill>
                <a:effectLst/>
                <a:latin typeface="+mn-lt"/>
                <a:ea typeface="+mn-ea"/>
                <a:cs typeface="+mn-cs"/>
              </a:rPr>
              <a:t> L (2009) ‘Contact and truth: the unfolding predicament in adoption and fostering’, </a:t>
            </a:r>
            <a:r>
              <a:rPr lang="en-GB" sz="1200" i="1" kern="1200" dirty="0" smtClean="0">
                <a:solidFill>
                  <a:schemeClr val="tx1"/>
                </a:solidFill>
                <a:effectLst/>
                <a:latin typeface="+mn-lt"/>
                <a:ea typeface="+mn-ea"/>
                <a:cs typeface="+mn-cs"/>
              </a:rPr>
              <a:t>Clinical Child Psychology and Psychiatry</a:t>
            </a:r>
            <a:r>
              <a:rPr lang="en-GB" sz="1200" kern="1200" dirty="0" smtClean="0">
                <a:solidFill>
                  <a:schemeClr val="tx1"/>
                </a:solidFill>
                <a:effectLst/>
                <a:latin typeface="+mn-lt"/>
                <a:ea typeface="+mn-ea"/>
                <a:cs typeface="+mn-cs"/>
              </a:rPr>
              <a:t>, 14, pp. 423-435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Macaskill</a:t>
            </a:r>
            <a:r>
              <a:rPr lang="en-GB" sz="1200" kern="1200" dirty="0" smtClean="0">
                <a:solidFill>
                  <a:schemeClr val="tx1"/>
                </a:solidFill>
                <a:effectLst/>
                <a:latin typeface="+mn-lt"/>
                <a:ea typeface="+mn-ea"/>
                <a:cs typeface="+mn-cs"/>
              </a:rPr>
              <a:t> C (2002) </a:t>
            </a:r>
            <a:r>
              <a:rPr lang="en-GB" sz="1200" i="1" kern="1200" dirty="0" smtClean="0">
                <a:solidFill>
                  <a:schemeClr val="tx1"/>
                </a:solidFill>
                <a:effectLst/>
                <a:latin typeface="+mn-lt"/>
                <a:ea typeface="+mn-ea"/>
                <a:cs typeface="+mn-cs"/>
              </a:rPr>
              <a:t>Safe Contact?  Children in Permanent Placement and Contact with their Birth Relatives,</a:t>
            </a:r>
            <a:r>
              <a:rPr lang="en-GB" sz="1200" kern="1200" dirty="0" smtClean="0">
                <a:solidFill>
                  <a:schemeClr val="tx1"/>
                </a:solidFill>
                <a:effectLst/>
                <a:latin typeface="+mn-lt"/>
                <a:ea typeface="+mn-ea"/>
                <a:cs typeface="+mn-cs"/>
              </a:rPr>
              <a:t> Lyme Regis: Russell House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Neil E, Cossar J, Jones C, Lorgelly P and Young J (2011)  </a:t>
            </a:r>
            <a:r>
              <a:rPr lang="en-GB" sz="1200" i="1" kern="1200" dirty="0" smtClean="0">
                <a:solidFill>
                  <a:schemeClr val="tx1"/>
                </a:solidFill>
                <a:effectLst/>
                <a:latin typeface="+mn-lt"/>
                <a:ea typeface="+mn-ea"/>
                <a:cs typeface="+mn-cs"/>
              </a:rPr>
              <a:t>Supporting Direct Contact after Adoption,</a:t>
            </a:r>
            <a:r>
              <a:rPr lang="en-GB" sz="1200" kern="1200" dirty="0" smtClean="0">
                <a:solidFill>
                  <a:schemeClr val="tx1"/>
                </a:solidFill>
                <a:effectLst/>
                <a:latin typeface="+mn-lt"/>
                <a:ea typeface="+mn-ea"/>
                <a:cs typeface="+mn-cs"/>
              </a:rPr>
              <a:t> London: BAAF</a:t>
            </a:r>
          </a:p>
          <a:p>
            <a:r>
              <a:rPr lang="en-GB" sz="1200" b="0" i="0" kern="1200" dirty="0" smtClean="0">
                <a:solidFill>
                  <a:schemeClr val="tx1"/>
                </a:solidFill>
                <a:effectLst/>
                <a:latin typeface="+mn-lt"/>
                <a:ea typeface="+mn-ea"/>
                <a:cs typeface="+mn-cs"/>
              </a:rPr>
              <a:t>Neil, E., Beek, M. and Schofield, G., 2003. Thinking about and managing contact in permanent placements: The differences and similarities between adoptive parents and foster carers. </a:t>
            </a:r>
            <a:r>
              <a:rPr lang="en-GB" sz="1200" b="0" i="1" kern="1200" dirty="0" smtClean="0">
                <a:solidFill>
                  <a:schemeClr val="tx1"/>
                </a:solidFill>
                <a:effectLst/>
                <a:latin typeface="+mn-lt"/>
                <a:ea typeface="+mn-ea"/>
                <a:cs typeface="+mn-cs"/>
              </a:rPr>
              <a:t>Clinical child psychology and psychiatry</a:t>
            </a:r>
            <a:r>
              <a:rPr lang="en-GB" sz="1200" b="0" i="0" kern="1200" dirty="0" smtClean="0">
                <a:solidFill>
                  <a:schemeClr val="tx1"/>
                </a:solidFill>
                <a:effectLst/>
                <a:latin typeface="+mn-lt"/>
                <a:ea typeface="+mn-ea"/>
                <a:cs typeface="+mn-cs"/>
              </a:rPr>
              <a:t>,</a:t>
            </a:r>
            <a:r>
              <a:rPr lang="en-GB" sz="1200" b="0" i="1" kern="1200" dirty="0" smtClean="0">
                <a:solidFill>
                  <a:schemeClr val="tx1"/>
                </a:solidFill>
                <a:effectLst/>
                <a:latin typeface="+mn-lt"/>
                <a:ea typeface="+mn-ea"/>
                <a:cs typeface="+mn-cs"/>
              </a:rPr>
              <a:t>8</a:t>
            </a:r>
            <a:r>
              <a:rPr lang="en-GB" sz="1200" b="0" i="0" kern="1200" dirty="0" smtClean="0">
                <a:solidFill>
                  <a:schemeClr val="tx1"/>
                </a:solidFill>
                <a:effectLst/>
                <a:latin typeface="+mn-lt"/>
                <a:ea typeface="+mn-ea"/>
                <a:cs typeface="+mn-cs"/>
              </a:rPr>
              <a:t>(3), pp.401-418.</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32</a:t>
            </a:fld>
            <a:endParaRPr lang="en-GB" dirty="0"/>
          </a:p>
        </p:txBody>
      </p:sp>
    </p:spTree>
    <p:extLst>
      <p:ext uri="{BB962C8B-B14F-4D97-AF65-F5344CB8AC3E}">
        <p14:creationId xmlns:p14="http://schemas.microsoft.com/office/powerpoint/2010/main" val="1577501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This slide draws on an article from the "supporting direct contact" study - the reference and abstract are given below.</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Cossar, J. and Neil, E., 2013. Making sense of siblings: connections and severances in post‐adoption contact. </a:t>
            </a:r>
            <a:r>
              <a:rPr lang="en-GB" sz="1200" b="0" i="1" kern="1200" dirty="0" smtClean="0">
                <a:solidFill>
                  <a:schemeClr val="tx1"/>
                </a:solidFill>
                <a:effectLst/>
                <a:latin typeface="+mn-lt"/>
                <a:ea typeface="+mn-ea"/>
                <a:cs typeface="+mn-cs"/>
              </a:rPr>
              <a:t>Child &amp; Family Social Work</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18</a:t>
            </a:r>
            <a:r>
              <a:rPr lang="en-GB" sz="1200" b="0" i="0" kern="1200" dirty="0" smtClean="0">
                <a:solidFill>
                  <a:schemeClr val="tx1"/>
                </a:solidFill>
                <a:effectLst/>
                <a:latin typeface="+mn-lt"/>
                <a:ea typeface="+mn-ea"/>
                <a:cs typeface="+mn-cs"/>
              </a:rPr>
              <a:t>(1), pp.67-76.</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Sociological and anthropological studies of kinship have examined adoption as a test case for understanding the complex combinations of biological and social ties that constitute kinship. Adoption sets up an ‘adoption kinship network’ between birth family and adoptive family members. Contact after adoption poses challenges for adoptive families and birth relatives in negotiating changing kinship ties. This paper examines the experience of post-adoption direct sibling contact from the perspectives of adoptive parents and birth relatives, including adult siblings. Interviews were carried out with 51 adoptive parents, four long-term foster carers and with 39 birth relatives. The analysis revealed the complex multiple family networks that exist between adoptive families and the families of the adopted child's birth siblings. These networks connect some siblings, but sever connections with others. Where direct contact occurs, infrequent meetings mean that regular, repeated interactions normally considered to constitute ‘family practices’ are absent, in some cases creating barriers to feelings of kinship. Implications for adoption and contact support services are discussed.</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33</a:t>
            </a:fld>
            <a:endParaRPr lang="en-GB" dirty="0"/>
          </a:p>
        </p:txBody>
      </p:sp>
    </p:spTree>
    <p:extLst>
      <p:ext uri="{BB962C8B-B14F-4D97-AF65-F5344CB8AC3E}">
        <p14:creationId xmlns:p14="http://schemas.microsoft.com/office/powerpoint/2010/main" val="1837774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dirty="0" smtClean="0"/>
              <a:t>Planning support for contact should relate to the assessment of strengths and risks carried out earlier in the process.</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34</a:t>
            </a:fld>
            <a:endParaRPr lang="en-GB" dirty="0"/>
          </a:p>
        </p:txBody>
      </p:sp>
    </p:spTree>
    <p:extLst>
      <p:ext uri="{BB962C8B-B14F-4D97-AF65-F5344CB8AC3E}">
        <p14:creationId xmlns:p14="http://schemas.microsoft.com/office/powerpoint/2010/main" val="2062014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A key theme from across both the UEA contact studies is that although the focus of contact must be on the child, the needs of birth relatives and adoptive parents must also be considered. Contact is not just "a letter" or "meeting" is a very emotional experience f</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or everyone that is part of a broader process of managing complex family issues. So when supporting contact many people may need help with expressing and processing the emotions that contact events give rise to. Some contacts may require risk management, this should be looked at on a case-by-case basis. We found many examples where contact arrangements that posed few or no risks were highly restricted or controlled. This then resulted in contact arrangements that did not feel friendly, normal or "family like". Where it is necessary for a worker to attend contact meetings, it seems to help for them to "facilitate" the meeting to try and make it not just safe but pleasant, even fun. This works better than an approach whereby the worker only intervenes to manage/prevent risk.</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35</a:t>
            </a:fld>
            <a:endParaRPr lang="en-GB" dirty="0"/>
          </a:p>
        </p:txBody>
      </p:sp>
    </p:spTree>
    <p:extLst>
      <p:ext uri="{BB962C8B-B14F-4D97-AF65-F5344CB8AC3E}">
        <p14:creationId xmlns:p14="http://schemas.microsoft.com/office/powerpoint/2010/main" val="2403313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These general conclusions invite a reconsideration of what we think we "know" about contact. Contact needs to be sensitive to each individual situation. The advantages and disadvantages of letterbox versus face-to-face contact need to be thought about carefully as it cannot be assumed that letterbox contact is going to be easier or work better than face-to-face in every case. Sometimes the prospect of setting up face-to-face contact may not look promising, especially in the midst of contested proceedings - but if you think this type of contact could be beneficial to the child it might be worth attempting to set up and support some limited contact in the hope that it will help both adoptive parents and birth relatives to shift to a more accepting position of each other. Finally, it's important that professionals are reflective and are willing to explore their own assumptions, attitudes and values.</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36</a:t>
            </a:fld>
            <a:endParaRPr lang="en-GB" dirty="0"/>
          </a:p>
        </p:txBody>
      </p:sp>
    </p:spTree>
    <p:extLst>
      <p:ext uri="{BB962C8B-B14F-4D97-AF65-F5344CB8AC3E}">
        <p14:creationId xmlns:p14="http://schemas.microsoft.com/office/powerpoint/2010/main" val="119811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dirty="0" smtClean="0"/>
              <a:t>Here very brief details of the two main research studies underpinning the presentation are given. The publications referred to on the slide are:</a:t>
            </a:r>
          </a:p>
          <a:p>
            <a:endParaRPr lang="da-DK" sz="1200" b="1" kern="1200" dirty="0" smtClean="0">
              <a:solidFill>
                <a:schemeClr val="tx1"/>
              </a:solidFill>
              <a:effectLst/>
              <a:latin typeface="+mn-lt"/>
              <a:ea typeface="+mn-ea"/>
              <a:cs typeface="+mn-cs"/>
            </a:endParaRPr>
          </a:p>
          <a:p>
            <a:r>
              <a:rPr lang="da-DK" sz="1200" b="0" kern="1200" dirty="0" smtClean="0">
                <a:solidFill>
                  <a:schemeClr val="tx1"/>
                </a:solidFill>
                <a:effectLst/>
                <a:latin typeface="+mn-lt"/>
                <a:ea typeface="+mn-ea"/>
                <a:cs typeface="+mn-cs"/>
              </a:rPr>
              <a:t>Neil E, Beek M </a:t>
            </a:r>
            <a:r>
              <a:rPr lang="da-DK" sz="1200" b="0" kern="1200" dirty="0" smtClean="0">
                <a:solidFill>
                  <a:schemeClr val="tx1"/>
                </a:solidFill>
                <a:effectLst/>
                <a:latin typeface="+mn-lt"/>
                <a:ea typeface="+mn-ea"/>
                <a:cs typeface="+mn-cs"/>
              </a:rPr>
              <a:t>&amp; </a:t>
            </a:r>
            <a:r>
              <a:rPr lang="da-DK" sz="1200" b="0" kern="1200" dirty="0" smtClean="0">
                <a:solidFill>
                  <a:schemeClr val="tx1"/>
                </a:solidFill>
                <a:effectLst/>
                <a:latin typeface="+mn-lt"/>
                <a:ea typeface="+mn-ea"/>
                <a:cs typeface="+mn-cs"/>
              </a:rPr>
              <a:t>Ward E </a:t>
            </a:r>
            <a:r>
              <a:rPr lang="da-DK" sz="1200" b="0" kern="1200" dirty="0" smtClean="0">
                <a:solidFill>
                  <a:schemeClr val="tx1"/>
                </a:solidFill>
                <a:effectLst/>
                <a:latin typeface="+mn-lt"/>
                <a:ea typeface="+mn-ea"/>
                <a:cs typeface="+mn-cs"/>
              </a:rPr>
              <a:t>(2015) Contact after adoption: a longitudinal study of post adoption contact arrangements. London: CoramBAAF.</a:t>
            </a:r>
            <a:endParaRPr lang="en-GB" sz="1200" b="0" kern="1200" dirty="0" smtClean="0">
              <a:solidFill>
                <a:schemeClr val="tx1"/>
              </a:solidFill>
              <a:effectLst/>
              <a:latin typeface="+mn-lt"/>
              <a:ea typeface="+mn-ea"/>
              <a:cs typeface="+mn-cs"/>
            </a:endParaRPr>
          </a:p>
          <a:p>
            <a:r>
              <a:rPr lang="da-DK" sz="1200" b="0" kern="1200" dirty="0" smtClean="0">
                <a:solidFill>
                  <a:schemeClr val="tx1"/>
                </a:solidFill>
                <a:effectLst/>
                <a:latin typeface="+mn-lt"/>
                <a:ea typeface="+mn-ea"/>
                <a:cs typeface="+mn-cs"/>
              </a:rPr>
              <a:t>Neil E, Beek M </a:t>
            </a:r>
            <a:r>
              <a:rPr lang="da-DK" sz="1200" b="0" kern="1200" dirty="0" smtClean="0">
                <a:solidFill>
                  <a:schemeClr val="tx1"/>
                </a:solidFill>
                <a:effectLst/>
                <a:latin typeface="+mn-lt"/>
                <a:ea typeface="+mn-ea"/>
                <a:cs typeface="+mn-cs"/>
              </a:rPr>
              <a:t>&amp; </a:t>
            </a:r>
            <a:r>
              <a:rPr lang="da-DK" sz="1200" b="0" kern="1200" dirty="0" smtClean="0">
                <a:solidFill>
                  <a:schemeClr val="tx1"/>
                </a:solidFill>
                <a:effectLst/>
                <a:latin typeface="+mn-lt"/>
                <a:ea typeface="+mn-ea"/>
                <a:cs typeface="+mn-cs"/>
              </a:rPr>
              <a:t>Ward E </a:t>
            </a:r>
            <a:r>
              <a:rPr lang="da-DK" sz="1200" b="0" kern="1200" dirty="0" smtClean="0">
                <a:solidFill>
                  <a:schemeClr val="tx1"/>
                </a:solidFill>
                <a:effectLst/>
                <a:latin typeface="+mn-lt"/>
                <a:ea typeface="+mn-ea"/>
                <a:cs typeface="+mn-cs"/>
              </a:rPr>
              <a:t>(2014) Contact after adoption: a longitudinal study of adopted young people and their adoptive parents and birth relatives. London: BAAF.</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Neil E, </a:t>
            </a:r>
            <a:r>
              <a:rPr lang="en-GB" sz="1200" b="0" kern="1200" dirty="0" err="1" smtClean="0">
                <a:solidFill>
                  <a:schemeClr val="tx1"/>
                </a:solidFill>
                <a:effectLst/>
                <a:latin typeface="+mn-lt"/>
                <a:ea typeface="+mn-ea"/>
                <a:cs typeface="+mn-cs"/>
              </a:rPr>
              <a:t>Cossa</a:t>
            </a:r>
            <a:r>
              <a:rPr lang="en-GB" sz="1200" kern="1200" dirty="0" err="1" smtClean="0">
                <a:solidFill>
                  <a:schemeClr val="tx1"/>
                </a:solidFill>
                <a:effectLst/>
                <a:latin typeface="+mn-lt"/>
                <a:ea typeface="+mn-ea"/>
                <a:cs typeface="+mn-cs"/>
              </a:rPr>
              <a:t>r</a:t>
            </a:r>
            <a:r>
              <a:rPr lang="en-GB" sz="1200" kern="1200" dirty="0" smtClean="0">
                <a:solidFill>
                  <a:schemeClr val="tx1"/>
                </a:solidFill>
                <a:effectLst/>
                <a:latin typeface="+mn-lt"/>
                <a:ea typeface="+mn-ea"/>
                <a:cs typeface="+mn-cs"/>
              </a:rPr>
              <a:t> J, Jones C, </a:t>
            </a:r>
            <a:r>
              <a:rPr lang="en-GB" sz="1200" kern="1200" dirty="0" err="1" smtClean="0">
                <a:solidFill>
                  <a:schemeClr val="tx1"/>
                </a:solidFill>
                <a:effectLst/>
                <a:latin typeface="+mn-lt"/>
                <a:ea typeface="+mn-ea"/>
                <a:cs typeface="+mn-cs"/>
              </a:rPr>
              <a:t>Lorgelly</a:t>
            </a:r>
            <a:r>
              <a:rPr lang="en-GB" sz="1200" kern="1200" dirty="0" smtClean="0">
                <a:solidFill>
                  <a:schemeClr val="tx1"/>
                </a:solidFill>
                <a:effectLst/>
                <a:latin typeface="+mn-lt"/>
                <a:ea typeface="+mn-ea"/>
                <a:cs typeface="+mn-cs"/>
              </a:rPr>
              <a:t> P &amp; Young J </a:t>
            </a:r>
            <a:r>
              <a:rPr lang="en-GB" sz="1200" kern="1200" dirty="0" smtClean="0">
                <a:solidFill>
                  <a:schemeClr val="tx1"/>
                </a:solidFill>
                <a:effectLst/>
                <a:latin typeface="+mn-lt"/>
                <a:ea typeface="+mn-ea"/>
                <a:cs typeface="+mn-cs"/>
              </a:rPr>
              <a:t>(2011</a:t>
            </a:r>
            <a:r>
              <a:rPr lang="en-GB" sz="1200" kern="1200" dirty="0" smtClean="0">
                <a:solidFill>
                  <a:schemeClr val="tx1"/>
                </a:solidFill>
                <a:effectLst/>
                <a:latin typeface="+mn-lt"/>
                <a:ea typeface="+mn-ea"/>
                <a:cs typeface="+mn-cs"/>
              </a:rPr>
              <a:t>) </a:t>
            </a:r>
            <a:r>
              <a:rPr lang="en-GB" sz="1200" i="0" kern="1200" dirty="0" smtClean="0">
                <a:solidFill>
                  <a:schemeClr val="tx1"/>
                </a:solidFill>
                <a:effectLst/>
                <a:latin typeface="+mn-lt"/>
                <a:ea typeface="+mn-ea"/>
                <a:cs typeface="+mn-cs"/>
              </a:rPr>
              <a:t>Supporting direct contact after adoption. London</a:t>
            </a:r>
            <a:r>
              <a:rPr lang="en-GB" sz="1200" kern="1200" dirty="0" smtClean="0">
                <a:solidFill>
                  <a:schemeClr val="tx1"/>
                </a:solidFill>
                <a:effectLst/>
                <a:latin typeface="+mn-lt"/>
                <a:ea typeface="+mn-ea"/>
                <a:cs typeface="+mn-cs"/>
              </a:rPr>
              <a:t>: BAAF</a:t>
            </a:r>
          </a:p>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4</a:t>
            </a:fld>
            <a:endParaRPr lang="en-GB" dirty="0"/>
          </a:p>
        </p:txBody>
      </p:sp>
    </p:spTree>
    <p:extLst>
      <p:ext uri="{BB962C8B-B14F-4D97-AF65-F5344CB8AC3E}">
        <p14:creationId xmlns:p14="http://schemas.microsoft.com/office/powerpoint/2010/main" val="26162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This slide illustrates how the plans for postadoption contact made at the time a child is placed for adoption are highly likely to vary over time. There seems to be </a:t>
            </a:r>
            <a:r>
              <a:rPr lang="en-GB" sz="1200" kern="1200" dirty="0" smtClean="0">
                <a:solidFill>
                  <a:schemeClr val="tx1"/>
                </a:solidFill>
                <a:latin typeface="+mn-lt"/>
                <a:ea typeface="+mn-ea"/>
                <a:cs typeface="+mn-cs"/>
              </a:rPr>
              <a:t>particular </a:t>
            </a:r>
            <a:r>
              <a:rPr lang="en-GB" sz="1200" kern="1200" dirty="0" smtClean="0">
                <a:solidFill>
                  <a:schemeClr val="tx1"/>
                </a:solidFill>
                <a:latin typeface="+mn-lt"/>
                <a:ea typeface="+mn-ea"/>
                <a:cs typeface="+mn-cs"/>
              </a:rPr>
              <a:t>challenges for birth parents in sustaining contact, whereas for other relatives such as grandparents or siblings the arrangements might be more likely to endure. Indirect contact can be very hard to keep going across the years. One of the key points to make here is that the most common form of contact tends to be indirect contact with birth parents (particularly birth mothers) - yet, without support, this type of contact may well not be sustained. So there needs to be more support for this type of contact and/or more consideration of other types of contact (such as face-to-face) with parents or with other birth relatives.</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5</a:t>
            </a:fld>
            <a:endParaRPr lang="en-GB" dirty="0"/>
          </a:p>
        </p:txBody>
      </p:sp>
    </p:spTree>
    <p:extLst>
      <p:ext uri="{BB962C8B-B14F-4D97-AF65-F5344CB8AC3E}">
        <p14:creationId xmlns:p14="http://schemas.microsoft.com/office/powerpoint/2010/main" val="52059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8F40-0B6A-4A63-9B6C-99752577D8F6}" type="slidenum">
              <a:rPr lang="en-GB"/>
              <a:pPr/>
              <a:t>6</a:t>
            </a:fld>
            <a:endParaRPr lang="en-GB" dirty="0"/>
          </a:p>
        </p:txBody>
      </p:sp>
      <p:sp>
        <p:nvSpPr>
          <p:cNvPr id="264194" name="Rectangle 2"/>
          <p:cNvSpPr>
            <a:spLocks noGrp="1" noRot="1" noChangeAspect="1" noChangeArrowheads="1" noTextEdit="1"/>
          </p:cNvSpPr>
          <p:nvPr>
            <p:ph type="sldImg"/>
          </p:nvPr>
        </p:nvSpPr>
        <p:spPr>
          <a:xfrm>
            <a:off x="674688" y="808038"/>
            <a:ext cx="5387975" cy="4041775"/>
          </a:xfrm>
          <a:ln/>
        </p:spPr>
      </p:sp>
      <p:sp>
        <p:nvSpPr>
          <p:cNvPr id="264195" name="Rectangle 3"/>
          <p:cNvSpPr>
            <a:spLocks noGrp="1" noChangeArrowheads="1"/>
          </p:cNvSpPr>
          <p:nvPr>
            <p:ph type="body" idx="1"/>
          </p:nvPr>
        </p:nvSpPr>
        <p:spPr/>
        <p:txBody>
          <a:bodyPr/>
          <a:lstStyle/>
          <a:p>
            <a:r>
              <a:rPr lang="en-GB" dirty="0" smtClean="0"/>
              <a:t>I have put this slide in here to make the point that when thinking about the contact needs of the child, you need to think about all their needs. We need to question how contact might help the child with some of the needs listed on this slide, but we also need to remain open to the possibility that poor quality contact could undermine some of these needs being met.</a:t>
            </a:r>
            <a:endParaRPr lang="en-GB" dirty="0"/>
          </a:p>
        </p:txBody>
      </p:sp>
    </p:spTree>
    <p:extLst>
      <p:ext uri="{BB962C8B-B14F-4D97-AF65-F5344CB8AC3E}">
        <p14:creationId xmlns:p14="http://schemas.microsoft.com/office/powerpoint/2010/main" val="316842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endParaRPr lang="en-US" sz="1200" u="sng" kern="1200" dirty="0" smtClean="0">
              <a:solidFill>
                <a:schemeClr val="tx1"/>
              </a:solidFill>
              <a:effectLst/>
              <a:latin typeface="+mn-lt"/>
              <a:ea typeface="+mn-ea"/>
              <a:cs typeface="+mn-cs"/>
            </a:endParaRPr>
          </a:p>
          <a:p>
            <a:r>
              <a:rPr lang="en-GB" dirty="0" smtClean="0"/>
              <a:t>This slide is fairly self-explanatory but in order to explain all these points in more detail it is helpful to be familiar with the underpinning research projects.</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7</a:t>
            </a:fld>
            <a:endParaRPr lang="en-GB" dirty="0"/>
          </a:p>
        </p:txBody>
      </p:sp>
    </p:spTree>
    <p:extLst>
      <p:ext uri="{BB962C8B-B14F-4D97-AF65-F5344CB8AC3E}">
        <p14:creationId xmlns:p14="http://schemas.microsoft.com/office/powerpoint/2010/main" val="278181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dirty="0" smtClean="0"/>
              <a:t>The starting point for thinking about contact should always be the needs of the child. There should be a clear goal for having contact with everyone having the same focus on what the child is going to get out of it. Contact will however also affect adoptive parents and birth relatives and how contact will meet the needs of these people should also be considered at an early stage.</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8</a:t>
            </a:fld>
            <a:endParaRPr lang="en-GB" dirty="0"/>
          </a:p>
        </p:txBody>
      </p:sp>
    </p:spTree>
    <p:extLst>
      <p:ext uri="{BB962C8B-B14F-4D97-AF65-F5344CB8AC3E}">
        <p14:creationId xmlns:p14="http://schemas.microsoft.com/office/powerpoint/2010/main" val="1698912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60400"/>
            <a:ext cx="2895600" cy="2171700"/>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This slide illustrates that the most successful contact arrangements are ones in which there are benefits for children, for adoptive parents and for birth relatives. If contact has no benefits for one or more of these parties then it's probably going to peter out.</a:t>
            </a:r>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9</a:t>
            </a:fld>
            <a:endParaRPr lang="en-GB" dirty="0"/>
          </a:p>
        </p:txBody>
      </p:sp>
    </p:spTree>
    <p:extLst>
      <p:ext uri="{BB962C8B-B14F-4D97-AF65-F5344CB8AC3E}">
        <p14:creationId xmlns:p14="http://schemas.microsoft.com/office/powerpoint/2010/main" val="3595648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1C5C9FE9-8E8A-4237-A028-0547BDB48ABA}" type="slidenum">
              <a:rPr lang="en-GB" smtClean="0"/>
              <a:pPr/>
              <a:t>‹#›</a:t>
            </a:fld>
            <a:endParaRPr lang="en-GB" dirty="0"/>
          </a:p>
        </p:txBody>
      </p:sp>
      <p:sp>
        <p:nvSpPr>
          <p:cNvPr id="5" name="Text Placeholder 4"/>
          <p:cNvSpPr>
            <a:spLocks noGrp="1"/>
          </p:cNvSpPr>
          <p:nvPr>
            <p:ph type="body" sz="quarter" idx="11"/>
          </p:nvPr>
        </p:nvSpPr>
        <p:spPr>
          <a:xfrm>
            <a:off x="271463" y="2786063"/>
            <a:ext cx="4300537" cy="1506537"/>
          </a:xfrm>
        </p:spPr>
        <p:txBody>
          <a:bodyPr/>
          <a:lstStyle>
            <a:lvl1pPr marL="0" indent="0">
              <a:buFontTx/>
              <a:buNone/>
              <a:defRPr/>
            </a:lvl1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1261" y="143593"/>
            <a:ext cx="1152146" cy="1152146"/>
          </a:xfrm>
          <a:prstGeom prst="rect">
            <a:avLst/>
          </a:prstGeom>
        </p:spPr>
      </p:pic>
    </p:spTree>
    <p:extLst>
      <p:ext uri="{BB962C8B-B14F-4D97-AF65-F5344CB8AC3E}">
        <p14:creationId xmlns:p14="http://schemas.microsoft.com/office/powerpoint/2010/main" val="178859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762924" y="6413700"/>
            <a:ext cx="2133600" cy="365125"/>
          </a:xfrm>
        </p:spPr>
        <p:txBody>
          <a:bodyPr/>
          <a:lstStyle/>
          <a:p>
            <a:fld id="{B230FB2D-6228-4E21-8EA4-AF43349A18F4}" type="slidenum">
              <a:rPr lang="en-GB" smtClean="0"/>
              <a:pPr/>
              <a:t>‹#›</a:t>
            </a:fld>
            <a:endParaRPr lang="en-GB" dirty="0"/>
          </a:p>
        </p:txBody>
      </p:sp>
      <p:sp>
        <p:nvSpPr>
          <p:cNvPr id="6" name="Rectangle 6"/>
          <p:cNvSpPr>
            <a:spLocks noGrp="1" noChangeArrowheads="1"/>
          </p:cNvSpPr>
          <p:nvPr>
            <p:ph type="title"/>
          </p:nvPr>
        </p:nvSpPr>
        <p:spPr bwMode="auto">
          <a:xfrm>
            <a:off x="198736" y="1304818"/>
            <a:ext cx="8655226" cy="85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7" name="Rectangle 7"/>
          <p:cNvSpPr>
            <a:spLocks noGrp="1" noChangeArrowheads="1"/>
          </p:cNvSpPr>
          <p:nvPr>
            <p:ph idx="1"/>
          </p:nvPr>
        </p:nvSpPr>
        <p:spPr bwMode="auto">
          <a:xfrm>
            <a:off x="234899" y="2259462"/>
            <a:ext cx="8650653"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buClr>
                <a:srgbClr val="E64135"/>
              </a:buClr>
              <a:buFont typeface="Verdana" panose="020B0604030504040204" pitchFamily="34" charset="0"/>
              <a:buChar char="›"/>
              <a:defRPr/>
            </a:lvl1pPr>
            <a:lvl2pPr marL="628650" indent="-268288">
              <a:buClr>
                <a:srgbClr val="E64135"/>
              </a:buClr>
              <a:buFont typeface="Verdana" panose="020B0604030504040204" pitchFamily="34" charset="0"/>
              <a:buChar cha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183011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660" y="1001963"/>
            <a:ext cx="8688339" cy="1133605"/>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7701" y="2173494"/>
            <a:ext cx="8663832" cy="4111614"/>
          </a:xfrm>
          <a:prstGeom prst="rect">
            <a:avLst/>
          </a:prstGeom>
        </p:spPr>
        <p:txBody>
          <a:bodyPr/>
          <a:lstStyle>
            <a:lvl1pPr>
              <a:spcAft>
                <a:spcPts val="600"/>
              </a:spcAft>
              <a:defRPr baseline="0">
                <a:solidFill>
                  <a:schemeClr val="tx1"/>
                </a:solidFill>
              </a:defRPr>
            </a:lvl1pPr>
            <a:lvl2pPr marL="703262" indent="-342900">
              <a:buClr>
                <a:srgbClr val="E64135"/>
              </a:buClr>
              <a:buFont typeface="Verdana" panose="020B0604030504040204" pitchFamily="34" charset="0"/>
              <a:buChar char="−"/>
              <a:defRPr lang="en-US" sz="2000" dirty="0" smtClean="0">
                <a:solidFill>
                  <a:schemeClr val="tx1"/>
                </a:solidFill>
                <a:latin typeface="+mn-lt"/>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pPr/>
              <a:t>‹#›</a:t>
            </a:fld>
            <a:endParaRPr lang="en-GB" dirty="0"/>
          </a:p>
        </p:txBody>
      </p:sp>
    </p:spTree>
    <p:extLst>
      <p:ext uri="{BB962C8B-B14F-4D97-AF65-F5344CB8AC3E}">
        <p14:creationId xmlns:p14="http://schemas.microsoft.com/office/powerpoint/2010/main" val="333689913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423" y="1007838"/>
            <a:ext cx="8665644" cy="962526"/>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242922" y="2054622"/>
            <a:ext cx="5753432"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6752492" y="2066527"/>
            <a:ext cx="2120584" cy="4219973"/>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Slide Number Placeholder 1"/>
          <p:cNvSpPr>
            <a:spLocks noGrp="1"/>
          </p:cNvSpPr>
          <p:nvPr>
            <p:ph type="sldNum" sz="quarter" idx="4"/>
          </p:nvPr>
        </p:nvSpPr>
        <p:spPr>
          <a:xfrm>
            <a:off x="6746147" y="6347961"/>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201466705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423" y="1007838"/>
            <a:ext cx="8665644" cy="962526"/>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242922" y="2054623"/>
            <a:ext cx="4049678" cy="4231878"/>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817534" y="2066528"/>
            <a:ext cx="4055542" cy="4237558"/>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Slide Number Placeholder 1"/>
          <p:cNvSpPr>
            <a:spLocks noGrp="1"/>
          </p:cNvSpPr>
          <p:nvPr>
            <p:ph type="sldNum" sz="quarter" idx="4"/>
          </p:nvPr>
        </p:nvSpPr>
        <p:spPr>
          <a:xfrm>
            <a:off x="6746147" y="6347961"/>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115013162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0013" y="1003667"/>
            <a:ext cx="8663054" cy="1066800"/>
          </a:xfrm>
          <a:prstGeom prst="rect">
            <a:avLst/>
          </a:prstGeom>
        </p:spPr>
        <p:txBody>
          <a:bodyPr/>
          <a:lstStyle/>
          <a:p>
            <a:r>
              <a:rPr lang="en-US" dirty="0" smtClean="0"/>
              <a:t>Click to edit Master title style</a:t>
            </a:r>
            <a:endParaRPr lang="en-GB" dirty="0"/>
          </a:p>
        </p:txBody>
      </p:sp>
      <p:sp>
        <p:nvSpPr>
          <p:cNvPr id="5" name="Slide Number Placeholder 1"/>
          <p:cNvSpPr>
            <a:spLocks noGrp="1"/>
          </p:cNvSpPr>
          <p:nvPr>
            <p:ph type="sldNum" sz="quarter" idx="4"/>
          </p:nvPr>
        </p:nvSpPr>
        <p:spPr>
          <a:xfrm>
            <a:off x="6771314" y="6339572"/>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386766061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5AD40EB-EBF0-4BA7-9E2E-8448D1747B4A}" type="datetimeFigureOut">
              <a:rPr lang="en-GB" smtClean="0"/>
              <a:pPr/>
              <a:t>15/11/2016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val="380563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5AD40EB-EBF0-4BA7-9E2E-8448D1747B4A}" type="datetimeFigureOut">
              <a:rPr lang="en-GB" smtClean="0"/>
              <a:pPr/>
              <a:t>15/11/2016</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val="113905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5AD40EB-EBF0-4BA7-9E2E-8448D1747B4A}" type="datetimeFigureOut">
              <a:rPr lang="en-GB" smtClean="0"/>
              <a:pPr/>
              <a:t>15/11/2016</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val="2363774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209010" y="1323145"/>
            <a:ext cx="8655226" cy="690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Workshop title slide only </a:t>
            </a:r>
            <a:endParaRPr lang="en-GB" dirty="0" smtClean="0"/>
          </a:p>
        </p:txBody>
      </p:sp>
      <p:sp>
        <p:nvSpPr>
          <p:cNvPr id="1028" name="Rectangle 7"/>
          <p:cNvSpPr>
            <a:spLocks noGrp="1" noChangeArrowheads="1"/>
          </p:cNvSpPr>
          <p:nvPr>
            <p:ph type="body" idx="1"/>
          </p:nvPr>
        </p:nvSpPr>
        <p:spPr bwMode="auto">
          <a:xfrm>
            <a:off x="234899" y="2259462"/>
            <a:ext cx="8650653"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2" name="Slide Number Placeholder 1"/>
          <p:cNvSpPr>
            <a:spLocks noGrp="1"/>
          </p:cNvSpPr>
          <p:nvPr>
            <p:ph type="sldNum" sz="quarter" idx="4"/>
          </p:nvPr>
        </p:nvSpPr>
        <p:spPr>
          <a:xfrm>
            <a:off x="6754535" y="6413700"/>
            <a:ext cx="21336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C5C9FE9-8E8A-4237-A028-0547BDB48ABA}" type="slidenum">
              <a:rPr lang="en-GB" smtClean="0"/>
              <a:pPr/>
              <a:t>‹#›</a:t>
            </a:fld>
            <a:endParaRPr lang="en-GB" dirty="0"/>
          </a:p>
        </p:txBody>
      </p:sp>
      <p:pic>
        <p:nvPicPr>
          <p:cNvPr id="7" name="Picture 4" descr="image.png"/>
          <p:cNvPicPr>
            <a:picLocks noChangeAspect="1"/>
          </p:cNvPicPr>
          <p:nvPr/>
        </p:nvPicPr>
        <p:blipFill>
          <a:blip r:embed="rId4" cstate="print">
            <a:extLst>
              <a:ext uri="{28A0092B-C50C-407E-A947-70E740481C1C}">
                <a14:useLocalDpi xmlns:a14="http://schemas.microsoft.com/office/drawing/2010/main" val="0"/>
              </a:ext>
            </a:extLst>
          </a:blip>
          <a:srcRect l="6786" t="19238" r="58356" b="66856"/>
          <a:stretch>
            <a:fillRect/>
          </a:stretch>
        </p:blipFill>
        <p:spPr bwMode="auto">
          <a:xfrm>
            <a:off x="289613" y="6223803"/>
            <a:ext cx="1447525" cy="379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9613" y="153363"/>
            <a:ext cx="2073497" cy="86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36755"/>
      </p:ext>
    </p:extLst>
  </p:cSld>
  <p:clrMap bg1="lt1" tx1="dk1" bg2="lt2" tx2="dk2" accent1="accent1" accent2="accent2" accent3="accent3" accent4="accent4" accent5="accent5" accent6="accent6" hlink="hlink" folHlink="folHlink"/>
  <p:sldLayoutIdLst>
    <p:sldLayoutId id="2147484184" r:id="rId1"/>
    <p:sldLayoutId id="2147484165" r:id="rId2"/>
  </p:sldLayoutIdLst>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lang="en-GB" sz="3200" b="1" baseline="0" dirty="0">
          <a:solidFill>
            <a:srgbClr val="E64135"/>
          </a:solidFill>
          <a:latin typeface="+mj-lt"/>
          <a:ea typeface="+mj-ea"/>
          <a:cs typeface="+mj-cs"/>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E64135"/>
        </a:buClr>
        <a:buSzPct val="70000"/>
        <a:buFont typeface="Verdana" panose="020B0604030504040204" pitchFamily="34" charset="0"/>
        <a:buChar char="›"/>
        <a:defRPr sz="2400">
          <a:solidFill>
            <a:schemeClr val="tx1"/>
          </a:solidFill>
          <a:latin typeface="+mn-lt"/>
          <a:ea typeface="+mn-ea"/>
          <a:cs typeface="+mn-cs"/>
        </a:defRPr>
      </a:lvl1pPr>
      <a:lvl2pPr marL="628650" indent="-268288" algn="l" rtl="0" eaLnBrk="1" fontAlgn="base" hangingPunct="1">
        <a:spcBef>
          <a:spcPct val="20000"/>
        </a:spcBef>
        <a:spcAft>
          <a:spcPct val="0"/>
        </a:spcAft>
        <a:buClr>
          <a:srgbClr val="E64135"/>
        </a:buClr>
        <a:buSzPct val="60000"/>
        <a:buFont typeface="Verdana" panose="020B0604030504040204"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771313" y="6347961"/>
            <a:ext cx="21336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C5C9FE9-8E8A-4237-A028-0547BDB48ABA}" type="slidenum">
              <a:rPr lang="en-GB" smtClean="0"/>
              <a:pPr/>
              <a:t>‹#›</a:t>
            </a:fld>
            <a:endParaRPr lang="en-GB" dirty="0"/>
          </a:p>
        </p:txBody>
      </p:sp>
      <p:sp>
        <p:nvSpPr>
          <p:cNvPr id="8" name="Rectangle 6"/>
          <p:cNvSpPr>
            <a:spLocks noGrp="1" noChangeArrowheads="1"/>
          </p:cNvSpPr>
          <p:nvPr>
            <p:ph type="title"/>
          </p:nvPr>
        </p:nvSpPr>
        <p:spPr bwMode="auto">
          <a:xfrm>
            <a:off x="198735" y="1010615"/>
            <a:ext cx="8699731"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Presentation slides</a:t>
            </a:r>
            <a:endParaRPr lang="en-GB" dirty="0" smtClean="0"/>
          </a:p>
        </p:txBody>
      </p:sp>
      <p:sp>
        <p:nvSpPr>
          <p:cNvPr id="9" name="Rectangle 7"/>
          <p:cNvSpPr>
            <a:spLocks noGrp="1" noChangeArrowheads="1"/>
          </p:cNvSpPr>
          <p:nvPr>
            <p:ph type="body" idx="1"/>
          </p:nvPr>
        </p:nvSpPr>
        <p:spPr bwMode="auto">
          <a:xfrm>
            <a:off x="222020" y="2113007"/>
            <a:ext cx="8650653" cy="4182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pic>
        <p:nvPicPr>
          <p:cNvPr id="6"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34289" y="146281"/>
            <a:ext cx="1408689" cy="59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42209"/>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5" r:id="rId3"/>
    <p:sldLayoutId id="2147484183" r:id="rId4"/>
    <p:sldLayoutId id="2147484186" r:id="rId5"/>
    <p:sldLayoutId id="2147484187" r:id="rId6"/>
    <p:sldLayoutId id="2147484188" r:id="rId7"/>
  </p:sldLayoutIdLst>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lang="en-GB" sz="3200" b="1" dirty="0">
          <a:solidFill>
            <a:srgbClr val="E64135"/>
          </a:solidFill>
          <a:latin typeface="+mj-lt"/>
          <a:ea typeface="+mj-ea"/>
          <a:cs typeface="+mj-cs"/>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E64135"/>
        </a:buClr>
        <a:buSzPct val="70000"/>
        <a:buFont typeface="Verdana" panose="020B0604030504040204"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E64135"/>
        </a:buClr>
        <a:buSzPct val="60000"/>
        <a:buFont typeface="Verdana" panose="020B0604030504040204"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adoptionresearchinitiative.org.uk/study5.html" TargetMode="External"/><Relationship Id="rId2" Type="http://schemas.openxmlformats.org/officeDocument/2006/relationships/hyperlink" Target="https://www.uea.ac.uk/contact-after-adoption/home"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2741154"/>
            <a:ext cx="6368752" cy="2897646"/>
          </a:xfrm>
        </p:spPr>
        <p:txBody>
          <a:bodyPr>
            <a:normAutofit fontScale="85000" lnSpcReduction="10000"/>
          </a:bodyPr>
          <a:lstStyle/>
          <a:p>
            <a:endParaRPr lang="en-GB" b="1" dirty="0">
              <a:solidFill>
                <a:srgbClr val="355D44"/>
              </a:solidFill>
            </a:endParaRPr>
          </a:p>
          <a:p>
            <a:endParaRPr lang="en-GB" sz="3600" dirty="0"/>
          </a:p>
          <a:p>
            <a:r>
              <a:rPr lang="en-GB" sz="3600" b="1" dirty="0" smtClean="0"/>
              <a:t>The </a:t>
            </a:r>
            <a:r>
              <a:rPr lang="en-GB" sz="3600" b="1" dirty="0"/>
              <a:t>Role of Contact in Contemporary Adoption </a:t>
            </a:r>
            <a:r>
              <a:rPr lang="en-GB" sz="3600" dirty="0"/>
              <a:t>	</a:t>
            </a:r>
          </a:p>
          <a:p>
            <a:endParaRPr lang="en-GB" sz="1900" b="1" dirty="0" smtClean="0">
              <a:solidFill>
                <a:srgbClr val="355D44"/>
              </a:solidFill>
            </a:endParaRPr>
          </a:p>
          <a:p>
            <a:r>
              <a:rPr lang="en-GB" sz="2900" b="1" dirty="0" smtClean="0">
                <a:solidFill>
                  <a:srgbClr val="355D44"/>
                </a:solidFill>
              </a:rPr>
              <a:t>Professor </a:t>
            </a:r>
            <a:r>
              <a:rPr lang="en-GB" sz="2900" b="1" dirty="0" smtClean="0">
                <a:solidFill>
                  <a:srgbClr val="355D44"/>
                </a:solidFill>
              </a:rPr>
              <a:t>Beth Neil</a:t>
            </a:r>
          </a:p>
        </p:txBody>
      </p:sp>
      <p:pic>
        <p:nvPicPr>
          <p:cNvPr id="1026" name="Picture 2" descr="S:\SWK\Groups\CAD Research\CAA3\Designed materials\YP Contact after Adoption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220760"/>
            <a:ext cx="6120680" cy="19044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28656" y="557064"/>
            <a:ext cx="2016224" cy="369332"/>
          </a:xfrm>
          <a:prstGeom prst="rect">
            <a:avLst/>
          </a:prstGeom>
          <a:noFill/>
        </p:spPr>
        <p:txBody>
          <a:bodyPr wrap="square" rtlCol="0">
            <a:spAutoFit/>
          </a:bodyPr>
          <a:lstStyle/>
          <a:p>
            <a:endParaRPr lang="en-GB" dirty="0"/>
          </a:p>
        </p:txBody>
      </p:sp>
      <p:pic>
        <p:nvPicPr>
          <p:cNvPr id="2" name="Picture 2" descr="C:\Users\claudia.martins\AppData\Local\Microsoft\Windows\Temporary Internet Files\Content.Outlook\BMCVRHBY\UEA_NEW_BRAND_Magenta_190_1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88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00" y="1001963"/>
            <a:ext cx="8688339" cy="1133605"/>
          </a:xfrm>
        </p:spPr>
        <p:txBody>
          <a:bodyPr>
            <a:normAutofit/>
          </a:bodyPr>
          <a:lstStyle/>
          <a:p>
            <a:r>
              <a:rPr lang="en-GB" dirty="0" smtClean="0"/>
              <a:t>Potential benefits for adoptive parents</a:t>
            </a:r>
            <a:endParaRPr lang="en-GB" dirty="0"/>
          </a:p>
        </p:txBody>
      </p:sp>
      <p:sp>
        <p:nvSpPr>
          <p:cNvPr id="3" name="Content Placeholder 2"/>
          <p:cNvSpPr>
            <a:spLocks noGrp="1"/>
          </p:cNvSpPr>
          <p:nvPr>
            <p:ph idx="1"/>
          </p:nvPr>
        </p:nvSpPr>
        <p:spPr>
          <a:xfrm>
            <a:off x="217701" y="2201204"/>
            <a:ext cx="8663832" cy="4111614"/>
          </a:xfrm>
        </p:spPr>
        <p:txBody>
          <a:bodyPr>
            <a:normAutofit/>
          </a:bodyPr>
          <a:lstStyle/>
          <a:p>
            <a:pPr lvl="0"/>
            <a:r>
              <a:rPr lang="en-GB" dirty="0" smtClean="0"/>
              <a:t>Finding out about their child’s background and birth relatives</a:t>
            </a:r>
            <a:endParaRPr lang="en-GB" dirty="0"/>
          </a:p>
          <a:p>
            <a:pPr lvl="0"/>
            <a:r>
              <a:rPr lang="en-GB" dirty="0" smtClean="0"/>
              <a:t>Helping them communicate with their child</a:t>
            </a:r>
            <a:endParaRPr lang="en-GB" dirty="0"/>
          </a:p>
          <a:p>
            <a:r>
              <a:rPr lang="en-GB" dirty="0" smtClean="0"/>
              <a:t>Helping them manage anxieties: </a:t>
            </a:r>
            <a:r>
              <a:rPr lang="en-GB" i="1" dirty="0" smtClean="0">
                <a:solidFill>
                  <a:srgbClr val="FF0000"/>
                </a:solidFill>
              </a:rPr>
              <a:t>"For</a:t>
            </a:r>
            <a:r>
              <a:rPr lang="en-GB" altLang="en-US" i="1" kern="0" dirty="0" smtClean="0">
                <a:solidFill>
                  <a:srgbClr val="FF0000"/>
                </a:solidFill>
                <a:ea typeface="ＭＳ Ｐゴシック" pitchFamily="34" charset="-128"/>
              </a:rPr>
              <a:t> </a:t>
            </a:r>
            <a:r>
              <a:rPr lang="en-GB" altLang="en-US" i="1" kern="0" dirty="0">
                <a:solidFill>
                  <a:srgbClr val="FF0000"/>
                </a:solidFill>
                <a:ea typeface="ＭＳ Ｐゴシック" pitchFamily="34" charset="-128"/>
              </a:rPr>
              <a:t>me, a mother popping up out of the blue would feel very threatening.  So I don’t have that threat because we already have that relationship with her</a:t>
            </a:r>
            <a:r>
              <a:rPr lang="en-GB" altLang="en-US" i="1" kern="0" dirty="0" smtClean="0">
                <a:solidFill>
                  <a:srgbClr val="FF0000"/>
                </a:solidFill>
                <a:ea typeface="ＭＳ Ｐゴシック" pitchFamily="34" charset="-128"/>
              </a:rPr>
              <a:t>.”</a:t>
            </a:r>
            <a:endParaRPr lang="en-GB" i="1" dirty="0">
              <a:solidFill>
                <a:srgbClr val="FF0000"/>
              </a:solidFill>
            </a:endParaRPr>
          </a:p>
          <a:p>
            <a:pPr lvl="0"/>
            <a:r>
              <a:rPr lang="en-GB" dirty="0" smtClean="0"/>
              <a:t>Bringing them closer to their child</a:t>
            </a:r>
            <a:endParaRPr lang="en-GB" dirty="0"/>
          </a:p>
          <a:p>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4592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4"/>
          <p:cNvSpPr>
            <a:spLocks noChangeArrowheads="1"/>
          </p:cNvSpPr>
          <p:nvPr/>
        </p:nvSpPr>
        <p:spPr bwMode="auto">
          <a:xfrm>
            <a:off x="395288" y="808770"/>
            <a:ext cx="6192837" cy="2086830"/>
          </a:xfrm>
          <a:prstGeom prst="wedgeRoundRectCallout">
            <a:avLst>
              <a:gd name="adj1" fmla="val -36981"/>
              <a:gd name="adj2" fmla="val 96601"/>
              <a:gd name="adj3" fmla="val 16667"/>
            </a:avLst>
          </a:prstGeom>
          <a:solidFill>
            <a:schemeClr val="accent3">
              <a:lumMod val="60000"/>
              <a:lumOff val="40000"/>
            </a:schemeClr>
          </a:solidFill>
          <a:ln w="9525">
            <a:solidFill>
              <a:schemeClr val="tx1"/>
            </a:solidFill>
            <a:miter lim="800000"/>
            <a:headEnd/>
            <a:tailEnd/>
          </a:ln>
        </p:spPr>
        <p:txBody>
          <a:bodyPr/>
          <a:lstStyle/>
          <a:p>
            <a:pPr algn="ctr"/>
            <a:r>
              <a:rPr lang="en-GB" sz="2400" dirty="0"/>
              <a:t>I think it actually makes them feel more part of our family… Every contact we come away feeling more secure really…more certain that they need us as parents and that they are our </a:t>
            </a:r>
            <a:r>
              <a:rPr lang="en-GB" sz="2400" dirty="0" smtClean="0"/>
              <a:t>children (Adoptive parent)</a:t>
            </a:r>
            <a:endParaRPr lang="en-GB" sz="2400" dirty="0"/>
          </a:p>
        </p:txBody>
      </p:sp>
      <p:sp>
        <p:nvSpPr>
          <p:cNvPr id="43010" name="AutoShape 5"/>
          <p:cNvSpPr>
            <a:spLocks noChangeArrowheads="1"/>
          </p:cNvSpPr>
          <p:nvPr/>
        </p:nvSpPr>
        <p:spPr bwMode="auto">
          <a:xfrm>
            <a:off x="2916238" y="3254665"/>
            <a:ext cx="5761037" cy="2808288"/>
          </a:xfrm>
          <a:prstGeom prst="wedgeRoundRectCallout">
            <a:avLst>
              <a:gd name="adj1" fmla="val -66421"/>
              <a:gd name="adj2" fmla="val 49097"/>
              <a:gd name="adj3" fmla="val 16667"/>
            </a:avLst>
          </a:prstGeom>
          <a:solidFill>
            <a:srgbClr val="FFFF66"/>
          </a:solidFill>
          <a:ln w="9525">
            <a:solidFill>
              <a:schemeClr val="tx1"/>
            </a:solidFill>
            <a:miter lim="800000"/>
            <a:headEnd/>
            <a:tailEnd/>
          </a:ln>
        </p:spPr>
        <p:txBody>
          <a:bodyPr/>
          <a:lstStyle/>
          <a:p>
            <a:pPr algn="ctr"/>
            <a:r>
              <a:rPr lang="en-GB" sz="2400" dirty="0"/>
              <a:t>[Birth father] was a right mess and very quiet and very, so young looking, and you just felt quite sorry for him really … we don’t think of them as these ogres anymore.  It could have been very easy just to be very negative about him </a:t>
            </a:r>
            <a:r>
              <a:rPr lang="en-GB" sz="2400" dirty="0" smtClean="0"/>
              <a:t>forever</a:t>
            </a:r>
            <a:endParaRPr lang="en-GB" sz="2400" dirty="0" smtClean="0"/>
          </a:p>
          <a:p>
            <a:pPr algn="ctr"/>
            <a:r>
              <a:rPr lang="en-GB" sz="2400" dirty="0" smtClean="0"/>
              <a:t>(Adoptive parent)</a:t>
            </a:r>
            <a:endParaRPr lang="en-GB" sz="2400"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131470"/>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nimBg="1"/>
      <p:bldP spid="430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Potential benefits for birth relatives</a:t>
            </a:r>
            <a:endParaRPr lang="en-GB" dirty="0"/>
          </a:p>
        </p:txBody>
      </p:sp>
      <p:sp>
        <p:nvSpPr>
          <p:cNvPr id="3" name="Content Placeholder 2"/>
          <p:cNvSpPr>
            <a:spLocks noGrp="1"/>
          </p:cNvSpPr>
          <p:nvPr>
            <p:ph idx="1"/>
          </p:nvPr>
        </p:nvSpPr>
        <p:spPr/>
        <p:txBody>
          <a:bodyPr/>
          <a:lstStyle/>
          <a:p>
            <a:pPr lvl="0"/>
            <a:endParaRPr lang="en-GB" dirty="0" smtClean="0"/>
          </a:p>
          <a:p>
            <a:pPr lvl="0"/>
            <a:r>
              <a:rPr lang="en-GB" dirty="0" smtClean="0"/>
              <a:t>Mitigating feelings of loss and guilt</a:t>
            </a:r>
            <a:endParaRPr lang="en-GB" dirty="0"/>
          </a:p>
          <a:p>
            <a:pPr lvl="0"/>
            <a:r>
              <a:rPr lang="en-GB" dirty="0" smtClean="0"/>
              <a:t>Reassurance about the child</a:t>
            </a:r>
            <a:endParaRPr lang="en-GB" dirty="0"/>
          </a:p>
          <a:p>
            <a:pPr lvl="0"/>
            <a:r>
              <a:rPr lang="en-GB" dirty="0" smtClean="0"/>
              <a:t>Contributing </a:t>
            </a:r>
            <a:r>
              <a:rPr lang="en-GB" dirty="0" smtClean="0"/>
              <a:t>something to the </a:t>
            </a:r>
            <a:r>
              <a:rPr lang="en-GB" dirty="0" smtClean="0"/>
              <a:t>child’s life</a:t>
            </a:r>
            <a:endParaRPr lang="en-GB" dirty="0" smtClean="0"/>
          </a:p>
          <a:p>
            <a:pPr lvl="0"/>
            <a:r>
              <a:rPr lang="en-GB" dirty="0" smtClean="0"/>
              <a:t>Maintaining a valued relationship</a:t>
            </a:r>
            <a:endParaRPr lang="en-GB" dirty="0"/>
          </a:p>
          <a:p>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1765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4"/>
          <p:cNvSpPr>
            <a:spLocks noChangeArrowheads="1"/>
          </p:cNvSpPr>
          <p:nvPr/>
        </p:nvSpPr>
        <p:spPr bwMode="auto">
          <a:xfrm>
            <a:off x="468313" y="789135"/>
            <a:ext cx="5327650" cy="1441450"/>
          </a:xfrm>
          <a:prstGeom prst="wedgeRoundRectCallout">
            <a:avLst>
              <a:gd name="adj1" fmla="val -36980"/>
              <a:gd name="adj2" fmla="val 102152"/>
              <a:gd name="adj3" fmla="val 16667"/>
            </a:avLst>
          </a:prstGeom>
          <a:solidFill>
            <a:schemeClr val="tx2">
              <a:lumMod val="20000"/>
              <a:lumOff val="80000"/>
            </a:schemeClr>
          </a:solidFill>
          <a:ln w="9525">
            <a:solidFill>
              <a:schemeClr val="tx1"/>
            </a:solidFill>
            <a:miter lim="800000"/>
            <a:headEnd/>
            <a:tailEnd/>
          </a:ln>
        </p:spPr>
        <p:txBody>
          <a:bodyPr/>
          <a:lstStyle/>
          <a:p>
            <a:pPr algn="ctr"/>
            <a:r>
              <a:rPr lang="en-GB" sz="2200" dirty="0">
                <a:latin typeface="+mj-lt"/>
              </a:rPr>
              <a:t>I just enjoy every moment, every time I see them</a:t>
            </a:r>
            <a:r>
              <a:rPr lang="en-GB" sz="2200" dirty="0" smtClean="0">
                <a:latin typeface="+mj-lt"/>
              </a:rPr>
              <a:t>… I </a:t>
            </a:r>
            <a:r>
              <a:rPr lang="en-GB" sz="2200" dirty="0">
                <a:latin typeface="+mj-lt"/>
              </a:rPr>
              <a:t>love having contact</a:t>
            </a:r>
          </a:p>
        </p:txBody>
      </p:sp>
      <p:sp>
        <p:nvSpPr>
          <p:cNvPr id="47106" name="AutoShape 5"/>
          <p:cNvSpPr>
            <a:spLocks noChangeArrowheads="1"/>
          </p:cNvSpPr>
          <p:nvPr/>
        </p:nvSpPr>
        <p:spPr bwMode="auto">
          <a:xfrm>
            <a:off x="3059113" y="2432630"/>
            <a:ext cx="5473700" cy="2447925"/>
          </a:xfrm>
          <a:prstGeom prst="wedgeRoundRectCallout">
            <a:avLst>
              <a:gd name="adj1" fmla="val 55106"/>
              <a:gd name="adj2" fmla="val 99870"/>
              <a:gd name="adj3" fmla="val 16667"/>
            </a:avLst>
          </a:prstGeom>
          <a:solidFill>
            <a:srgbClr val="FFFF66"/>
          </a:solidFill>
          <a:ln w="9525">
            <a:solidFill>
              <a:schemeClr val="tx1"/>
            </a:solidFill>
            <a:miter lim="800000"/>
            <a:headEnd/>
            <a:tailEnd/>
          </a:ln>
        </p:spPr>
        <p:txBody>
          <a:bodyPr/>
          <a:lstStyle/>
          <a:p>
            <a:pPr algn="ctr"/>
            <a:r>
              <a:rPr lang="en-GB" sz="2200" dirty="0">
                <a:latin typeface="+mj-lt"/>
              </a:rPr>
              <a:t>The children need this contact…to help them adjust to what has happened in their lives…we feel they just need the reassurance of knowing that their birth family is still there and care about them</a:t>
            </a:r>
          </a:p>
        </p:txBody>
      </p:sp>
      <p:sp>
        <p:nvSpPr>
          <p:cNvPr id="47107" name="AutoShape 6"/>
          <p:cNvSpPr>
            <a:spLocks noChangeArrowheads="1"/>
          </p:cNvSpPr>
          <p:nvPr/>
        </p:nvSpPr>
        <p:spPr bwMode="auto">
          <a:xfrm>
            <a:off x="539750" y="3429000"/>
            <a:ext cx="2303463" cy="2500313"/>
          </a:xfrm>
          <a:prstGeom prst="wedgeRoundRectCallout">
            <a:avLst>
              <a:gd name="adj1" fmla="val -43750"/>
              <a:gd name="adj2" fmla="val 70000"/>
              <a:gd name="adj3" fmla="val 16667"/>
            </a:avLst>
          </a:prstGeom>
          <a:solidFill>
            <a:srgbClr val="FFCCFF"/>
          </a:solidFill>
          <a:ln w="9525">
            <a:solidFill>
              <a:schemeClr val="tx1"/>
            </a:solidFill>
            <a:miter lim="800000"/>
            <a:headEnd/>
            <a:tailEnd/>
          </a:ln>
        </p:spPr>
        <p:txBody>
          <a:bodyPr/>
          <a:lstStyle/>
          <a:p>
            <a:pPr algn="ctr"/>
            <a:r>
              <a:rPr lang="en-GB" sz="2200" dirty="0">
                <a:latin typeface="+mj-lt"/>
              </a:rPr>
              <a:t>I know she is very happy where she is and that makes me happy</a:t>
            </a:r>
          </a:p>
        </p:txBody>
      </p:sp>
      <p:sp>
        <p:nvSpPr>
          <p:cNvPr id="47108" name="Text Box 5"/>
          <p:cNvSpPr txBox="1">
            <a:spLocks noChangeArrowheads="1"/>
          </p:cNvSpPr>
          <p:nvPr/>
        </p:nvSpPr>
        <p:spPr bwMode="auto">
          <a:xfrm>
            <a:off x="4569618" y="5889850"/>
            <a:ext cx="3671888" cy="400110"/>
          </a:xfrm>
          <a:prstGeom prst="rect">
            <a:avLst/>
          </a:prstGeom>
          <a:noFill/>
          <a:ln w="9525">
            <a:noFill/>
            <a:miter lim="800000"/>
            <a:headEnd/>
            <a:tailEnd/>
          </a:ln>
        </p:spPr>
        <p:txBody>
          <a:bodyPr>
            <a:spAutoFit/>
          </a:bodyPr>
          <a:lstStyle/>
          <a:p>
            <a:pPr>
              <a:spcBef>
                <a:spcPct val="50000"/>
              </a:spcBef>
            </a:pPr>
            <a:r>
              <a:rPr lang="en-GB" sz="2000" dirty="0" smtClean="0">
                <a:latin typeface="+mj-lt"/>
              </a:rPr>
              <a:t>(Birth relatives)</a:t>
            </a:r>
            <a:endParaRPr lang="en-GB" sz="2000" dirty="0">
              <a:latin typeface="+mj-lt"/>
            </a:endParaRPr>
          </a:p>
        </p:txBody>
      </p:sp>
      <p:pic>
        <p:nvPicPr>
          <p:cNvPr id="6"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60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P spid="47106" grpId="0" animBg="1"/>
      <p:bldP spid="471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45" y="1001963"/>
            <a:ext cx="8688339" cy="1133605"/>
          </a:xfrm>
        </p:spPr>
        <p:txBody>
          <a:bodyPr>
            <a:normAutofit/>
          </a:bodyPr>
          <a:lstStyle/>
          <a:p>
            <a:r>
              <a:rPr lang="en-GB" sz="3000" dirty="0" smtClean="0"/>
              <a:t>Young people’s satisfaction with openness</a:t>
            </a:r>
            <a:r>
              <a:rPr lang="en-GB" dirty="0" smtClean="0"/>
              <a:t> </a:t>
            </a:r>
            <a:r>
              <a:rPr lang="en-GB" sz="2800" dirty="0" smtClean="0"/>
              <a:t>(Neil et al, 2013)</a:t>
            </a:r>
            <a:endParaRPr lang="en-GB" sz="2800" dirty="0"/>
          </a:p>
        </p:txBody>
      </p:sp>
      <p:sp>
        <p:nvSpPr>
          <p:cNvPr id="3" name="Content Placeholder 2"/>
          <p:cNvSpPr>
            <a:spLocks noGrp="1"/>
          </p:cNvSpPr>
          <p:nvPr>
            <p:ph idx="1"/>
          </p:nvPr>
        </p:nvSpPr>
        <p:spPr/>
        <p:txBody>
          <a:bodyPr>
            <a:normAutofit/>
          </a:bodyPr>
          <a:lstStyle/>
          <a:p>
            <a:r>
              <a:rPr lang="en-GB" dirty="0" smtClean="0"/>
              <a:t>Satisfaction with contact varied within all levels openness; it was associated with contact reliability/predictability more than type</a:t>
            </a:r>
          </a:p>
          <a:p>
            <a:r>
              <a:rPr lang="en-GB" dirty="0" smtClean="0"/>
              <a:t>Dissatisfaction often associated with gaps in contact</a:t>
            </a:r>
          </a:p>
          <a:p>
            <a:r>
              <a:rPr lang="en-GB" dirty="0" smtClean="0"/>
              <a:t>Most saw </a:t>
            </a:r>
            <a:r>
              <a:rPr lang="en-GB" dirty="0"/>
              <a:t>some benefits in having </a:t>
            </a:r>
            <a:r>
              <a:rPr lang="en-GB" dirty="0" smtClean="0"/>
              <a:t>contact and argued that the option should be there:</a:t>
            </a:r>
            <a:endParaRPr lang="en-GB" dirty="0"/>
          </a:p>
          <a:p>
            <a:pPr marL="0" indent="0">
              <a:buNone/>
            </a:pPr>
            <a:r>
              <a:rPr lang="en-GB" i="1" dirty="0" smtClean="0">
                <a:solidFill>
                  <a:srgbClr val="FF0000"/>
                </a:solidFill>
              </a:rPr>
              <a:t>“Even if the contact is only brief.. I think social workers should ensure that the option of staying in contact is always left open”</a:t>
            </a:r>
          </a:p>
          <a:p>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522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533400" y="731853"/>
            <a:ext cx="8534400" cy="1143000"/>
          </a:xfrm>
        </p:spPr>
        <p:txBody>
          <a:bodyPr anchor="t">
            <a:normAutofit/>
          </a:bodyPr>
          <a:lstStyle/>
          <a:p>
            <a:pPr eaLnBrk="1" hangingPunct="1"/>
            <a:r>
              <a:rPr lang="en-GB" dirty="0" smtClean="0"/>
              <a:t>Benefits of contact for adopted young people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4717845"/>
              </p:ext>
            </p:extLst>
          </p:nvPr>
        </p:nvGraphicFramePr>
        <p:xfrm>
          <a:off x="468313" y="201455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7300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4"/>
          <p:cNvSpPr>
            <a:spLocks noChangeArrowheads="1"/>
          </p:cNvSpPr>
          <p:nvPr/>
        </p:nvSpPr>
        <p:spPr bwMode="auto">
          <a:xfrm>
            <a:off x="515653" y="790590"/>
            <a:ext cx="3960812" cy="2562225"/>
          </a:xfrm>
          <a:prstGeom prst="wedgeRoundRectCallout">
            <a:avLst>
              <a:gd name="adj1" fmla="val -43750"/>
              <a:gd name="adj2" fmla="val 70000"/>
              <a:gd name="adj3" fmla="val 16667"/>
            </a:avLst>
          </a:prstGeom>
          <a:solidFill>
            <a:schemeClr val="accent3">
              <a:lumMod val="60000"/>
              <a:lumOff val="40000"/>
            </a:schemeClr>
          </a:solidFill>
          <a:ln w="9525">
            <a:solidFill>
              <a:schemeClr val="tx1"/>
            </a:solidFill>
            <a:miter lim="800000"/>
            <a:headEnd/>
            <a:tailEnd/>
          </a:ln>
        </p:spPr>
        <p:txBody>
          <a:bodyPr/>
          <a:lstStyle/>
          <a:p>
            <a:pPr algn="ctr"/>
            <a:r>
              <a:rPr lang="en-GB" sz="2400" dirty="0">
                <a:solidFill>
                  <a:schemeClr val="tx2"/>
                </a:solidFill>
              </a:rPr>
              <a:t>[My parents have] always been really open about it, we don’t have to be scared of ‘can we talk about our birth family in front of them, will they get upset?’</a:t>
            </a:r>
          </a:p>
        </p:txBody>
      </p:sp>
      <p:sp>
        <p:nvSpPr>
          <p:cNvPr id="66565" name="AutoShape 5"/>
          <p:cNvSpPr>
            <a:spLocks noChangeArrowheads="1"/>
          </p:cNvSpPr>
          <p:nvPr/>
        </p:nvSpPr>
        <p:spPr bwMode="auto">
          <a:xfrm>
            <a:off x="4638100" y="596620"/>
            <a:ext cx="4103688" cy="2201999"/>
          </a:xfrm>
          <a:prstGeom prst="wedgeRoundRectCallout">
            <a:avLst>
              <a:gd name="adj1" fmla="val -44273"/>
              <a:gd name="adj2" fmla="val 77431"/>
              <a:gd name="adj3" fmla="val 16667"/>
            </a:avLst>
          </a:prstGeom>
          <a:solidFill>
            <a:schemeClr val="accent1">
              <a:lumMod val="40000"/>
              <a:lumOff val="60000"/>
            </a:schemeClr>
          </a:solidFill>
          <a:ln w="9525">
            <a:solidFill>
              <a:schemeClr val="tx1"/>
            </a:solidFill>
            <a:miter lim="800000"/>
            <a:headEnd/>
            <a:tailEnd/>
          </a:ln>
          <a:effectLst/>
        </p:spPr>
        <p:txBody>
          <a:bodyPr/>
          <a:lstStyle/>
          <a:p>
            <a:pPr algn="ctr">
              <a:lnSpc>
                <a:spcPct val="80000"/>
              </a:lnSpc>
              <a:spcBef>
                <a:spcPct val="20000"/>
              </a:spcBef>
              <a:buClr>
                <a:schemeClr val="tx1"/>
              </a:buClr>
              <a:buSzPct val="80000"/>
              <a:buFont typeface="Wingdings" pitchFamily="2" charset="2"/>
              <a:buNone/>
              <a:defRPr/>
            </a:pPr>
            <a:r>
              <a:rPr lang="en-GB" sz="2400" dirty="0">
                <a:solidFill>
                  <a:schemeClr val="tx2"/>
                </a:solidFill>
              </a:rPr>
              <a:t>[Getting letters back] makes you kind of feel that that even though we’re not with them, they still </a:t>
            </a:r>
            <a:r>
              <a:rPr lang="en-GB" sz="2400" dirty="0" smtClean="0">
                <a:solidFill>
                  <a:schemeClr val="tx2"/>
                </a:solidFill>
              </a:rPr>
              <a:t>care… they </a:t>
            </a:r>
            <a:r>
              <a:rPr lang="en-GB" sz="2400" dirty="0">
                <a:solidFill>
                  <a:schemeClr val="tx2"/>
                </a:solidFill>
              </a:rPr>
              <a:t>didn’t just completely dismiss </a:t>
            </a:r>
            <a:r>
              <a:rPr lang="en-GB" sz="2400" dirty="0" smtClean="0">
                <a:solidFill>
                  <a:schemeClr val="tx2"/>
                </a:solidFill>
              </a:rPr>
              <a:t>us </a:t>
            </a:r>
            <a:endParaRPr lang="en-GB" sz="2400" dirty="0">
              <a:solidFill>
                <a:schemeClr val="tx2"/>
              </a:solidFill>
            </a:endParaRPr>
          </a:p>
        </p:txBody>
      </p:sp>
      <p:sp>
        <p:nvSpPr>
          <p:cNvPr id="34820" name="AutoShape 5"/>
          <p:cNvSpPr>
            <a:spLocks noChangeArrowheads="1"/>
          </p:cNvSpPr>
          <p:nvPr/>
        </p:nvSpPr>
        <p:spPr bwMode="auto">
          <a:xfrm>
            <a:off x="989023" y="3719956"/>
            <a:ext cx="7704137" cy="2514600"/>
          </a:xfrm>
          <a:prstGeom prst="wedgeRoundRectCallout">
            <a:avLst>
              <a:gd name="adj1" fmla="val -39841"/>
              <a:gd name="adj2" fmla="val 68389"/>
              <a:gd name="adj3" fmla="val 16667"/>
            </a:avLst>
          </a:prstGeom>
          <a:solidFill>
            <a:srgbClr val="FFCCFF"/>
          </a:solidFill>
          <a:ln w="9525">
            <a:solidFill>
              <a:schemeClr val="tx1"/>
            </a:solidFill>
            <a:miter lim="800000"/>
            <a:headEnd/>
            <a:tailEnd/>
          </a:ln>
        </p:spPr>
        <p:txBody>
          <a:bodyPr/>
          <a:lstStyle/>
          <a:p>
            <a:pPr algn="ctr"/>
            <a:r>
              <a:rPr lang="en-GB" sz="2400" dirty="0">
                <a:solidFill>
                  <a:schemeClr val="tx2"/>
                </a:solidFill>
              </a:rPr>
              <a:t>It’s nice to be able to see her and have a complete picture of </a:t>
            </a:r>
            <a:r>
              <a:rPr lang="en-GB" sz="2400" dirty="0" smtClean="0">
                <a:solidFill>
                  <a:schemeClr val="tx2"/>
                </a:solidFill>
              </a:rPr>
              <a:t>her… [</a:t>
            </a:r>
            <a:r>
              <a:rPr lang="en-GB" sz="2400" dirty="0">
                <a:solidFill>
                  <a:schemeClr val="tx2"/>
                </a:solidFill>
              </a:rPr>
              <a:t>What I’ve got out of contact is] knowing who she is and what she was like, rather than thinking ‘she could be like this’ -  it’s like you can have this whole little fantasy </a:t>
            </a:r>
            <a:r>
              <a:rPr lang="en-GB" sz="2400" dirty="0" smtClean="0">
                <a:solidFill>
                  <a:schemeClr val="tx2"/>
                </a:solidFill>
              </a:rPr>
              <a:t>world... and </a:t>
            </a:r>
            <a:r>
              <a:rPr lang="en-GB" sz="2400" dirty="0">
                <a:solidFill>
                  <a:schemeClr val="tx2"/>
                </a:solidFill>
              </a:rPr>
              <a:t>once you see her, you know it’s not going to happen</a:t>
            </a:r>
          </a:p>
        </p:txBody>
      </p:sp>
      <p:pic>
        <p:nvPicPr>
          <p:cNvPr id="5"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14532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777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animBg="1"/>
      <p:bldP spid="66565" grpId="0" animBg="1"/>
      <p:bldP spid="348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678880" y="801112"/>
            <a:ext cx="785971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dirty="0" smtClean="0"/>
              <a:t>17 year, face-to-face contact with birth mother and grandmother</a:t>
            </a:r>
          </a:p>
        </p:txBody>
      </p:sp>
      <p:sp>
        <p:nvSpPr>
          <p:cNvPr id="4" name="Rounded Rectangular Callout 3"/>
          <p:cNvSpPr/>
          <p:nvPr/>
        </p:nvSpPr>
        <p:spPr>
          <a:xfrm>
            <a:off x="755650" y="2094065"/>
            <a:ext cx="7561263" cy="3032125"/>
          </a:xfrm>
          <a:prstGeom prst="wedgeRoundRectCallout">
            <a:avLst>
              <a:gd name="adj1" fmla="val 51226"/>
              <a:gd name="adj2" fmla="val 7076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8676" name="TextBox 5"/>
          <p:cNvSpPr txBox="1">
            <a:spLocks noChangeArrowheads="1"/>
          </p:cNvSpPr>
          <p:nvPr/>
        </p:nvSpPr>
        <p:spPr bwMode="auto">
          <a:xfrm>
            <a:off x="1042988" y="2323820"/>
            <a:ext cx="705802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3000" dirty="0"/>
              <a:t>She was like a proper nan…She’d do stupid little nan things, and even though you only used to see her at this place, I don’t know, I’d go and give her a hug. I really liked seeing her.</a:t>
            </a:r>
          </a:p>
        </p:txBody>
      </p:sp>
      <p:pic>
        <p:nvPicPr>
          <p:cNvPr id="5"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4071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533400" y="676433"/>
            <a:ext cx="8534400" cy="1143000"/>
          </a:xfrm>
        </p:spPr>
        <p:txBody>
          <a:bodyPr anchor="t">
            <a:normAutofit/>
          </a:bodyPr>
          <a:lstStyle/>
          <a:p>
            <a:pPr eaLnBrk="1" hangingPunct="1"/>
            <a:r>
              <a:rPr lang="en-GB" dirty="0" smtClean="0"/>
              <a:t>Challenges of contact for adopted young people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5757652"/>
              </p:ext>
            </p:extLst>
          </p:nvPr>
        </p:nvGraphicFramePr>
        <p:xfrm>
          <a:off x="468313" y="187600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claudia.martins\AppData\Local\Microsoft\Windows\Temporary Internet Files\Content.Outlook\BMCVRHBY\UEA_NEW_BRAND_Magenta_190_1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583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4"/>
          <p:cNvSpPr>
            <a:spLocks noChangeArrowheads="1"/>
          </p:cNvSpPr>
          <p:nvPr/>
        </p:nvSpPr>
        <p:spPr bwMode="auto">
          <a:xfrm>
            <a:off x="584928" y="735170"/>
            <a:ext cx="3960812" cy="1689389"/>
          </a:xfrm>
          <a:prstGeom prst="wedgeRoundRectCallout">
            <a:avLst>
              <a:gd name="adj1" fmla="val -43750"/>
              <a:gd name="adj2" fmla="val 70000"/>
              <a:gd name="adj3" fmla="val 16667"/>
            </a:avLst>
          </a:prstGeom>
          <a:solidFill>
            <a:schemeClr val="accent3">
              <a:lumMod val="60000"/>
              <a:lumOff val="40000"/>
            </a:schemeClr>
          </a:solidFill>
          <a:ln w="9525">
            <a:solidFill>
              <a:schemeClr val="tx1"/>
            </a:solidFill>
            <a:miter lim="800000"/>
            <a:headEnd/>
            <a:tailEnd/>
          </a:ln>
        </p:spPr>
        <p:txBody>
          <a:bodyPr/>
          <a:lstStyle/>
          <a:p>
            <a:pPr algn="ctr"/>
            <a:r>
              <a:rPr lang="en-GB" sz="2200" dirty="0" smtClean="0">
                <a:solidFill>
                  <a:schemeClr val="tx2"/>
                </a:solidFill>
                <a:latin typeface="+mj-lt"/>
              </a:rPr>
              <a:t>It’s upsetting to see her how she is, but I like to see that she is okay and that she’s safe</a:t>
            </a:r>
            <a:endParaRPr lang="en-GB" sz="2200" dirty="0">
              <a:solidFill>
                <a:schemeClr val="tx2"/>
              </a:solidFill>
              <a:latin typeface="+mj-lt"/>
            </a:endParaRPr>
          </a:p>
        </p:txBody>
      </p:sp>
      <p:sp>
        <p:nvSpPr>
          <p:cNvPr id="66565" name="AutoShape 5"/>
          <p:cNvSpPr>
            <a:spLocks noChangeArrowheads="1"/>
          </p:cNvSpPr>
          <p:nvPr/>
        </p:nvSpPr>
        <p:spPr bwMode="auto">
          <a:xfrm>
            <a:off x="4735085" y="167115"/>
            <a:ext cx="4103688" cy="2312843"/>
          </a:xfrm>
          <a:prstGeom prst="wedgeRoundRectCallout">
            <a:avLst>
              <a:gd name="adj1" fmla="val -40222"/>
              <a:gd name="adj2" fmla="val 66050"/>
              <a:gd name="adj3" fmla="val 16667"/>
            </a:avLst>
          </a:prstGeom>
          <a:solidFill>
            <a:schemeClr val="accent1">
              <a:lumMod val="40000"/>
              <a:lumOff val="60000"/>
            </a:schemeClr>
          </a:solidFill>
          <a:ln w="9525">
            <a:solidFill>
              <a:schemeClr val="tx1"/>
            </a:solidFill>
            <a:miter lim="800000"/>
            <a:headEnd/>
            <a:tailEnd/>
          </a:ln>
          <a:effectLst/>
        </p:spPr>
        <p:txBody>
          <a:bodyPr/>
          <a:lstStyle/>
          <a:p>
            <a:pPr lvl="0"/>
            <a:r>
              <a:rPr lang="en-GB" sz="2200" dirty="0" smtClean="0">
                <a:latin typeface="+mj-lt"/>
              </a:rPr>
              <a:t>It is good </a:t>
            </a:r>
            <a:r>
              <a:rPr lang="en-GB" sz="2200" dirty="0">
                <a:latin typeface="+mj-lt"/>
              </a:rPr>
              <a:t>to know I was being thought </a:t>
            </a:r>
            <a:r>
              <a:rPr lang="en-GB" sz="2200" dirty="0" smtClean="0">
                <a:latin typeface="+mj-lt"/>
              </a:rPr>
              <a:t>of, </a:t>
            </a:r>
            <a:r>
              <a:rPr lang="en-GB" sz="2200" dirty="0">
                <a:latin typeface="+mj-lt"/>
              </a:rPr>
              <a:t>but at the same time I still feel like they think they know me and I don't feel like I know </a:t>
            </a:r>
            <a:r>
              <a:rPr lang="en-GB" sz="2200" dirty="0" smtClean="0">
                <a:latin typeface="+mj-lt"/>
              </a:rPr>
              <a:t>them</a:t>
            </a:r>
            <a:endParaRPr lang="en-GB" sz="2200" dirty="0">
              <a:latin typeface="+mj-lt"/>
            </a:endParaRPr>
          </a:p>
        </p:txBody>
      </p:sp>
      <p:sp>
        <p:nvSpPr>
          <p:cNvPr id="34820" name="AutoShape 5"/>
          <p:cNvSpPr>
            <a:spLocks noChangeArrowheads="1"/>
          </p:cNvSpPr>
          <p:nvPr/>
        </p:nvSpPr>
        <p:spPr bwMode="auto">
          <a:xfrm>
            <a:off x="456783" y="2977631"/>
            <a:ext cx="7952926" cy="1317282"/>
          </a:xfrm>
          <a:prstGeom prst="wedgeRoundRectCallout">
            <a:avLst>
              <a:gd name="adj1" fmla="val -49912"/>
              <a:gd name="adj2" fmla="val 78306"/>
              <a:gd name="adj3" fmla="val 16667"/>
            </a:avLst>
          </a:prstGeom>
          <a:solidFill>
            <a:srgbClr val="FFCCFF"/>
          </a:solidFill>
          <a:ln w="9525">
            <a:solidFill>
              <a:schemeClr val="tx1"/>
            </a:solidFill>
            <a:miter lim="800000"/>
            <a:headEnd/>
            <a:tailEnd/>
          </a:ln>
        </p:spPr>
        <p:txBody>
          <a:bodyPr/>
          <a:lstStyle/>
          <a:p>
            <a:pPr algn="ctr"/>
            <a:r>
              <a:rPr lang="en-GB" sz="2200" dirty="0">
                <a:latin typeface="+mj-lt"/>
              </a:rPr>
              <a:t>I don’t know how she feels. That’s one of the horrible questions that I ask probably on a weekly basis ‘what happens if I get to 18 and she doesn’t like me</a:t>
            </a:r>
            <a:r>
              <a:rPr lang="en-GB" sz="2200" dirty="0" smtClean="0">
                <a:latin typeface="+mj-lt"/>
              </a:rPr>
              <a:t>?’</a:t>
            </a:r>
            <a:endParaRPr lang="en-GB" sz="2200" dirty="0">
              <a:solidFill>
                <a:schemeClr val="tx2"/>
              </a:solidFill>
              <a:latin typeface="+mj-lt"/>
            </a:endParaRPr>
          </a:p>
        </p:txBody>
      </p:sp>
      <p:sp>
        <p:nvSpPr>
          <p:cNvPr id="2" name="Rounded Rectangular Callout 1"/>
          <p:cNvSpPr/>
          <p:nvPr/>
        </p:nvSpPr>
        <p:spPr>
          <a:xfrm>
            <a:off x="2051720" y="4619960"/>
            <a:ext cx="6120680" cy="1656184"/>
          </a:xfrm>
          <a:prstGeom prst="wedgeRoundRectCallout">
            <a:avLst>
              <a:gd name="adj1" fmla="val -1250"/>
              <a:gd name="adj2" fmla="val 7816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smtClean="0">
                <a:solidFill>
                  <a:schemeClr val="tx1"/>
                </a:solidFill>
              </a:rPr>
              <a:t>I </a:t>
            </a:r>
            <a:r>
              <a:rPr lang="en-GB" sz="2200" dirty="0">
                <a:solidFill>
                  <a:schemeClr val="tx1"/>
                </a:solidFill>
              </a:rPr>
              <a:t>felt like I’d been led on through the letter contact because I thought that she was this amazing woman and then she turned out to not be that at </a:t>
            </a:r>
            <a:r>
              <a:rPr lang="en-GB" sz="2200" dirty="0" smtClean="0">
                <a:solidFill>
                  <a:schemeClr val="tx1"/>
                </a:solidFill>
              </a:rPr>
              <a:t>all</a:t>
            </a:r>
            <a:endParaRPr lang="en-GB" sz="2200" dirty="0">
              <a:solidFill>
                <a:schemeClr val="tx1"/>
              </a:solidFill>
            </a:endParaRPr>
          </a:p>
        </p:txBody>
      </p:sp>
      <p:pic>
        <p:nvPicPr>
          <p:cNvPr id="6"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2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animBg="1"/>
      <p:bldP spid="66565" grpId="0" animBg="1"/>
      <p:bldP spid="348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history of questions about post adoption contact…</a:t>
            </a:r>
            <a:endParaRPr lang="en-GB" dirty="0"/>
          </a:p>
        </p:txBody>
      </p:sp>
      <p:sp>
        <p:nvSpPr>
          <p:cNvPr id="3" name="Content Placeholder 2"/>
          <p:cNvSpPr>
            <a:spLocks noGrp="1"/>
          </p:cNvSpPr>
          <p:nvPr>
            <p:ph sz="half" idx="1"/>
          </p:nvPr>
        </p:nvSpPr>
        <p:spPr>
          <a:xfrm>
            <a:off x="4753768" y="1959128"/>
            <a:ext cx="4038600" cy="4525963"/>
          </a:xfrm>
        </p:spPr>
        <p:txBody>
          <a:bodyPr>
            <a:normAutofit fontScale="92500" lnSpcReduction="10000"/>
          </a:bodyPr>
          <a:lstStyle/>
          <a:p>
            <a:pPr marL="0" indent="0">
              <a:buNone/>
            </a:pPr>
            <a:r>
              <a:rPr lang="en-GB" dirty="0" smtClean="0">
                <a:solidFill>
                  <a:srgbClr val="C00000"/>
                </a:solidFill>
              </a:rPr>
              <a:t>Q: Post adoption contact! That’s a really bad idea isn’t it?</a:t>
            </a:r>
          </a:p>
          <a:p>
            <a:pPr marL="0" indent="0">
              <a:buNone/>
            </a:pPr>
            <a:r>
              <a:rPr lang="en-GB" dirty="0" smtClean="0"/>
              <a:t>A: Not necessarily</a:t>
            </a:r>
          </a:p>
          <a:p>
            <a:pPr marL="0" indent="0">
              <a:buNone/>
            </a:pPr>
            <a:r>
              <a:rPr lang="en-GB" dirty="0" smtClean="0">
                <a:solidFill>
                  <a:srgbClr val="C00000"/>
                </a:solidFill>
              </a:rPr>
              <a:t>Q: Contact sounds great! </a:t>
            </a:r>
            <a:r>
              <a:rPr lang="en-GB" dirty="0" smtClean="0">
                <a:solidFill>
                  <a:srgbClr val="C00000"/>
                </a:solidFill>
              </a:rPr>
              <a:t>Perhaps </a:t>
            </a:r>
            <a:r>
              <a:rPr lang="en-GB" dirty="0" smtClean="0">
                <a:solidFill>
                  <a:srgbClr val="C00000"/>
                </a:solidFill>
              </a:rPr>
              <a:t>everyone should have it?</a:t>
            </a:r>
          </a:p>
          <a:p>
            <a:pPr marL="0" indent="0">
              <a:buNone/>
            </a:pPr>
            <a:r>
              <a:rPr lang="en-GB" dirty="0" smtClean="0"/>
              <a:t>A: Not necessarily</a:t>
            </a:r>
          </a:p>
          <a:p>
            <a:pPr marL="0" indent="0">
              <a:buNone/>
            </a:pPr>
            <a:r>
              <a:rPr lang="en-GB" dirty="0" smtClean="0">
                <a:solidFill>
                  <a:srgbClr val="C00000"/>
                </a:solidFill>
              </a:rPr>
              <a:t>Q: When and how does contact work/not work?</a:t>
            </a:r>
          </a:p>
          <a:p>
            <a:pPr marL="0" indent="0">
              <a:buNone/>
            </a:pPr>
            <a:r>
              <a:rPr lang="en-GB" dirty="0" smtClean="0"/>
              <a:t>A: At last, a good question!</a:t>
            </a:r>
          </a:p>
          <a:p>
            <a:endParaRPr lang="en-GB"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3528" y="2348880"/>
            <a:ext cx="4038600" cy="2510603"/>
          </a:xfrm>
        </p:spPr>
      </p:pic>
      <p:pic>
        <p:nvPicPr>
          <p:cNvPr id="6" name="Picture 2" descr="C:\Users\claudia.martins\AppData\Local\Microsoft\Windows\Temporary Internet Files\Content.Outlook\BMCVRHBY\UEA_NEW_BRAND_Magenta_190_1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208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 y="918833"/>
            <a:ext cx="8688339" cy="1133605"/>
          </a:xfrm>
        </p:spPr>
        <p:txBody>
          <a:bodyPr>
            <a:normAutofit/>
          </a:bodyPr>
          <a:lstStyle/>
          <a:p>
            <a:r>
              <a:rPr lang="en-GB" dirty="0" smtClean="0"/>
              <a:t>Contact and adoptees’ </a:t>
            </a:r>
            <a:r>
              <a:rPr lang="en-GB" dirty="0" smtClean="0"/>
              <a:t>development </a:t>
            </a:r>
            <a:r>
              <a:rPr lang="en-GB" sz="2400" dirty="0" smtClean="0"/>
              <a:t>(Neil </a:t>
            </a:r>
            <a:r>
              <a:rPr lang="en-GB" sz="2400" dirty="0"/>
              <a:t>et al, 2013)</a:t>
            </a:r>
          </a:p>
        </p:txBody>
      </p:sp>
      <p:sp>
        <p:nvSpPr>
          <p:cNvPr id="3" name="Content Placeholder 2"/>
          <p:cNvSpPr>
            <a:spLocks noGrp="1"/>
          </p:cNvSpPr>
          <p:nvPr>
            <p:ph idx="1"/>
          </p:nvPr>
        </p:nvSpPr>
        <p:spPr>
          <a:xfrm>
            <a:off x="457200" y="2124848"/>
            <a:ext cx="8229600" cy="3992768"/>
          </a:xfrm>
        </p:spPr>
        <p:txBody>
          <a:bodyPr>
            <a:normAutofit/>
          </a:bodyPr>
          <a:lstStyle/>
          <a:p>
            <a:r>
              <a:rPr lang="en-GB" dirty="0" smtClean="0"/>
              <a:t>Adoption mostly worked well to provide children with a supportive and loving family for </a:t>
            </a:r>
            <a:r>
              <a:rPr lang="en-GB" dirty="0" smtClean="0"/>
              <a:t>life</a:t>
            </a:r>
            <a:endParaRPr lang="en-GB" dirty="0" smtClean="0"/>
          </a:p>
          <a:p>
            <a:r>
              <a:rPr lang="en-GB" dirty="0" smtClean="0"/>
              <a:t>Many young people had developmental issues that increased or emerged in </a:t>
            </a:r>
            <a:r>
              <a:rPr lang="en-GB" dirty="0" smtClean="0"/>
              <a:t>adolescence</a:t>
            </a:r>
            <a:endParaRPr lang="en-GB" dirty="0" smtClean="0"/>
          </a:p>
          <a:p>
            <a:r>
              <a:rPr lang="en-US" dirty="0" smtClean="0"/>
              <a:t>Contact </a:t>
            </a:r>
            <a:r>
              <a:rPr lang="en-GB" dirty="0" smtClean="0"/>
              <a:t>unrelated to overall development</a:t>
            </a:r>
          </a:p>
          <a:p>
            <a:r>
              <a:rPr lang="en-GB" dirty="0" smtClean="0"/>
              <a:t>Contact </a:t>
            </a:r>
            <a:r>
              <a:rPr lang="en-GB" i="1" dirty="0"/>
              <a:t>sometimes</a:t>
            </a:r>
            <a:r>
              <a:rPr lang="en-GB" dirty="0"/>
              <a:t> needed to </a:t>
            </a:r>
            <a:r>
              <a:rPr lang="en-GB" dirty="0" smtClean="0"/>
              <a:t>take </a:t>
            </a:r>
            <a:r>
              <a:rPr lang="en-GB" dirty="0"/>
              <a:t>‘a back seat’ when children were struggling</a:t>
            </a:r>
          </a:p>
          <a:p>
            <a:endParaRPr lang="en-GB" dirty="0" smtClean="0"/>
          </a:p>
          <a:p>
            <a:endParaRPr lang="en-GB" dirty="0" smtClean="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826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Adoptive identity </a:t>
            </a:r>
            <a:r>
              <a:rPr lang="en-GB" sz="3000" dirty="0" smtClean="0"/>
              <a:t>(Neil et al, 2013) </a:t>
            </a:r>
            <a:endParaRPr lang="en-GB"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89915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claudia.martins\AppData\Local\Microsoft\Windows\Temporary Internet Files\Content.Outlook\BMCVRHBY\UEA_NEW_BRAND_Magenta_190_1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2316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 y="1015818"/>
            <a:ext cx="8688339" cy="1133605"/>
          </a:xfrm>
        </p:spPr>
        <p:txBody>
          <a:bodyPr/>
          <a:lstStyle/>
          <a:p>
            <a:r>
              <a:rPr lang="en-GB" dirty="0" smtClean="0"/>
              <a:t>Identity patterns</a:t>
            </a:r>
            <a:endParaRPr lang="en-GB" dirty="0"/>
          </a:p>
        </p:txBody>
      </p:sp>
      <p:sp>
        <p:nvSpPr>
          <p:cNvPr id="3" name="Content Placeholder 2"/>
          <p:cNvSpPr>
            <a:spLocks noGrp="1"/>
          </p:cNvSpPr>
          <p:nvPr>
            <p:ph idx="1"/>
          </p:nvPr>
        </p:nvSpPr>
        <p:spPr/>
        <p:txBody>
          <a:bodyPr/>
          <a:lstStyle/>
          <a:p>
            <a:r>
              <a:rPr lang="en-GB" dirty="0" smtClean="0"/>
              <a:t>Unexplored (N=5): YP at ease with very simple adoption story</a:t>
            </a:r>
          </a:p>
          <a:p>
            <a:r>
              <a:rPr lang="en-GB" dirty="0" smtClean="0"/>
              <a:t>Developing (n=5): feeling ‘there’s got to be more to it’</a:t>
            </a:r>
          </a:p>
          <a:p>
            <a:r>
              <a:rPr lang="en-GB" dirty="0" smtClean="0"/>
              <a:t>Cohesive (n=16): worked through, balanced view of adoption that made sense to YP</a:t>
            </a:r>
          </a:p>
          <a:p>
            <a:r>
              <a:rPr lang="en-GB" dirty="0" smtClean="0"/>
              <a:t>Fragmented (n=6): strong negative feelings, lack of coherence in adoption narrative </a:t>
            </a:r>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9058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95288" y="1188635"/>
            <a:ext cx="7848600" cy="4851970"/>
          </a:xfrm>
          <a:prstGeom prst="wedgeRoundRectCallout">
            <a:avLst>
              <a:gd name="adj1" fmla="val -3229"/>
              <a:gd name="adj2" fmla="val 61523"/>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5" name="TextBox 4"/>
          <p:cNvSpPr txBox="1"/>
          <p:nvPr/>
        </p:nvSpPr>
        <p:spPr>
          <a:xfrm>
            <a:off x="719138" y="1410163"/>
            <a:ext cx="7200900" cy="4401205"/>
          </a:xfrm>
          <a:prstGeom prst="rect">
            <a:avLst/>
          </a:prstGeom>
          <a:solidFill>
            <a:schemeClr val="accent4">
              <a:lumMod val="50000"/>
            </a:schemeClr>
          </a:solidFill>
        </p:spPr>
        <p:txBody>
          <a:bodyPr>
            <a:spAutoFit/>
          </a:bodyPr>
          <a:lstStyle/>
          <a:p>
            <a:pPr algn="ctr">
              <a:defRPr/>
            </a:pPr>
            <a:r>
              <a:rPr lang="en-GB" sz="2800" dirty="0">
                <a:solidFill>
                  <a:schemeClr val="bg1"/>
                </a:solidFill>
                <a:cs typeface="Arial" charset="0"/>
              </a:rPr>
              <a:t>All I know is when my birth mum was born, her mum didn’t have a very good upbringing so didn’t really know how to look after her…so when it came to having kids she didn’t know how to bring us up…she mixed with the wrong people and with drugs …it was safer for us to be adopted. [Meeting my birth mum], it just kind of made me understand in a way why she did it and </a:t>
            </a:r>
            <a:r>
              <a:rPr lang="en-GB" sz="2800" dirty="0" smtClean="0">
                <a:solidFill>
                  <a:schemeClr val="bg1"/>
                </a:solidFill>
                <a:cs typeface="Arial" charset="0"/>
              </a:rPr>
              <a:t>that… even </a:t>
            </a:r>
            <a:r>
              <a:rPr lang="en-GB" sz="2800" dirty="0">
                <a:solidFill>
                  <a:schemeClr val="bg1"/>
                </a:solidFill>
                <a:cs typeface="Arial" charset="0"/>
              </a:rPr>
              <a:t>though she’s part of my life, she’s not a big part of my </a:t>
            </a:r>
            <a:r>
              <a:rPr lang="en-GB" sz="2800" dirty="0" smtClean="0">
                <a:solidFill>
                  <a:schemeClr val="bg1"/>
                </a:solidFill>
                <a:cs typeface="Arial" charset="0"/>
              </a:rPr>
              <a:t>life  </a:t>
            </a:r>
            <a:r>
              <a:rPr lang="en-GB" sz="2800" dirty="0" smtClean="0">
                <a:solidFill>
                  <a:schemeClr val="bg1"/>
                </a:solidFill>
                <a:cs typeface="Arial" charset="0"/>
              </a:rPr>
              <a:t>(Cohesive)</a:t>
            </a:r>
            <a:endParaRPr lang="en-GB" sz="2800" i="1" dirty="0">
              <a:solidFill>
                <a:schemeClr val="bg1"/>
              </a:solidFill>
              <a:cs typeface="Arial" charset="0"/>
            </a:endParaRPr>
          </a:p>
        </p:txBody>
      </p:sp>
      <p:pic>
        <p:nvPicPr>
          <p:cNvPr id="6"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36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692726" y="775861"/>
            <a:ext cx="8102515" cy="5508014"/>
          </a:xfrm>
          <a:prstGeom prst="wedgeRoundRectCallout">
            <a:avLst>
              <a:gd name="adj1" fmla="val -6812"/>
              <a:gd name="adj2" fmla="val 58224"/>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dirty="0">
                <a:solidFill>
                  <a:prstClr val="white"/>
                </a:solidFill>
              </a:rPr>
              <a:t>I have no idea [why I was adopted], it could be completely different. That’s the story that I’ve been told, but I have no idea. It’s that uncertainty which hurts. </a:t>
            </a:r>
          </a:p>
          <a:p>
            <a:pPr>
              <a:defRPr/>
            </a:pPr>
            <a:endParaRPr lang="en-GB" sz="2400" dirty="0">
              <a:solidFill>
                <a:prstClr val="white"/>
              </a:solidFill>
            </a:endParaRPr>
          </a:p>
          <a:p>
            <a:pPr>
              <a:defRPr/>
            </a:pPr>
            <a:r>
              <a:rPr lang="en-GB" sz="2400" i="1" dirty="0">
                <a:solidFill>
                  <a:prstClr val="white"/>
                </a:solidFill>
              </a:rPr>
              <a:t>What </a:t>
            </a:r>
            <a:r>
              <a:rPr lang="en-GB" sz="2400" i="1" dirty="0" smtClean="0">
                <a:solidFill>
                  <a:prstClr val="white"/>
                </a:solidFill>
              </a:rPr>
              <a:t>does </a:t>
            </a:r>
            <a:r>
              <a:rPr lang="en-GB" sz="2400" i="1" dirty="0">
                <a:solidFill>
                  <a:prstClr val="white"/>
                </a:solidFill>
              </a:rPr>
              <a:t>adoption mean to you?</a:t>
            </a:r>
          </a:p>
          <a:p>
            <a:pPr algn="ctr">
              <a:defRPr/>
            </a:pPr>
            <a:r>
              <a:rPr lang="en-GB" sz="2400" dirty="0">
                <a:solidFill>
                  <a:prstClr val="white"/>
                </a:solidFill>
              </a:rPr>
              <a:t>I would say um just the word, not necessarily my opinion; I would say ‘I was taken away from my birth parents to have a better life’. It doesn’t necessarily mean that’s how it happened or that’s what happened</a:t>
            </a:r>
            <a:r>
              <a:rPr lang="en-GB" sz="2400" dirty="0" smtClean="0">
                <a:solidFill>
                  <a:prstClr val="white"/>
                </a:solidFill>
              </a:rPr>
              <a:t>… I </a:t>
            </a:r>
            <a:r>
              <a:rPr lang="en-GB" sz="2400" dirty="0">
                <a:solidFill>
                  <a:prstClr val="white"/>
                </a:solidFill>
              </a:rPr>
              <a:t>don’t know if you understand the degree that it bothers me</a:t>
            </a:r>
            <a:r>
              <a:rPr lang="en-GB" sz="2400" dirty="0" smtClean="0">
                <a:solidFill>
                  <a:prstClr val="white"/>
                </a:solidFill>
              </a:rPr>
              <a:t>… and </a:t>
            </a:r>
            <a:r>
              <a:rPr lang="en-GB" sz="2400" dirty="0">
                <a:solidFill>
                  <a:prstClr val="white"/>
                </a:solidFill>
              </a:rPr>
              <a:t>it can bother me daily, even now, its like a </a:t>
            </a:r>
            <a:r>
              <a:rPr lang="en-GB" sz="2400" dirty="0" smtClean="0">
                <a:solidFill>
                  <a:prstClr val="white"/>
                </a:solidFill>
              </a:rPr>
              <a:t>burn</a:t>
            </a:r>
          </a:p>
          <a:p>
            <a:pPr>
              <a:defRPr/>
            </a:pPr>
            <a:r>
              <a:rPr lang="en-GB" sz="2400" dirty="0" smtClean="0">
                <a:solidFill>
                  <a:prstClr val="white"/>
                </a:solidFill>
              </a:rPr>
              <a:t>(Fragmented)</a:t>
            </a:r>
            <a:endParaRPr lang="en-GB" sz="2400" dirty="0">
              <a:solidFill>
                <a:prstClr val="white"/>
              </a:solidFill>
            </a:endParaRPr>
          </a:p>
        </p:txBody>
      </p:sp>
      <p:pic>
        <p:nvPicPr>
          <p:cNvPr id="3"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35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Was contact linked to identity?</a:t>
            </a:r>
            <a:endParaRPr lang="en-GB" dirty="0"/>
          </a:p>
        </p:txBody>
      </p:sp>
      <p:sp>
        <p:nvSpPr>
          <p:cNvPr id="3" name="Content Placeholder 2"/>
          <p:cNvSpPr>
            <a:spLocks noGrp="1"/>
          </p:cNvSpPr>
          <p:nvPr>
            <p:ph idx="1"/>
          </p:nvPr>
        </p:nvSpPr>
        <p:spPr/>
        <p:txBody>
          <a:bodyPr>
            <a:normAutofit/>
          </a:bodyPr>
          <a:lstStyle/>
          <a:p>
            <a:r>
              <a:rPr lang="en-GB" dirty="0" smtClean="0"/>
              <a:t>84% of those with ‘cohesive’ identity were having birth family contact (versus 44% of others)</a:t>
            </a:r>
          </a:p>
          <a:p>
            <a:r>
              <a:rPr lang="en-GB" dirty="0" smtClean="0"/>
              <a:t>Levels of adoptive parent adoption communication openness higher for those in ‘cohesive identity’ group, and lowest in ‘fragmented’ </a:t>
            </a:r>
            <a:r>
              <a:rPr lang="en-GB" dirty="0" smtClean="0"/>
              <a:t>group </a:t>
            </a:r>
            <a:endParaRPr lang="en-GB" dirty="0" smtClean="0"/>
          </a:p>
          <a:p>
            <a:r>
              <a:rPr lang="en-GB" dirty="0" smtClean="0"/>
              <a:t>Key role of adoptive parents in facilitating identity development though communication and contact</a:t>
            </a:r>
          </a:p>
          <a:p>
            <a:pPr marL="0" indent="0">
              <a:buNone/>
            </a:pPr>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8536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Steps to identity coherence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5583048"/>
              </p:ext>
            </p:extLst>
          </p:nvPr>
        </p:nvGraphicFramePr>
        <p:xfrm>
          <a:off x="457200" y="1700808"/>
          <a:ext cx="8229600" cy="442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claudia.martins\AppData\Local\Microsoft\Windows\Temporary Internet Files\Content.Outlook\BMCVRHBY\UEA_NEW_BRAND_Magenta_190_1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023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85140" y="665040"/>
            <a:ext cx="8688339" cy="1133605"/>
          </a:xfrm>
        </p:spPr>
        <p:txBody>
          <a:bodyPr>
            <a:normAutofit/>
          </a:bodyPr>
          <a:lstStyle/>
          <a:p>
            <a:pPr eaLnBrk="1" hangingPunct="1"/>
            <a:r>
              <a:rPr lang="en-GB" altLang="en-US" sz="2800" b="1" dirty="0" smtClean="0"/>
              <a:t>Practice model: contact in permanent placements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049735"/>
              </p:ext>
            </p:extLst>
          </p:nvPr>
        </p:nvGraphicFramePr>
        <p:xfrm>
          <a:off x="232199" y="1536847"/>
          <a:ext cx="8687737" cy="530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ircular Arrow 5"/>
          <p:cNvSpPr/>
          <p:nvPr/>
        </p:nvSpPr>
        <p:spPr>
          <a:xfrm rot="15871616">
            <a:off x="662821" y="2715250"/>
            <a:ext cx="944104" cy="926512"/>
          </a:xfrm>
          <a:prstGeom prst="circularArrow">
            <a:avLst>
              <a:gd name="adj1" fmla="val 0"/>
              <a:gd name="adj2" fmla="val 836100"/>
              <a:gd name="adj3" fmla="val 17300400"/>
              <a:gd name="adj4" fmla="val 10924600"/>
              <a:gd name="adj5" fmla="val 95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black"/>
              </a:solidFill>
            </a:endParaRPr>
          </a:p>
        </p:txBody>
      </p:sp>
      <p:sp>
        <p:nvSpPr>
          <p:cNvPr id="7" name="Oval 6"/>
          <p:cNvSpPr/>
          <p:nvPr/>
        </p:nvSpPr>
        <p:spPr>
          <a:xfrm>
            <a:off x="46898" y="2267481"/>
            <a:ext cx="1637128" cy="73145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Support suspension of contact</a:t>
            </a:r>
          </a:p>
        </p:txBody>
      </p:sp>
      <p:sp>
        <p:nvSpPr>
          <p:cNvPr id="23" name="Oval 22"/>
          <p:cNvSpPr/>
          <p:nvPr/>
        </p:nvSpPr>
        <p:spPr>
          <a:xfrm>
            <a:off x="1284435" y="1507493"/>
            <a:ext cx="965442" cy="54746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What else?</a:t>
            </a:r>
          </a:p>
        </p:txBody>
      </p:sp>
      <p:sp>
        <p:nvSpPr>
          <p:cNvPr id="24" name="TextBox 23"/>
          <p:cNvSpPr txBox="1"/>
          <p:nvPr/>
        </p:nvSpPr>
        <p:spPr>
          <a:xfrm>
            <a:off x="3694545" y="3265113"/>
            <a:ext cx="1694195" cy="2092881"/>
          </a:xfrm>
          <a:prstGeom prst="rect">
            <a:avLst/>
          </a:prstGeom>
          <a:noFill/>
        </p:spPr>
        <p:txBody>
          <a:bodyPr wrap="square">
            <a:spAutoFit/>
          </a:bodyPr>
          <a:lstStyle/>
          <a:p>
            <a:pPr algn="ctr" fontAlgn="auto">
              <a:spcBef>
                <a:spcPts val="0"/>
              </a:spcBef>
              <a:spcAft>
                <a:spcPts val="0"/>
              </a:spcAft>
              <a:defRPr/>
            </a:pPr>
            <a:r>
              <a:rPr lang="en-GB" sz="2600" dirty="0">
                <a:solidFill>
                  <a:prstClr val="black"/>
                </a:solidFill>
                <a:latin typeface="Calibri"/>
                <a:cs typeface="+mn-cs"/>
              </a:rPr>
              <a:t>How can this contact support this child?</a:t>
            </a:r>
          </a:p>
        </p:txBody>
      </p:sp>
      <p:cxnSp>
        <p:nvCxnSpPr>
          <p:cNvPr id="28" name="Straight Arrow Connector 27"/>
          <p:cNvCxnSpPr/>
          <p:nvPr/>
        </p:nvCxnSpPr>
        <p:spPr>
          <a:xfrm flipH="1">
            <a:off x="3395515" y="4067328"/>
            <a:ext cx="2592388" cy="12668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946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379571">
            <a:off x="831658" y="1701267"/>
            <a:ext cx="420378" cy="50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60295" y="1583911"/>
            <a:ext cx="182189" cy="351399"/>
          </a:xfrm>
          <a:prstGeom prst="rect">
            <a:avLst/>
          </a:prstGeom>
          <a:noFill/>
        </p:spPr>
        <p:txBody>
          <a:bodyPr wrap="square">
            <a:spAutoFit/>
          </a:bodyPr>
          <a:lstStyle/>
          <a:p>
            <a:pPr fontAlgn="auto">
              <a:spcBef>
                <a:spcPts val="0"/>
              </a:spcBef>
              <a:spcAft>
                <a:spcPts val="0"/>
              </a:spcAft>
              <a:defRPr/>
            </a:pPr>
            <a:endParaRPr lang="en-GB" dirty="0">
              <a:solidFill>
                <a:prstClr val="black"/>
              </a:solidFill>
              <a:latin typeface="Calibri"/>
              <a:cs typeface="+mn-cs"/>
            </a:endParaRPr>
          </a:p>
        </p:txBody>
      </p:sp>
      <p:sp>
        <p:nvSpPr>
          <p:cNvPr id="4" name="TextBox 3"/>
          <p:cNvSpPr txBox="1"/>
          <p:nvPr/>
        </p:nvSpPr>
        <p:spPr>
          <a:xfrm>
            <a:off x="5395195" y="1398253"/>
            <a:ext cx="938971" cy="307777"/>
          </a:xfrm>
          <a:prstGeom prst="rect">
            <a:avLst/>
          </a:prstGeom>
          <a:noFill/>
        </p:spPr>
        <p:txBody>
          <a:bodyPr wrap="square">
            <a:spAutoFit/>
          </a:bodyPr>
          <a:lstStyle/>
          <a:p>
            <a:pPr fontAlgn="auto">
              <a:spcBef>
                <a:spcPts val="0"/>
              </a:spcBef>
              <a:spcAft>
                <a:spcPts val="0"/>
              </a:spcAft>
              <a:defRPr/>
            </a:pPr>
            <a:r>
              <a:rPr lang="en-GB" sz="1400" b="1" dirty="0">
                <a:solidFill>
                  <a:prstClr val="black"/>
                </a:solidFill>
                <a:latin typeface="Calibri"/>
                <a:cs typeface="+mn-cs"/>
              </a:rPr>
              <a:t>Start here</a:t>
            </a:r>
          </a:p>
        </p:txBody>
      </p:sp>
      <p:sp>
        <p:nvSpPr>
          <p:cNvPr id="2" name="Oval 1"/>
          <p:cNvSpPr/>
          <p:nvPr/>
        </p:nvSpPr>
        <p:spPr>
          <a:xfrm>
            <a:off x="5610446" y="2911482"/>
            <a:ext cx="3249072" cy="19681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descr="C:\Users\claudia.martins\AppData\Local\Microsoft\Windows\Temporary Internet Files\Content.Outlook\BMCVRHBY\UEA_NEW_BRAND_Magenta_190_11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466" y="6171790"/>
            <a:ext cx="1086307" cy="64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4078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23" y="966273"/>
            <a:ext cx="8665644" cy="962526"/>
          </a:xfrm>
        </p:spPr>
        <p:txBody>
          <a:bodyPr>
            <a:normAutofit/>
          </a:bodyPr>
          <a:lstStyle/>
          <a:p>
            <a:r>
              <a:rPr lang="en-GB" dirty="0" smtClean="0"/>
              <a:t>Assessing strengths &amp; risks: children</a:t>
            </a:r>
            <a:endParaRPr lang="en-GB" dirty="0"/>
          </a:p>
        </p:txBody>
      </p:sp>
      <p:graphicFrame>
        <p:nvGraphicFramePr>
          <p:cNvPr id="7" name="Content Placeholder 6"/>
          <p:cNvGraphicFramePr>
            <a:graphicFrameLocks noGrp="1"/>
          </p:cNvGraphicFramePr>
          <p:nvPr>
            <p:ph sz="half" idx="1"/>
            <p:extLst/>
          </p:nvPr>
        </p:nvGraphicFramePr>
        <p:xfrm>
          <a:off x="611560" y="126876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5237018" y="1678587"/>
            <a:ext cx="3525219" cy="4219973"/>
          </a:xfrm>
        </p:spPr>
        <p:txBody>
          <a:bodyPr/>
          <a:lstStyle/>
          <a:p>
            <a:pPr lvl="0" rtl="0"/>
            <a:r>
              <a:rPr lang="en-GB" sz="2200" dirty="0" smtClean="0"/>
              <a:t>Younger placed children with fewer problems can cope best with contact, </a:t>
            </a:r>
            <a:r>
              <a:rPr lang="en-GB" sz="2200" i="1" dirty="0" smtClean="0">
                <a:solidFill>
                  <a:srgbClr val="FF0000"/>
                </a:solidFill>
              </a:rPr>
              <a:t>but they may need it less</a:t>
            </a:r>
            <a:endParaRPr lang="en-GB" sz="2200" i="1" dirty="0">
              <a:solidFill>
                <a:srgbClr val="FF0000"/>
              </a:solidFill>
            </a:endParaRPr>
          </a:p>
          <a:p>
            <a:pPr lvl="0" rtl="0"/>
            <a:r>
              <a:rPr lang="en-GB" sz="2200" dirty="0" smtClean="0"/>
              <a:t>Older children with more problems may find contact harder to cope with, </a:t>
            </a:r>
            <a:r>
              <a:rPr lang="en-GB" sz="2200" i="1" dirty="0" smtClean="0">
                <a:solidFill>
                  <a:srgbClr val="FF0000"/>
                </a:solidFill>
              </a:rPr>
              <a:t>but they may need it </a:t>
            </a:r>
            <a:r>
              <a:rPr lang="en-GB" sz="2200" i="1" dirty="0" smtClean="0">
                <a:solidFill>
                  <a:srgbClr val="FF0000"/>
                </a:solidFill>
              </a:rPr>
              <a:t>more</a:t>
            </a:r>
            <a:endParaRPr lang="en-GB" sz="2200" i="1" dirty="0">
              <a:solidFill>
                <a:srgbClr val="FF0000"/>
              </a:solidFill>
            </a:endParaRPr>
          </a:p>
        </p:txBody>
      </p:sp>
      <p:pic>
        <p:nvPicPr>
          <p:cNvPr id="5" name="Picture 2" descr="C:\Users\claudia.martins\AppData\Local\Microsoft\Windows\Temporary Internet Files\Content.Outlook\BMCVRHBY\UEA_NEW_BRAND_Magenta_190_1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380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r>
              <a:rPr lang="en-GB" sz="3400" dirty="0" smtClean="0"/>
              <a:t>Assessing strengths/risks: adults</a:t>
            </a:r>
            <a:endParaRPr lang="en-GB" sz="3400" dirty="0"/>
          </a:p>
        </p:txBody>
      </p:sp>
      <p:sp>
        <p:nvSpPr>
          <p:cNvPr id="171011" name="Rectangle 3"/>
          <p:cNvSpPr>
            <a:spLocks noGrp="1" noChangeArrowheads="1"/>
          </p:cNvSpPr>
          <p:nvPr>
            <p:ph type="body" idx="1"/>
          </p:nvPr>
        </p:nvSpPr>
        <p:spPr>
          <a:xfrm>
            <a:off x="314686" y="2118074"/>
            <a:ext cx="8663832" cy="4111614"/>
          </a:xfrm>
        </p:spPr>
        <p:txBody>
          <a:bodyPr>
            <a:normAutofit/>
          </a:bodyPr>
          <a:lstStyle/>
          <a:p>
            <a:pPr>
              <a:buFontTx/>
              <a:buNone/>
            </a:pPr>
            <a:r>
              <a:rPr lang="en-GB" dirty="0" smtClean="0"/>
              <a:t>Within </a:t>
            </a:r>
            <a:r>
              <a:rPr lang="en-GB" dirty="0"/>
              <a:t>the kinship network, do the adults involved support and promote the child's connection to BOTH families?</a:t>
            </a:r>
          </a:p>
          <a:p>
            <a:r>
              <a:rPr lang="en-GB" dirty="0" smtClean="0"/>
              <a:t>Adoptive parents: adoption communication </a:t>
            </a:r>
            <a:r>
              <a:rPr lang="en-GB" dirty="0"/>
              <a:t>openness </a:t>
            </a:r>
            <a:r>
              <a:rPr lang="en-GB" dirty="0" smtClean="0"/>
              <a:t>(ACO</a:t>
            </a:r>
            <a:r>
              <a:rPr lang="en-GB" dirty="0" smtClean="0"/>
              <a:t>)</a:t>
            </a:r>
            <a:endParaRPr lang="en-GB" dirty="0"/>
          </a:p>
          <a:p>
            <a:r>
              <a:rPr lang="en-GB" dirty="0"/>
              <a:t>Birth relatives: acceptance of </a:t>
            </a:r>
            <a:r>
              <a:rPr lang="en-GB" dirty="0" smtClean="0"/>
              <a:t>adoption</a:t>
            </a:r>
          </a:p>
          <a:p>
            <a:r>
              <a:rPr lang="en-GB" dirty="0" smtClean="0"/>
              <a:t>Commitment to contact and willingness to ‘work at it’</a:t>
            </a:r>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2804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293913"/>
            <a:ext cx="8229600" cy="4210776"/>
          </a:xfrm>
        </p:spPr>
        <p:style>
          <a:lnRef idx="0">
            <a:schemeClr val="accent4"/>
          </a:lnRef>
          <a:fillRef idx="3">
            <a:schemeClr val="accent4"/>
          </a:fillRef>
          <a:effectRef idx="3">
            <a:schemeClr val="accent4"/>
          </a:effectRef>
          <a:fontRef idx="minor">
            <a:schemeClr val="lt1"/>
          </a:fontRef>
        </p:style>
        <p:txBody>
          <a:bodyPr/>
          <a:lstStyle/>
          <a:p>
            <a:pPr marL="0" indent="0">
              <a:buNone/>
            </a:pPr>
            <a:r>
              <a:rPr lang="en-GB" dirty="0"/>
              <a:t>“</a:t>
            </a:r>
            <a:r>
              <a:rPr lang="en-GB" sz="2800" dirty="0"/>
              <a:t>It must be right for the child. All children are different so there must be very flexible guidelines around contact. I think it’s a case of experience, you need </a:t>
            </a:r>
            <a:r>
              <a:rPr lang="en-GB" sz="2800" dirty="0" smtClean="0"/>
              <a:t>workers </a:t>
            </a:r>
            <a:r>
              <a:rPr lang="en-GB" sz="2800" dirty="0"/>
              <a:t>who are experienced enough to be able to say ‘I think this is what you should do with this child in this family in this particular case’. But even that must remain flexible as the children change.” </a:t>
            </a:r>
            <a:r>
              <a:rPr lang="en-GB" sz="2800" dirty="0" smtClean="0"/>
              <a:t>(Adoptive </a:t>
            </a:r>
            <a:r>
              <a:rPr lang="en-GB" sz="2800" dirty="0"/>
              <a:t>mother)</a:t>
            </a:r>
          </a:p>
        </p:txBody>
      </p:sp>
      <p:pic>
        <p:nvPicPr>
          <p:cNvPr id="3"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1841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467544" y="784164"/>
            <a:ext cx="8229600" cy="4525963"/>
          </a:xfrm>
        </p:spPr>
        <p:txBody>
          <a:bodyPr/>
          <a:lstStyle/>
          <a:p>
            <a:pPr marL="0" indent="0">
              <a:buNone/>
            </a:pPr>
            <a:r>
              <a:rPr lang="en-GB" dirty="0"/>
              <a:t>Face-to-face contact was associated with higher levels of </a:t>
            </a:r>
            <a:r>
              <a:rPr lang="en-GB" dirty="0" smtClean="0"/>
              <a:t>ACO and birth relative acceptance</a:t>
            </a:r>
            <a:endParaRPr lang="en-GB" dirty="0"/>
          </a:p>
        </p:txBody>
      </p:sp>
      <p:sp>
        <p:nvSpPr>
          <p:cNvPr id="301060" name="Oval 4"/>
          <p:cNvSpPr>
            <a:spLocks noChangeArrowheads="1"/>
          </p:cNvSpPr>
          <p:nvPr/>
        </p:nvSpPr>
        <p:spPr bwMode="auto">
          <a:xfrm>
            <a:off x="1448533" y="4292600"/>
            <a:ext cx="2087562" cy="12969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1061" name="Oval 5"/>
          <p:cNvSpPr>
            <a:spLocks noChangeArrowheads="1"/>
          </p:cNvSpPr>
          <p:nvPr/>
        </p:nvSpPr>
        <p:spPr bwMode="auto">
          <a:xfrm>
            <a:off x="872072" y="2686638"/>
            <a:ext cx="2736304" cy="1705770"/>
          </a:xfrm>
          <a:prstGeom prst="ellipse">
            <a:avLst/>
          </a:prstGeom>
          <a:solidFill>
            <a:srgbClr val="92D050"/>
          </a:solidFill>
          <a:ln>
            <a:noFill/>
          </a:ln>
          <a:effectLst/>
          <a:extLst/>
        </p:spPr>
        <p:txBody>
          <a:bodyPr wrap="none" anchor="ctr"/>
          <a:lstStyle/>
          <a:p>
            <a:endParaRPr lang="en-GB" dirty="0"/>
          </a:p>
        </p:txBody>
      </p:sp>
      <p:sp>
        <p:nvSpPr>
          <p:cNvPr id="301062" name="Oval 6"/>
          <p:cNvSpPr>
            <a:spLocks noChangeArrowheads="1"/>
          </p:cNvSpPr>
          <p:nvPr/>
        </p:nvSpPr>
        <p:spPr bwMode="auto">
          <a:xfrm>
            <a:off x="5264560" y="2753328"/>
            <a:ext cx="2449513" cy="1512888"/>
          </a:xfrm>
          <a:prstGeom prst="ellipse">
            <a:avLst/>
          </a:prstGeom>
          <a:solidFill>
            <a:srgbClr val="92D050"/>
          </a:solidFill>
          <a:ln>
            <a:noFill/>
          </a:ln>
          <a:effectLst/>
          <a:extLst/>
        </p:spPr>
        <p:txBody>
          <a:bodyPr wrap="none" anchor="ctr"/>
          <a:lstStyle/>
          <a:p>
            <a:endParaRPr lang="en-GB" dirty="0"/>
          </a:p>
        </p:txBody>
      </p:sp>
      <p:sp>
        <p:nvSpPr>
          <p:cNvPr id="301063" name="Text Box 7"/>
          <p:cNvSpPr txBox="1">
            <a:spLocks noChangeArrowheads="1"/>
          </p:cNvSpPr>
          <p:nvPr/>
        </p:nvSpPr>
        <p:spPr bwMode="auto">
          <a:xfrm>
            <a:off x="1269939" y="2824449"/>
            <a:ext cx="23050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cs typeface="Arial" charset="0"/>
              </a:defRPr>
            </a:lvl1pPr>
            <a:lvl2pPr>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buFontTx/>
              <a:buNone/>
            </a:pPr>
            <a:r>
              <a:rPr lang="en-GB" sz="2400" dirty="0" smtClean="0"/>
              <a:t>High ACO</a:t>
            </a:r>
          </a:p>
          <a:p>
            <a:pPr>
              <a:spcBef>
                <a:spcPct val="50000"/>
              </a:spcBef>
              <a:buFontTx/>
              <a:buNone/>
            </a:pPr>
            <a:r>
              <a:rPr lang="en-GB" sz="2400" dirty="0" smtClean="0"/>
              <a:t>Positive acceptance</a:t>
            </a:r>
            <a:endParaRPr lang="en-GB" sz="2400" dirty="0"/>
          </a:p>
        </p:txBody>
      </p:sp>
      <p:sp>
        <p:nvSpPr>
          <p:cNvPr id="301064" name="Text Box 8"/>
          <p:cNvSpPr txBox="1">
            <a:spLocks noChangeArrowheads="1"/>
          </p:cNvSpPr>
          <p:nvPr/>
        </p:nvSpPr>
        <p:spPr bwMode="auto">
          <a:xfrm>
            <a:off x="5768616" y="3094273"/>
            <a:ext cx="18716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cs typeface="Arial" charset="0"/>
              </a:defRPr>
            </a:lvl1pPr>
            <a:lvl2pPr>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buFontTx/>
              <a:buNone/>
            </a:pPr>
            <a:r>
              <a:rPr lang="en-GB" sz="2400" dirty="0" smtClean="0"/>
              <a:t>Direct contact</a:t>
            </a:r>
            <a:endParaRPr lang="en-GB" sz="2400" dirty="0"/>
          </a:p>
        </p:txBody>
      </p:sp>
      <p:sp>
        <p:nvSpPr>
          <p:cNvPr id="301065" name="AutoShape 9"/>
          <p:cNvSpPr>
            <a:spLocks noChangeArrowheads="1"/>
          </p:cNvSpPr>
          <p:nvPr/>
        </p:nvSpPr>
        <p:spPr bwMode="auto">
          <a:xfrm>
            <a:off x="3492500" y="5373688"/>
            <a:ext cx="1574800" cy="660400"/>
          </a:xfrm>
          <a:prstGeom prst="curvedUpArrow">
            <a:avLst>
              <a:gd name="adj1" fmla="val 47692"/>
              <a:gd name="adj2" fmla="val 95385"/>
              <a:gd name="adj3" fmla="val 3333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1066" name="AutoShape 10"/>
          <p:cNvSpPr>
            <a:spLocks noChangeArrowheads="1"/>
          </p:cNvSpPr>
          <p:nvPr/>
        </p:nvSpPr>
        <p:spPr bwMode="auto">
          <a:xfrm>
            <a:off x="3064607" y="1926828"/>
            <a:ext cx="3095625" cy="733425"/>
          </a:xfrm>
          <a:prstGeom prst="curvedDownArrow">
            <a:avLst>
              <a:gd name="adj1" fmla="val 84416"/>
              <a:gd name="adj2" fmla="val 168831"/>
              <a:gd name="adj3" fmla="val 33333"/>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1067" name="AutoShape 11"/>
          <p:cNvSpPr>
            <a:spLocks noChangeArrowheads="1"/>
          </p:cNvSpPr>
          <p:nvPr/>
        </p:nvSpPr>
        <p:spPr bwMode="auto">
          <a:xfrm rot="10800000">
            <a:off x="2888296" y="4442222"/>
            <a:ext cx="3024188" cy="733425"/>
          </a:xfrm>
          <a:prstGeom prst="curvedDownArrow">
            <a:avLst>
              <a:gd name="adj1" fmla="val 82468"/>
              <a:gd name="adj2" fmla="val 164935"/>
              <a:gd name="adj3" fmla="val 33333"/>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 name="TextBox 1"/>
          <p:cNvSpPr txBox="1"/>
          <p:nvPr/>
        </p:nvSpPr>
        <p:spPr>
          <a:xfrm>
            <a:off x="711278" y="5731598"/>
            <a:ext cx="7848872" cy="707886"/>
          </a:xfrm>
          <a:prstGeom prst="rect">
            <a:avLst/>
          </a:prstGeom>
          <a:noFill/>
        </p:spPr>
        <p:txBody>
          <a:bodyPr wrap="square" rtlCol="0">
            <a:spAutoFit/>
          </a:bodyPr>
          <a:lstStyle/>
          <a:p>
            <a:r>
              <a:rPr lang="en-GB" sz="2000" dirty="0" smtClean="0">
                <a:latin typeface="+mj-lt"/>
              </a:rPr>
              <a:t>Neil </a:t>
            </a:r>
            <a:r>
              <a:rPr lang="en-GB" sz="2000" dirty="0" smtClean="0">
                <a:latin typeface="+mj-lt"/>
              </a:rPr>
              <a:t>2009: British Journal of Social </a:t>
            </a:r>
            <a:r>
              <a:rPr lang="en-GB" sz="2000" dirty="0" smtClean="0">
                <a:latin typeface="+mj-lt"/>
              </a:rPr>
              <a:t>Work  </a:t>
            </a:r>
          </a:p>
          <a:p>
            <a:r>
              <a:rPr lang="en-GB" sz="2000" dirty="0" smtClean="0">
                <a:latin typeface="+mj-lt"/>
              </a:rPr>
              <a:t>Neil </a:t>
            </a:r>
            <a:r>
              <a:rPr lang="en-GB" sz="2000" dirty="0" smtClean="0">
                <a:latin typeface="+mj-lt"/>
              </a:rPr>
              <a:t>2007: Adoption Quarterly</a:t>
            </a:r>
            <a:endParaRPr lang="en-GB" sz="2000" dirty="0">
              <a:latin typeface="+mj-lt"/>
            </a:endParaRPr>
          </a:p>
        </p:txBody>
      </p:sp>
      <p:pic>
        <p:nvPicPr>
          <p:cNvPr id="12"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575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13" y="740422"/>
            <a:ext cx="8663054" cy="1066800"/>
          </a:xfrm>
        </p:spPr>
        <p:txBody>
          <a:bodyPr>
            <a:normAutofit/>
          </a:bodyPr>
          <a:lstStyle/>
          <a:p>
            <a:r>
              <a:rPr lang="en-GB" sz="3000" dirty="0" smtClean="0"/>
              <a:t>The trouble with planning contact during proceedings…</a:t>
            </a:r>
            <a:endParaRPr lang="en-GB" sz="3000" dirty="0"/>
          </a:p>
        </p:txBody>
      </p:sp>
      <p:sp>
        <p:nvSpPr>
          <p:cNvPr id="7" name="Cloud Callout 6"/>
          <p:cNvSpPr/>
          <p:nvPr/>
        </p:nvSpPr>
        <p:spPr>
          <a:xfrm>
            <a:off x="143508" y="1635181"/>
            <a:ext cx="4680520" cy="1557775"/>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j-lt"/>
            </a:endParaRPr>
          </a:p>
        </p:txBody>
      </p:sp>
      <p:sp>
        <p:nvSpPr>
          <p:cNvPr id="8" name="TextBox 7"/>
          <p:cNvSpPr txBox="1"/>
          <p:nvPr/>
        </p:nvSpPr>
        <p:spPr>
          <a:xfrm>
            <a:off x="652863" y="1859864"/>
            <a:ext cx="3672408" cy="1015663"/>
          </a:xfrm>
          <a:prstGeom prst="rect">
            <a:avLst/>
          </a:prstGeom>
          <a:noFill/>
        </p:spPr>
        <p:txBody>
          <a:bodyPr wrap="square" rtlCol="0">
            <a:spAutoFit/>
          </a:bodyPr>
          <a:lstStyle/>
          <a:p>
            <a:pPr algn="ctr"/>
            <a:r>
              <a:rPr lang="en-GB" sz="2000" dirty="0" smtClean="0">
                <a:latin typeface="+mj-lt"/>
              </a:rPr>
              <a:t>Contact! </a:t>
            </a:r>
            <a:r>
              <a:rPr lang="en-GB" sz="2000" dirty="0" smtClean="0">
                <a:latin typeface="+mj-lt"/>
              </a:rPr>
              <a:t>I’m not going to think about that – I’m fighting to keep my child! </a:t>
            </a:r>
            <a:endParaRPr lang="en-GB" sz="2000" dirty="0">
              <a:latin typeface="+mj-lt"/>
            </a:endParaRPr>
          </a:p>
        </p:txBody>
      </p:sp>
      <p:sp>
        <p:nvSpPr>
          <p:cNvPr id="9" name="Cloud Callout 8"/>
          <p:cNvSpPr/>
          <p:nvPr/>
        </p:nvSpPr>
        <p:spPr>
          <a:xfrm>
            <a:off x="4945704" y="1531910"/>
            <a:ext cx="3710987" cy="2088232"/>
          </a:xfrm>
          <a:prstGeom prst="cloudCallout">
            <a:avLst>
              <a:gd name="adj1" fmla="val 51928"/>
              <a:gd name="adj2" fmla="val 6292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j-lt"/>
            </a:endParaRPr>
          </a:p>
        </p:txBody>
      </p:sp>
      <p:sp>
        <p:nvSpPr>
          <p:cNvPr id="10" name="TextBox 9"/>
          <p:cNvSpPr txBox="1"/>
          <p:nvPr/>
        </p:nvSpPr>
        <p:spPr>
          <a:xfrm>
            <a:off x="5112327" y="1768087"/>
            <a:ext cx="3420113" cy="1631216"/>
          </a:xfrm>
          <a:prstGeom prst="rect">
            <a:avLst/>
          </a:prstGeom>
          <a:noFill/>
        </p:spPr>
        <p:txBody>
          <a:bodyPr wrap="square" rtlCol="0">
            <a:spAutoFit/>
          </a:bodyPr>
          <a:lstStyle/>
          <a:p>
            <a:pPr algn="ctr"/>
            <a:r>
              <a:rPr lang="en-GB" sz="2000" dirty="0" smtClean="0">
                <a:latin typeface="+mj-lt"/>
              </a:rPr>
              <a:t>Well if the court thinks I’m a terrible parent, perhaps my child will be better off with me out of their life</a:t>
            </a:r>
            <a:endParaRPr lang="en-GB" sz="2000" dirty="0">
              <a:latin typeface="+mj-lt"/>
            </a:endParaRPr>
          </a:p>
        </p:txBody>
      </p:sp>
      <p:sp>
        <p:nvSpPr>
          <p:cNvPr id="11" name="Cloud Callout 10"/>
          <p:cNvSpPr/>
          <p:nvPr/>
        </p:nvSpPr>
        <p:spPr>
          <a:xfrm>
            <a:off x="1246802" y="3526443"/>
            <a:ext cx="2952328" cy="1224136"/>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j-lt"/>
            </a:endParaRPr>
          </a:p>
        </p:txBody>
      </p:sp>
      <p:sp>
        <p:nvSpPr>
          <p:cNvPr id="12" name="TextBox 11"/>
          <p:cNvSpPr txBox="1"/>
          <p:nvPr/>
        </p:nvSpPr>
        <p:spPr>
          <a:xfrm>
            <a:off x="1654914" y="3612128"/>
            <a:ext cx="2029217" cy="1015663"/>
          </a:xfrm>
          <a:prstGeom prst="rect">
            <a:avLst/>
          </a:prstGeom>
          <a:noFill/>
        </p:spPr>
        <p:txBody>
          <a:bodyPr wrap="square" rtlCol="0">
            <a:spAutoFit/>
          </a:bodyPr>
          <a:lstStyle/>
          <a:p>
            <a:pPr algn="ctr"/>
            <a:r>
              <a:rPr lang="en-GB" sz="2000" dirty="0" smtClean="0">
                <a:latin typeface="+mj-lt"/>
              </a:rPr>
              <a:t>Will I love this child and will they love me? </a:t>
            </a:r>
            <a:endParaRPr lang="en-GB" sz="2000" dirty="0">
              <a:latin typeface="+mj-lt"/>
            </a:endParaRPr>
          </a:p>
        </p:txBody>
      </p:sp>
      <p:sp>
        <p:nvSpPr>
          <p:cNvPr id="13" name="Cloud Callout 12"/>
          <p:cNvSpPr/>
          <p:nvPr/>
        </p:nvSpPr>
        <p:spPr>
          <a:xfrm>
            <a:off x="4283968" y="3688916"/>
            <a:ext cx="3528392" cy="1296144"/>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j-lt"/>
            </a:endParaRPr>
          </a:p>
        </p:txBody>
      </p:sp>
      <p:sp>
        <p:nvSpPr>
          <p:cNvPr id="14" name="TextBox 13"/>
          <p:cNvSpPr txBox="1"/>
          <p:nvPr/>
        </p:nvSpPr>
        <p:spPr>
          <a:xfrm>
            <a:off x="4657825" y="3875272"/>
            <a:ext cx="2736304" cy="1015663"/>
          </a:xfrm>
          <a:prstGeom prst="rect">
            <a:avLst/>
          </a:prstGeom>
          <a:noFill/>
        </p:spPr>
        <p:txBody>
          <a:bodyPr wrap="square" rtlCol="0">
            <a:spAutoFit/>
          </a:bodyPr>
          <a:lstStyle/>
          <a:p>
            <a:pPr algn="ctr"/>
            <a:r>
              <a:rPr lang="en-GB" sz="2000" dirty="0" smtClean="0">
                <a:latin typeface="+mj-lt"/>
              </a:rPr>
              <a:t>What will happen to me? Who can I trust?</a:t>
            </a:r>
            <a:endParaRPr lang="en-GB" sz="2000" dirty="0">
              <a:latin typeface="+mj-lt"/>
            </a:endParaRPr>
          </a:p>
        </p:txBody>
      </p:sp>
      <p:sp>
        <p:nvSpPr>
          <p:cNvPr id="15" name="Cloud Callout 14"/>
          <p:cNvSpPr/>
          <p:nvPr/>
        </p:nvSpPr>
        <p:spPr>
          <a:xfrm>
            <a:off x="264513" y="4985060"/>
            <a:ext cx="3744416" cy="1003250"/>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j-lt"/>
            </a:endParaRPr>
          </a:p>
        </p:txBody>
      </p:sp>
      <p:sp>
        <p:nvSpPr>
          <p:cNvPr id="17" name="TextBox 16"/>
          <p:cNvSpPr txBox="1"/>
          <p:nvPr/>
        </p:nvSpPr>
        <p:spPr>
          <a:xfrm>
            <a:off x="697142" y="5108099"/>
            <a:ext cx="2952328" cy="707886"/>
          </a:xfrm>
          <a:prstGeom prst="rect">
            <a:avLst/>
          </a:prstGeom>
          <a:noFill/>
        </p:spPr>
        <p:txBody>
          <a:bodyPr wrap="square" rtlCol="0">
            <a:spAutoFit/>
          </a:bodyPr>
          <a:lstStyle/>
          <a:p>
            <a:pPr algn="ctr"/>
            <a:r>
              <a:rPr lang="en-GB" sz="2000" dirty="0" smtClean="0">
                <a:latin typeface="+mj-lt"/>
              </a:rPr>
              <a:t>What if the adoptive parents are horrible?</a:t>
            </a:r>
            <a:endParaRPr lang="en-GB" sz="2000" dirty="0">
              <a:latin typeface="+mj-lt"/>
            </a:endParaRPr>
          </a:p>
        </p:txBody>
      </p:sp>
      <p:sp>
        <p:nvSpPr>
          <p:cNvPr id="18" name="Cloud Callout 17"/>
          <p:cNvSpPr/>
          <p:nvPr/>
        </p:nvSpPr>
        <p:spPr>
          <a:xfrm>
            <a:off x="4499992" y="5312330"/>
            <a:ext cx="3826768" cy="1224136"/>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j-lt"/>
            </a:endParaRPr>
          </a:p>
        </p:txBody>
      </p:sp>
      <p:sp>
        <p:nvSpPr>
          <p:cNvPr id="19" name="TextBox 18"/>
          <p:cNvSpPr txBox="1"/>
          <p:nvPr/>
        </p:nvSpPr>
        <p:spPr>
          <a:xfrm>
            <a:off x="4878034" y="5405853"/>
            <a:ext cx="2952328" cy="1015663"/>
          </a:xfrm>
          <a:prstGeom prst="rect">
            <a:avLst/>
          </a:prstGeom>
          <a:noFill/>
        </p:spPr>
        <p:txBody>
          <a:bodyPr wrap="square" rtlCol="0">
            <a:spAutoFit/>
          </a:bodyPr>
          <a:lstStyle/>
          <a:p>
            <a:pPr algn="ctr"/>
            <a:r>
              <a:rPr lang="en-GB" sz="2000" dirty="0" smtClean="0">
                <a:latin typeface="+mj-lt"/>
              </a:rPr>
              <a:t>Will I ever get a child? I better say the right thing!</a:t>
            </a:r>
            <a:endParaRPr lang="en-GB" sz="2000" dirty="0">
              <a:latin typeface="+mj-lt"/>
            </a:endParaRPr>
          </a:p>
        </p:txBody>
      </p:sp>
      <p:pic>
        <p:nvPicPr>
          <p:cNvPr id="16"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14532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6626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01660" y="849558"/>
            <a:ext cx="8688339" cy="1133605"/>
          </a:xfrm>
        </p:spPr>
        <p:txBody>
          <a:bodyPr/>
          <a:lstStyle/>
          <a:p>
            <a:r>
              <a:rPr lang="en-GB" dirty="0" smtClean="0"/>
              <a:t>Where contact may destabilise placements</a:t>
            </a:r>
          </a:p>
        </p:txBody>
      </p:sp>
      <p:sp>
        <p:nvSpPr>
          <p:cNvPr id="25602" name="Rectangle 3"/>
          <p:cNvSpPr>
            <a:spLocks noGrp="1" noChangeArrowheads="1"/>
          </p:cNvSpPr>
          <p:nvPr>
            <p:ph type="body" idx="1"/>
          </p:nvPr>
        </p:nvSpPr>
        <p:spPr>
          <a:xfrm>
            <a:off x="323850" y="1933585"/>
            <a:ext cx="8362950" cy="4525963"/>
          </a:xfrm>
        </p:spPr>
        <p:txBody>
          <a:bodyPr>
            <a:noAutofit/>
          </a:bodyPr>
          <a:lstStyle/>
          <a:p>
            <a:pPr>
              <a:lnSpc>
                <a:spcPct val="90000"/>
              </a:lnSpc>
            </a:pPr>
            <a:r>
              <a:rPr lang="en-GB" sz="2300" dirty="0" smtClean="0"/>
              <a:t>Cases of traumatic/abuse neglect (Howe and Steele, 2004)</a:t>
            </a:r>
          </a:p>
          <a:p>
            <a:pPr>
              <a:lnSpc>
                <a:spcPct val="90000"/>
              </a:lnSpc>
            </a:pPr>
            <a:r>
              <a:rPr lang="en-GB" sz="2300" dirty="0" smtClean="0"/>
              <a:t>Continued lack of support for placement by birth relatives (</a:t>
            </a:r>
            <a:r>
              <a:rPr lang="en-GB" sz="2300" dirty="0"/>
              <a:t>N</a:t>
            </a:r>
            <a:r>
              <a:rPr lang="en-GB" sz="2300" dirty="0" smtClean="0"/>
              <a:t>eil et al, 2011)</a:t>
            </a:r>
          </a:p>
          <a:p>
            <a:pPr>
              <a:lnSpc>
                <a:spcPct val="90000"/>
              </a:lnSpc>
            </a:pPr>
            <a:r>
              <a:rPr lang="en-GB" sz="2300" dirty="0" smtClean="0"/>
              <a:t>Too high frequency – new family unable to function as ‘family’ (Neil, Beek and Schofield, 2003)</a:t>
            </a:r>
          </a:p>
          <a:p>
            <a:pPr>
              <a:lnSpc>
                <a:spcPct val="90000"/>
              </a:lnSpc>
            </a:pPr>
            <a:r>
              <a:rPr lang="en-GB" sz="2300" dirty="0" smtClean="0"/>
              <a:t>Behavioural/emotional problems of child following contact put too much stress on family (</a:t>
            </a:r>
            <a:r>
              <a:rPr lang="en-GB" sz="2300" dirty="0" err="1" smtClean="0"/>
              <a:t>Mackaskill</a:t>
            </a:r>
            <a:r>
              <a:rPr lang="en-GB" sz="2300" dirty="0" smtClean="0"/>
              <a:t>, 2002)</a:t>
            </a:r>
          </a:p>
          <a:p>
            <a:pPr>
              <a:lnSpc>
                <a:spcPct val="90000"/>
              </a:lnSpc>
            </a:pPr>
            <a:r>
              <a:rPr lang="en-GB" sz="2300" dirty="0" smtClean="0"/>
              <a:t>Contact perpetuates idealised view of abusive birth parents (</a:t>
            </a:r>
            <a:r>
              <a:rPr lang="en-GB" sz="2300" dirty="0" err="1" smtClean="0"/>
              <a:t>Loxtercamp</a:t>
            </a:r>
            <a:r>
              <a:rPr lang="en-GB" sz="2300" dirty="0" smtClean="0"/>
              <a:t>, 2009)</a:t>
            </a:r>
          </a:p>
          <a:p>
            <a:pPr>
              <a:lnSpc>
                <a:spcPct val="90000"/>
              </a:lnSpc>
            </a:pPr>
            <a:endParaRPr lang="en-GB" sz="2300" dirty="0" smtClean="0"/>
          </a:p>
          <a:p>
            <a:pPr>
              <a:lnSpc>
                <a:spcPct val="90000"/>
              </a:lnSpc>
            </a:pPr>
            <a:endParaRPr lang="en-GB" dirty="0" smtClean="0"/>
          </a:p>
          <a:p>
            <a:pPr>
              <a:lnSpc>
                <a:spcPct val="90000"/>
              </a:lnSpc>
            </a:pPr>
            <a:endParaRPr lang="en-GB" dirty="0" smtClean="0"/>
          </a:p>
          <a:p>
            <a:pPr>
              <a:lnSpc>
                <a:spcPct val="90000"/>
              </a:lnSpc>
            </a:pPr>
            <a:endParaRPr lang="en-GB" dirty="0" smtClean="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9030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Sibling contact </a:t>
            </a:r>
            <a:r>
              <a:rPr lang="en-GB" sz="3000" dirty="0" smtClean="0"/>
              <a:t>(Cossar &amp; Neil, 2013)</a:t>
            </a:r>
            <a:endParaRPr lang="en-GB" sz="3000" dirty="0"/>
          </a:p>
        </p:txBody>
      </p:sp>
      <p:sp>
        <p:nvSpPr>
          <p:cNvPr id="3" name="Content Placeholder 2"/>
          <p:cNvSpPr>
            <a:spLocks noGrp="1"/>
          </p:cNvSpPr>
          <p:nvPr>
            <p:ph idx="1"/>
          </p:nvPr>
        </p:nvSpPr>
        <p:spPr/>
        <p:txBody>
          <a:bodyPr/>
          <a:lstStyle/>
          <a:p>
            <a:r>
              <a:rPr lang="en-GB" dirty="0" smtClean="0"/>
              <a:t>Family boundary issues: complex networks, relationships between sets of parents, managing ‘the information flow’</a:t>
            </a:r>
          </a:p>
          <a:p>
            <a:r>
              <a:rPr lang="en-GB" dirty="0" smtClean="0"/>
              <a:t>Benefits: relationships, reassurance, identity, positive models of parenting for older </a:t>
            </a:r>
            <a:r>
              <a:rPr lang="en-GB" dirty="0" smtClean="0"/>
              <a:t>siblings</a:t>
            </a:r>
            <a:endParaRPr lang="en-GB" dirty="0" smtClean="0"/>
          </a:p>
          <a:p>
            <a:r>
              <a:rPr lang="en-GB" dirty="0" smtClean="0"/>
              <a:t>Challenges: role changes, absence of ‘normal’ family practices, different perceptions of birth family, risks posed by siblings</a:t>
            </a:r>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10600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7013" y="697195"/>
            <a:ext cx="8688339" cy="1133605"/>
          </a:xfrm>
        </p:spPr>
        <p:txBody>
          <a:bodyPr>
            <a:normAutofit/>
          </a:bodyPr>
          <a:lstStyle/>
          <a:p>
            <a:pPr eaLnBrk="1" hangingPunct="1"/>
            <a:r>
              <a:rPr lang="en-GB" altLang="en-US" sz="2800" b="1" dirty="0" smtClean="0"/>
              <a:t>Practice model: contact in permanent placements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1376633"/>
              </p:ext>
            </p:extLst>
          </p:nvPr>
        </p:nvGraphicFramePr>
        <p:xfrm>
          <a:off x="185447" y="1522992"/>
          <a:ext cx="8737475" cy="530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ircular Arrow 5"/>
          <p:cNvSpPr/>
          <p:nvPr/>
        </p:nvSpPr>
        <p:spPr>
          <a:xfrm rot="15871616">
            <a:off x="539598" y="2697273"/>
            <a:ext cx="944104" cy="931817"/>
          </a:xfrm>
          <a:prstGeom prst="circularArrow">
            <a:avLst>
              <a:gd name="adj1" fmla="val 0"/>
              <a:gd name="adj2" fmla="val 836100"/>
              <a:gd name="adj3" fmla="val 17300400"/>
              <a:gd name="adj4" fmla="val 10924600"/>
              <a:gd name="adj5" fmla="val 95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black"/>
              </a:solidFill>
            </a:endParaRPr>
          </a:p>
        </p:txBody>
      </p:sp>
      <p:sp>
        <p:nvSpPr>
          <p:cNvPr id="7" name="Oval 6"/>
          <p:cNvSpPr/>
          <p:nvPr/>
        </p:nvSpPr>
        <p:spPr>
          <a:xfrm>
            <a:off x="50692" y="2253626"/>
            <a:ext cx="1593957" cy="73145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Support suspension of contact</a:t>
            </a:r>
          </a:p>
        </p:txBody>
      </p:sp>
      <p:sp>
        <p:nvSpPr>
          <p:cNvPr id="23" name="Oval 22"/>
          <p:cNvSpPr/>
          <p:nvPr/>
        </p:nvSpPr>
        <p:spPr>
          <a:xfrm>
            <a:off x="1159165" y="1493638"/>
            <a:ext cx="970969" cy="54746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What else?</a:t>
            </a:r>
          </a:p>
        </p:txBody>
      </p:sp>
      <p:sp>
        <p:nvSpPr>
          <p:cNvPr id="24" name="TextBox 23"/>
          <p:cNvSpPr txBox="1"/>
          <p:nvPr/>
        </p:nvSpPr>
        <p:spPr>
          <a:xfrm>
            <a:off x="3690139" y="3486793"/>
            <a:ext cx="1703895" cy="2246769"/>
          </a:xfrm>
          <a:prstGeom prst="rect">
            <a:avLst/>
          </a:prstGeom>
          <a:noFill/>
        </p:spPr>
        <p:txBody>
          <a:bodyPr wrap="square">
            <a:spAutoFit/>
          </a:bodyPr>
          <a:lstStyle/>
          <a:p>
            <a:pPr algn="ctr" fontAlgn="auto">
              <a:spcBef>
                <a:spcPts val="0"/>
              </a:spcBef>
              <a:spcAft>
                <a:spcPts val="0"/>
              </a:spcAft>
              <a:defRPr/>
            </a:pPr>
            <a:r>
              <a:rPr lang="en-GB" dirty="0">
                <a:solidFill>
                  <a:prstClr val="black"/>
                </a:solidFill>
                <a:latin typeface="Calibri"/>
                <a:cs typeface="+mn-cs"/>
              </a:rPr>
              <a:t>How can this contact support this child?</a:t>
            </a:r>
          </a:p>
        </p:txBody>
      </p:sp>
      <p:cxnSp>
        <p:nvCxnSpPr>
          <p:cNvPr id="28" name="Straight Arrow Connector 27"/>
          <p:cNvCxnSpPr/>
          <p:nvPr/>
        </p:nvCxnSpPr>
        <p:spPr>
          <a:xfrm>
            <a:off x="3409370" y="3922821"/>
            <a:ext cx="0" cy="120350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946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379571">
            <a:off x="671748" y="1658093"/>
            <a:ext cx="441805" cy="53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6541" y="1570056"/>
            <a:ext cx="183232" cy="351399"/>
          </a:xfrm>
          <a:prstGeom prst="rect">
            <a:avLst/>
          </a:prstGeom>
          <a:noFill/>
        </p:spPr>
        <p:txBody>
          <a:bodyPr wrap="square">
            <a:spAutoFit/>
          </a:bodyPr>
          <a:lstStyle/>
          <a:p>
            <a:pPr fontAlgn="auto">
              <a:spcBef>
                <a:spcPts val="0"/>
              </a:spcBef>
              <a:spcAft>
                <a:spcPts val="0"/>
              </a:spcAft>
              <a:defRPr/>
            </a:pPr>
            <a:endParaRPr lang="en-GB" dirty="0">
              <a:solidFill>
                <a:prstClr val="black"/>
              </a:solidFill>
              <a:latin typeface="Calibri"/>
              <a:cs typeface="+mn-cs"/>
            </a:endParaRPr>
          </a:p>
        </p:txBody>
      </p:sp>
      <p:sp>
        <p:nvSpPr>
          <p:cNvPr id="4" name="TextBox 3"/>
          <p:cNvSpPr txBox="1"/>
          <p:nvPr/>
        </p:nvSpPr>
        <p:spPr>
          <a:xfrm>
            <a:off x="5241852" y="1384398"/>
            <a:ext cx="944346" cy="307777"/>
          </a:xfrm>
          <a:prstGeom prst="rect">
            <a:avLst/>
          </a:prstGeom>
          <a:noFill/>
        </p:spPr>
        <p:txBody>
          <a:bodyPr wrap="square">
            <a:spAutoFit/>
          </a:bodyPr>
          <a:lstStyle/>
          <a:p>
            <a:pPr fontAlgn="auto">
              <a:spcBef>
                <a:spcPts val="0"/>
              </a:spcBef>
              <a:spcAft>
                <a:spcPts val="0"/>
              </a:spcAft>
              <a:defRPr/>
            </a:pPr>
            <a:r>
              <a:rPr lang="en-GB" sz="1400" b="1" dirty="0">
                <a:solidFill>
                  <a:prstClr val="black"/>
                </a:solidFill>
                <a:latin typeface="Calibri"/>
                <a:cs typeface="+mn-cs"/>
              </a:rPr>
              <a:t>Start here</a:t>
            </a:r>
          </a:p>
        </p:txBody>
      </p:sp>
      <p:sp>
        <p:nvSpPr>
          <p:cNvPr id="2" name="Oval 1"/>
          <p:cNvSpPr/>
          <p:nvPr/>
        </p:nvSpPr>
        <p:spPr>
          <a:xfrm>
            <a:off x="1044102" y="5057053"/>
            <a:ext cx="3112267" cy="1750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descr="C:\Users\claudia.martins\AppData\Local\Microsoft\Windows\Temporary Internet Files\Content.Outlook\BMCVRHBY\UEA_NEW_BRAND_Magenta_190_11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1148" y="6181939"/>
            <a:ext cx="1092527" cy="65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3991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735" y="872065"/>
            <a:ext cx="8699731" cy="1066800"/>
          </a:xfrm>
        </p:spPr>
        <p:txBody>
          <a:bodyPr>
            <a:noAutofit/>
          </a:bodyPr>
          <a:lstStyle/>
          <a:p>
            <a:r>
              <a:rPr lang="en-GB" dirty="0" smtClean="0"/>
              <a:t>How do social workers support contact? </a:t>
            </a:r>
            <a:r>
              <a:rPr lang="en-GB" sz="2800" dirty="0" smtClean="0"/>
              <a:t>(Neil et al 2011, 2015)</a:t>
            </a:r>
            <a:endParaRPr lang="en-GB" sz="2800" dirty="0"/>
          </a:p>
        </p:txBody>
      </p:sp>
      <p:sp>
        <p:nvSpPr>
          <p:cNvPr id="9" name="Text Placeholder 8"/>
          <p:cNvSpPr>
            <a:spLocks noGrp="1"/>
          </p:cNvSpPr>
          <p:nvPr>
            <p:ph type="body" idx="1"/>
          </p:nvPr>
        </p:nvSpPr>
        <p:spPr>
          <a:xfrm>
            <a:off x="360215" y="1881488"/>
            <a:ext cx="4040188" cy="639762"/>
          </a:xfrm>
        </p:spPr>
        <p:txBody>
          <a:bodyPr/>
          <a:lstStyle/>
          <a:p>
            <a:r>
              <a:rPr lang="en-GB" dirty="0" smtClean="0"/>
              <a:t>Good practice</a:t>
            </a:r>
            <a:endParaRPr lang="en-GB" dirty="0"/>
          </a:p>
        </p:txBody>
      </p:sp>
      <p:sp>
        <p:nvSpPr>
          <p:cNvPr id="8" name="Content Placeholder 7"/>
          <p:cNvSpPr>
            <a:spLocks noGrp="1"/>
          </p:cNvSpPr>
          <p:nvPr>
            <p:ph sz="half" idx="2"/>
          </p:nvPr>
        </p:nvSpPr>
        <p:spPr>
          <a:xfrm>
            <a:off x="41550" y="3117015"/>
            <a:ext cx="4040188" cy="3951288"/>
          </a:xfrm>
        </p:spPr>
        <p:txBody>
          <a:bodyPr>
            <a:noAutofit/>
          </a:bodyPr>
          <a:lstStyle/>
          <a:p>
            <a:r>
              <a:rPr lang="en-GB" sz="2200" dirty="0" smtClean="0"/>
              <a:t>Child’s needs come first, but adults needs also addressed</a:t>
            </a:r>
          </a:p>
          <a:p>
            <a:r>
              <a:rPr lang="en-GB" sz="2200" dirty="0" smtClean="0"/>
              <a:t>Support with emotions and relationships</a:t>
            </a:r>
          </a:p>
          <a:p>
            <a:r>
              <a:rPr lang="en-GB" sz="2200" dirty="0" smtClean="0"/>
              <a:t>Proportionate risk management</a:t>
            </a:r>
          </a:p>
        </p:txBody>
      </p:sp>
      <p:sp>
        <p:nvSpPr>
          <p:cNvPr id="10" name="Text Placeholder 9"/>
          <p:cNvSpPr>
            <a:spLocks noGrp="1"/>
          </p:cNvSpPr>
          <p:nvPr>
            <p:ph type="body" sz="quarter" idx="3"/>
          </p:nvPr>
        </p:nvSpPr>
        <p:spPr>
          <a:xfrm>
            <a:off x="4797538" y="2241719"/>
            <a:ext cx="4041775" cy="639762"/>
          </a:xfrm>
        </p:spPr>
        <p:txBody>
          <a:bodyPr>
            <a:noAutofit/>
          </a:bodyPr>
          <a:lstStyle/>
          <a:p>
            <a:r>
              <a:rPr lang="en-GB" dirty="0" smtClean="0"/>
              <a:t>Problems in supporting contact</a:t>
            </a:r>
            <a:endParaRPr lang="en-GB" dirty="0"/>
          </a:p>
        </p:txBody>
      </p:sp>
      <p:sp>
        <p:nvSpPr>
          <p:cNvPr id="11" name="Content Placeholder 10"/>
          <p:cNvSpPr>
            <a:spLocks noGrp="1"/>
          </p:cNvSpPr>
          <p:nvPr>
            <p:ph sz="quarter" idx="4"/>
          </p:nvPr>
        </p:nvSpPr>
        <p:spPr>
          <a:xfrm>
            <a:off x="4451055" y="3117015"/>
            <a:ext cx="4332720" cy="3951288"/>
          </a:xfrm>
        </p:spPr>
        <p:txBody>
          <a:bodyPr>
            <a:noAutofit/>
          </a:bodyPr>
          <a:lstStyle/>
          <a:p>
            <a:r>
              <a:rPr lang="en-GB" sz="2200" dirty="0" smtClean="0"/>
              <a:t>Needs of one or more parties (</a:t>
            </a:r>
            <a:r>
              <a:rPr lang="en-GB" sz="2200" dirty="0" err="1" smtClean="0"/>
              <a:t>esp</a:t>
            </a:r>
            <a:r>
              <a:rPr lang="en-GB" sz="2200" dirty="0" smtClean="0"/>
              <a:t> </a:t>
            </a:r>
            <a:r>
              <a:rPr lang="en-GB" sz="2200" dirty="0" smtClean="0"/>
              <a:t>birth relatives) not addressed</a:t>
            </a:r>
          </a:p>
          <a:p>
            <a:r>
              <a:rPr lang="en-GB" sz="2200" dirty="0" smtClean="0"/>
              <a:t>Disproportionate risk management</a:t>
            </a:r>
          </a:p>
          <a:p>
            <a:r>
              <a:rPr lang="en-GB" sz="2200" dirty="0" smtClean="0"/>
              <a:t>Contact ‘supervised’ not facilitated: it may be ‘safe’ but not ‘happy’</a:t>
            </a:r>
          </a:p>
          <a:p>
            <a:endParaRPr lang="en-GB" sz="2200" dirty="0"/>
          </a:p>
        </p:txBody>
      </p:sp>
      <p:pic>
        <p:nvPicPr>
          <p:cNvPr id="12"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91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does practice need to align with evidence?</a:t>
            </a:r>
            <a:endParaRPr lang="en-GB" dirty="0"/>
          </a:p>
        </p:txBody>
      </p:sp>
      <p:sp>
        <p:nvSpPr>
          <p:cNvPr id="3" name="Content Placeholder 2"/>
          <p:cNvSpPr>
            <a:spLocks noGrp="1"/>
          </p:cNvSpPr>
          <p:nvPr>
            <p:ph idx="1"/>
          </p:nvPr>
        </p:nvSpPr>
        <p:spPr/>
        <p:txBody>
          <a:bodyPr>
            <a:normAutofit fontScale="92500"/>
          </a:bodyPr>
          <a:lstStyle/>
          <a:p>
            <a:r>
              <a:rPr lang="en-GB" dirty="0" smtClean="0"/>
              <a:t>Move away from standard formula towards case sensitive planning</a:t>
            </a:r>
          </a:p>
          <a:p>
            <a:r>
              <a:rPr lang="en-GB" dirty="0" smtClean="0"/>
              <a:t>Be willing to question assumptions: ‘letterbox is easier than face-to-face’; ‘contact can’t work in non consenting cases’ </a:t>
            </a:r>
          </a:p>
          <a:p>
            <a:r>
              <a:rPr lang="en-GB" dirty="0" smtClean="0"/>
              <a:t>Recognise that successful contact can address difficulties often seen as contraindications (e.g. birth parents’ lack of acceptance, adoptive parents anxieties)</a:t>
            </a:r>
          </a:p>
          <a:p>
            <a:r>
              <a:rPr lang="en-GB" dirty="0" smtClean="0"/>
              <a:t>Question own attitudes and values: maintain an ethical climate</a:t>
            </a:r>
          </a:p>
          <a:p>
            <a:endParaRPr lang="en-GB" dirty="0" smtClean="0"/>
          </a:p>
          <a:p>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4050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t>For more information….</a:t>
            </a:r>
          </a:p>
        </p:txBody>
      </p:sp>
      <p:sp>
        <p:nvSpPr>
          <p:cNvPr id="5" name="Content Placeholder 4"/>
          <p:cNvSpPr>
            <a:spLocks noGrp="1"/>
          </p:cNvSpPr>
          <p:nvPr>
            <p:ph idx="1"/>
          </p:nvPr>
        </p:nvSpPr>
        <p:spPr/>
        <p:txBody>
          <a:bodyPr>
            <a:normAutofit fontScale="55000" lnSpcReduction="20000"/>
          </a:bodyPr>
          <a:lstStyle/>
          <a:p>
            <a:pPr>
              <a:defRPr/>
            </a:pPr>
            <a:r>
              <a:rPr lang="en-GB" sz="2400" dirty="0" smtClean="0"/>
              <a:t>The ‘Contact after Adoption’ study</a:t>
            </a:r>
          </a:p>
          <a:p>
            <a:pPr marL="0" indent="0">
              <a:buNone/>
            </a:pPr>
            <a:r>
              <a:rPr lang="en-GB" sz="2400" u="sng" dirty="0">
                <a:hlinkClick r:id="rId2"/>
              </a:rPr>
              <a:t>https://www.uea.ac.uk/contact-after-adoption/home</a:t>
            </a:r>
            <a:endParaRPr lang="en-GB" sz="2400" u="sng" dirty="0"/>
          </a:p>
          <a:p>
            <a:pPr marL="0" indent="0">
              <a:buFont typeface="Wingdings" pitchFamily="2" charset="2"/>
              <a:buNone/>
              <a:defRPr/>
            </a:pPr>
            <a:endParaRPr lang="en-GB" sz="2400" dirty="0" smtClean="0"/>
          </a:p>
          <a:p>
            <a:pPr marL="0" indent="0">
              <a:buFont typeface="Wingdings" pitchFamily="2" charset="2"/>
              <a:buNone/>
              <a:defRPr/>
            </a:pPr>
            <a:r>
              <a:rPr lang="en-US" sz="2400" dirty="0" smtClean="0"/>
              <a:t>Neil E, Beek M, </a:t>
            </a:r>
            <a:r>
              <a:rPr lang="en-US" sz="2400" dirty="0"/>
              <a:t>and </a:t>
            </a:r>
            <a:r>
              <a:rPr lang="en-US" sz="2400" dirty="0" smtClean="0"/>
              <a:t>Ward E </a:t>
            </a:r>
            <a:r>
              <a:rPr lang="en-US" sz="2400" dirty="0"/>
              <a:t>(</a:t>
            </a:r>
            <a:r>
              <a:rPr lang="en-US" sz="2400" dirty="0" smtClean="0"/>
              <a:t>2015) </a:t>
            </a:r>
            <a:r>
              <a:rPr lang="en-US" sz="2400" i="1" dirty="0"/>
              <a:t>Contact After Adoption: </a:t>
            </a:r>
            <a:r>
              <a:rPr lang="en-GB" sz="2400" i="1" dirty="0"/>
              <a:t>A longitudinal study of </a:t>
            </a:r>
            <a:r>
              <a:rPr lang="en-GB" sz="2400" i="1" dirty="0" smtClean="0"/>
              <a:t>post-adoption contact arrangements. </a:t>
            </a:r>
            <a:r>
              <a:rPr lang="en-GB" sz="2400" i="1" dirty="0" err="1" smtClean="0"/>
              <a:t>CoramBAAF</a:t>
            </a:r>
            <a:r>
              <a:rPr lang="en-GB" sz="2400" i="1" dirty="0" smtClean="0"/>
              <a:t>.</a:t>
            </a:r>
            <a:r>
              <a:rPr lang="en-US" sz="2400" dirty="0" smtClean="0"/>
              <a:t> </a:t>
            </a:r>
          </a:p>
          <a:p>
            <a:pPr marL="0" indent="0">
              <a:buFont typeface="Wingdings" pitchFamily="2" charset="2"/>
              <a:buNone/>
              <a:defRPr/>
            </a:pPr>
            <a:endParaRPr lang="en-GB" sz="2400" dirty="0" smtClean="0"/>
          </a:p>
          <a:p>
            <a:pPr>
              <a:defRPr/>
            </a:pPr>
            <a:r>
              <a:rPr lang="en-GB" sz="2400" dirty="0" smtClean="0"/>
              <a:t>‘Helping Birth Families’ and ‘Supporting Direct Contact after Adoption’ studies</a:t>
            </a:r>
          </a:p>
          <a:p>
            <a:pPr marL="0" indent="0">
              <a:buFont typeface="Wingdings" pitchFamily="2" charset="2"/>
              <a:buNone/>
              <a:defRPr/>
            </a:pPr>
            <a:r>
              <a:rPr lang="en-GB" sz="2400" dirty="0" smtClean="0">
                <a:hlinkClick r:id="rId3"/>
              </a:rPr>
              <a:t>http://www.adoptionresearchinitiative.org.uk/study5.html</a:t>
            </a:r>
            <a:endParaRPr lang="en-GB" sz="2400" dirty="0" smtClean="0"/>
          </a:p>
          <a:p>
            <a:pPr marL="0" indent="0">
              <a:buFont typeface="Wingdings" pitchFamily="2" charset="2"/>
              <a:buNone/>
              <a:defRPr/>
            </a:pPr>
            <a:endParaRPr lang="en-GB" sz="2400" dirty="0"/>
          </a:p>
          <a:p>
            <a:pPr marL="0" indent="0">
              <a:buNone/>
              <a:defRPr/>
            </a:pPr>
            <a:r>
              <a:rPr lang="en-GB" sz="2400" dirty="0" smtClean="0"/>
              <a:t>Neil E, </a:t>
            </a:r>
            <a:r>
              <a:rPr lang="en-GB" sz="2400" dirty="0" err="1" smtClean="0"/>
              <a:t>Cossar</a:t>
            </a:r>
            <a:r>
              <a:rPr lang="en-GB" sz="2400" dirty="0" smtClean="0"/>
              <a:t> J, Jones C, </a:t>
            </a:r>
            <a:r>
              <a:rPr lang="en-GB" sz="2400" dirty="0" err="1" smtClean="0"/>
              <a:t>Lorgelly</a:t>
            </a:r>
            <a:r>
              <a:rPr lang="en-GB" sz="2400" dirty="0" smtClean="0"/>
              <a:t> P and Young J </a:t>
            </a:r>
            <a:r>
              <a:rPr lang="en-GB" sz="2400" dirty="0"/>
              <a:t>(2011</a:t>
            </a:r>
            <a:r>
              <a:rPr lang="en-GB" sz="2400" dirty="0" smtClean="0"/>
              <a:t>) </a:t>
            </a:r>
            <a:r>
              <a:rPr lang="en-GB" sz="2400" i="1" dirty="0"/>
              <a:t>Supporting direct contact after adoption</a:t>
            </a:r>
            <a:r>
              <a:rPr lang="en-GB" sz="2400" dirty="0"/>
              <a:t>. BAAF.</a:t>
            </a:r>
          </a:p>
          <a:p>
            <a:pPr marL="0" indent="0">
              <a:buFont typeface="Wingdings" pitchFamily="2" charset="2"/>
              <a:buNone/>
              <a:defRPr/>
            </a:pPr>
            <a:endParaRPr lang="en-GB" sz="2400" dirty="0" smtClean="0"/>
          </a:p>
          <a:p>
            <a:pPr marL="0" indent="0">
              <a:buFont typeface="Wingdings" pitchFamily="2" charset="2"/>
              <a:buNone/>
              <a:defRPr/>
            </a:pPr>
            <a:endParaRPr lang="en-GB" sz="2400" dirty="0"/>
          </a:p>
          <a:p>
            <a:pPr marL="0" indent="0">
              <a:buFont typeface="Wingdings" pitchFamily="2" charset="2"/>
              <a:buNone/>
              <a:defRPr/>
            </a:pPr>
            <a:r>
              <a:rPr lang="en-GB" sz="4000" dirty="0" smtClean="0"/>
              <a:t>e.neil@uea.ac.uk</a:t>
            </a:r>
          </a:p>
          <a:p>
            <a:pPr>
              <a:defRPr/>
            </a:pPr>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7719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57201" y="951737"/>
            <a:ext cx="8338040" cy="288131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58374" name="Text Box 6"/>
          <p:cNvSpPr txBox="1">
            <a:spLocks noChangeArrowheads="1"/>
          </p:cNvSpPr>
          <p:nvPr/>
        </p:nvSpPr>
        <p:spPr bwMode="auto">
          <a:xfrm>
            <a:off x="457200" y="1096201"/>
            <a:ext cx="8338041" cy="2554545"/>
          </a:xfrm>
          <a:prstGeom prst="rect">
            <a:avLst/>
          </a:prstGeom>
          <a:noFill/>
          <a:ln w="9525">
            <a:noFill/>
            <a:miter lim="800000"/>
            <a:headEnd/>
            <a:tailEnd/>
          </a:ln>
          <a:effectLst/>
        </p:spPr>
        <p:txBody>
          <a:bodyPr wrap="square">
            <a:spAutoFit/>
          </a:bodyPr>
          <a:lstStyle/>
          <a:p>
            <a:pPr>
              <a:spcBef>
                <a:spcPct val="50000"/>
              </a:spcBef>
            </a:pPr>
            <a:r>
              <a:rPr lang="en-GB" sz="2000" dirty="0">
                <a:latin typeface="+mj-lt"/>
              </a:rPr>
              <a:t>The </a:t>
            </a:r>
            <a:r>
              <a:rPr lang="en-GB" sz="2000" b="1" dirty="0">
                <a:effectLst>
                  <a:outerShdw blurRad="38100" dist="38100" dir="2700000" algn="tl">
                    <a:srgbClr val="C0C0C0"/>
                  </a:outerShdw>
                </a:effectLst>
                <a:latin typeface="+mj-lt"/>
              </a:rPr>
              <a:t>‘Contact after adoption’</a:t>
            </a:r>
            <a:r>
              <a:rPr lang="en-GB" sz="2000" dirty="0">
                <a:latin typeface="+mj-lt"/>
              </a:rPr>
              <a:t> study: </a:t>
            </a:r>
            <a:r>
              <a:rPr lang="en-GB" sz="2000" dirty="0" smtClean="0">
                <a:latin typeface="+mj-lt"/>
              </a:rPr>
              <a:t>face-to-face </a:t>
            </a:r>
            <a:r>
              <a:rPr lang="en-GB" sz="2000" dirty="0">
                <a:latin typeface="+mj-lt"/>
              </a:rPr>
              <a:t>and indirect </a:t>
            </a:r>
            <a:r>
              <a:rPr lang="en-GB" sz="2000" dirty="0" smtClean="0">
                <a:latin typeface="+mj-lt"/>
              </a:rPr>
              <a:t>contact with adult birth relatives </a:t>
            </a:r>
            <a:r>
              <a:rPr lang="en-GB" sz="2000" dirty="0">
                <a:latin typeface="+mj-lt"/>
              </a:rPr>
              <a:t>for children adopted under age </a:t>
            </a:r>
            <a:r>
              <a:rPr lang="en-GB" sz="2000" dirty="0" smtClean="0">
                <a:latin typeface="+mj-lt"/>
              </a:rPr>
              <a:t>4 (</a:t>
            </a:r>
            <a:r>
              <a:rPr lang="en-GB" sz="2000" dirty="0">
                <a:latin typeface="+mj-lt"/>
              </a:rPr>
              <a:t>N</a:t>
            </a:r>
            <a:r>
              <a:rPr lang="en-GB" sz="2000" dirty="0" smtClean="0">
                <a:latin typeface="+mj-lt"/>
              </a:rPr>
              <a:t>eil et al, 2014/2015)</a:t>
            </a:r>
            <a:endParaRPr lang="en-GB" sz="2000" dirty="0">
              <a:latin typeface="+mj-lt"/>
            </a:endParaRPr>
          </a:p>
          <a:p>
            <a:pPr>
              <a:spcBef>
                <a:spcPts val="0"/>
              </a:spcBef>
              <a:buFontTx/>
              <a:buChar char="•"/>
            </a:pPr>
            <a:r>
              <a:rPr lang="en-GB" sz="2000" dirty="0" smtClean="0">
                <a:latin typeface="+mj-lt"/>
              </a:rPr>
              <a:t> Longitudinal</a:t>
            </a:r>
            <a:r>
              <a:rPr lang="en-GB" sz="2000" dirty="0" smtClean="0">
                <a:latin typeface="+mj-lt"/>
              </a:rPr>
              <a:t>: pre-school, middle childhood, late adolescence</a:t>
            </a:r>
            <a:endParaRPr lang="en-GB" sz="2000" dirty="0">
              <a:latin typeface="+mj-lt"/>
            </a:endParaRPr>
          </a:p>
          <a:p>
            <a:pPr>
              <a:spcBef>
                <a:spcPts val="0"/>
              </a:spcBef>
              <a:buFontTx/>
              <a:buChar char="•"/>
            </a:pPr>
            <a:r>
              <a:rPr lang="en-GB" sz="2000" dirty="0" smtClean="0">
                <a:latin typeface="+mj-lt"/>
              </a:rPr>
              <a:t> Birth </a:t>
            </a:r>
            <a:r>
              <a:rPr lang="en-GB" sz="2000" dirty="0" smtClean="0">
                <a:latin typeface="+mj-lt"/>
              </a:rPr>
              <a:t>relatives, adopted children/young people &amp; adoptive parents</a:t>
            </a:r>
          </a:p>
          <a:p>
            <a:pPr>
              <a:spcBef>
                <a:spcPts val="0"/>
              </a:spcBef>
              <a:buFontTx/>
              <a:buChar char="•"/>
            </a:pPr>
            <a:r>
              <a:rPr lang="en-GB" sz="2000" dirty="0" smtClean="0">
                <a:latin typeface="+mj-lt"/>
              </a:rPr>
              <a:t> 45 </a:t>
            </a:r>
            <a:r>
              <a:rPr lang="en-GB" sz="2000" dirty="0" smtClean="0">
                <a:latin typeface="+mj-lt"/>
              </a:rPr>
              <a:t>adoptive families and 32 birth families at Time 3 (mean age 18)</a:t>
            </a:r>
            <a:endParaRPr lang="en-GB" sz="2000" dirty="0">
              <a:latin typeface="+mj-lt"/>
            </a:endParaRPr>
          </a:p>
        </p:txBody>
      </p:sp>
      <p:sp>
        <p:nvSpPr>
          <p:cNvPr id="58375" name="Rectangle 7"/>
          <p:cNvSpPr>
            <a:spLocks noChangeArrowheads="1"/>
          </p:cNvSpPr>
          <p:nvPr/>
        </p:nvSpPr>
        <p:spPr bwMode="auto">
          <a:xfrm>
            <a:off x="1012952" y="4070795"/>
            <a:ext cx="7344618" cy="2231677"/>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endParaRPr lang="en-US"/>
          </a:p>
        </p:txBody>
      </p:sp>
      <p:sp>
        <p:nvSpPr>
          <p:cNvPr id="58376" name="Text Box 8"/>
          <p:cNvSpPr txBox="1">
            <a:spLocks noChangeArrowheads="1"/>
          </p:cNvSpPr>
          <p:nvPr/>
        </p:nvSpPr>
        <p:spPr bwMode="auto">
          <a:xfrm>
            <a:off x="1084390" y="4142232"/>
            <a:ext cx="6625108" cy="2123658"/>
          </a:xfrm>
          <a:prstGeom prst="rect">
            <a:avLst/>
          </a:prstGeom>
          <a:solidFill>
            <a:schemeClr val="accent3">
              <a:lumMod val="60000"/>
              <a:lumOff val="40000"/>
            </a:schemeClr>
          </a:solidFill>
          <a:ln w="9525">
            <a:noFill/>
            <a:miter lim="800000"/>
            <a:headEnd/>
            <a:tailEnd/>
          </a:ln>
          <a:effectLst/>
        </p:spPr>
        <p:txBody>
          <a:bodyPr wrap="square">
            <a:spAutoFit/>
          </a:bodyPr>
          <a:lstStyle/>
          <a:p>
            <a:pPr>
              <a:spcBef>
                <a:spcPct val="50000"/>
              </a:spcBef>
            </a:pPr>
            <a:r>
              <a:rPr lang="en-GB" sz="2200" dirty="0">
                <a:latin typeface="+mj-lt"/>
              </a:rPr>
              <a:t>The </a:t>
            </a:r>
            <a:r>
              <a:rPr lang="en-GB" sz="2200" b="1" dirty="0">
                <a:latin typeface="+mj-lt"/>
              </a:rPr>
              <a:t>‘Supporting </a:t>
            </a:r>
            <a:r>
              <a:rPr lang="en-GB" sz="2200" b="1" dirty="0" smtClean="0">
                <a:latin typeface="+mj-lt"/>
              </a:rPr>
              <a:t>direct contact</a:t>
            </a:r>
            <a:r>
              <a:rPr lang="en-GB" sz="2200" b="1" dirty="0">
                <a:latin typeface="+mj-lt"/>
              </a:rPr>
              <a:t>’</a:t>
            </a:r>
            <a:r>
              <a:rPr lang="en-GB" sz="2200" dirty="0">
                <a:latin typeface="+mj-lt"/>
              </a:rPr>
              <a:t> study: </a:t>
            </a:r>
            <a:r>
              <a:rPr lang="en-GB" sz="2200" dirty="0" smtClean="0">
                <a:latin typeface="+mj-lt"/>
              </a:rPr>
              <a:t>face-to-face</a:t>
            </a:r>
            <a:r>
              <a:rPr lang="en-GB" sz="2200" dirty="0">
                <a:latin typeface="+mj-lt"/>
              </a:rPr>
              <a:t>, agency mediated </a:t>
            </a:r>
            <a:r>
              <a:rPr lang="en-GB" sz="2200" dirty="0" smtClean="0">
                <a:latin typeface="+mj-lt"/>
              </a:rPr>
              <a:t>contact (</a:t>
            </a:r>
            <a:r>
              <a:rPr lang="en-GB" sz="2200" dirty="0">
                <a:latin typeface="+mj-lt"/>
              </a:rPr>
              <a:t>N</a:t>
            </a:r>
            <a:r>
              <a:rPr lang="en-GB" sz="2200" dirty="0" smtClean="0">
                <a:latin typeface="+mj-lt"/>
              </a:rPr>
              <a:t>eil et al, 2011)</a:t>
            </a:r>
            <a:endParaRPr lang="en-GB" sz="2200" dirty="0">
              <a:latin typeface="+mj-lt"/>
            </a:endParaRPr>
          </a:p>
          <a:p>
            <a:pPr>
              <a:spcBef>
                <a:spcPct val="50000"/>
              </a:spcBef>
              <a:buFontTx/>
              <a:buChar char="•"/>
            </a:pPr>
            <a:r>
              <a:rPr lang="en-GB" sz="2200" dirty="0" smtClean="0">
                <a:latin typeface="+mj-lt"/>
              </a:rPr>
              <a:t> 55 </a:t>
            </a:r>
            <a:r>
              <a:rPr lang="en-GB" sz="2200" dirty="0">
                <a:latin typeface="+mj-lt"/>
              </a:rPr>
              <a:t>adoptive parents</a:t>
            </a:r>
          </a:p>
          <a:p>
            <a:pPr>
              <a:spcBef>
                <a:spcPct val="50000"/>
              </a:spcBef>
              <a:buFontTx/>
              <a:buChar char="•"/>
            </a:pPr>
            <a:r>
              <a:rPr lang="en-GB" sz="2200" dirty="0" smtClean="0">
                <a:latin typeface="+mj-lt"/>
              </a:rPr>
              <a:t> 39 </a:t>
            </a:r>
            <a:r>
              <a:rPr lang="en-GB" sz="2200" dirty="0">
                <a:latin typeface="+mj-lt"/>
              </a:rPr>
              <a:t>birth </a:t>
            </a:r>
            <a:r>
              <a:rPr lang="en-GB" sz="2200" dirty="0" smtClean="0">
                <a:latin typeface="+mj-lt"/>
              </a:rPr>
              <a:t>relatives</a:t>
            </a:r>
            <a:endParaRPr lang="en-GB" sz="2200" dirty="0">
              <a:latin typeface="+mj-lt"/>
            </a:endParaRPr>
          </a:p>
        </p:txBody>
      </p:sp>
      <p:pic>
        <p:nvPicPr>
          <p:cNvPr id="6"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3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P spid="58374" grpId="0"/>
      <p:bldP spid="58375" grpId="0" animBg="1"/>
      <p:bldP spid="583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Contact pathways over time </a:t>
            </a:r>
            <a:r>
              <a:rPr lang="en-GB" sz="2800" dirty="0" smtClean="0"/>
              <a:t>(</a:t>
            </a:r>
            <a:r>
              <a:rPr lang="en-GB" sz="2800" dirty="0"/>
              <a:t>N</a:t>
            </a:r>
            <a:r>
              <a:rPr lang="en-GB" sz="2800" dirty="0" smtClean="0"/>
              <a:t>eil et al, 2014/15)</a:t>
            </a:r>
            <a:endParaRPr lang="en-GB" sz="2800" dirty="0"/>
          </a:p>
        </p:txBody>
      </p:sp>
      <p:sp>
        <p:nvSpPr>
          <p:cNvPr id="3" name="Content Placeholder 2"/>
          <p:cNvSpPr>
            <a:spLocks noGrp="1"/>
          </p:cNvSpPr>
          <p:nvPr>
            <p:ph idx="1"/>
          </p:nvPr>
        </p:nvSpPr>
        <p:spPr/>
        <p:txBody>
          <a:bodyPr>
            <a:normAutofit fontScale="92500" lnSpcReduction="10000"/>
          </a:bodyPr>
          <a:lstStyle/>
          <a:p>
            <a:r>
              <a:rPr lang="en-GB" dirty="0" smtClean="0"/>
              <a:t>Face-to-face much less common than ‘letterbox’</a:t>
            </a:r>
          </a:p>
          <a:p>
            <a:r>
              <a:rPr lang="en-GB" dirty="0" smtClean="0"/>
              <a:t>Most contact infrequent and voluntary</a:t>
            </a:r>
          </a:p>
          <a:p>
            <a:r>
              <a:rPr lang="en-GB" dirty="0" smtClean="0"/>
              <a:t>Many contact arrangements ‘fell by the wayside’ – 1/3 of YP had lost all contact by age 18</a:t>
            </a:r>
          </a:p>
          <a:p>
            <a:r>
              <a:rPr lang="en-GB" dirty="0" smtClean="0"/>
              <a:t>Contact with </a:t>
            </a:r>
            <a:r>
              <a:rPr lang="en-GB" i="1" dirty="0" smtClean="0"/>
              <a:t>parents</a:t>
            </a:r>
            <a:r>
              <a:rPr lang="en-GB" dirty="0" smtClean="0"/>
              <a:t> least enduring</a:t>
            </a:r>
          </a:p>
          <a:p>
            <a:r>
              <a:rPr lang="en-GB" dirty="0" smtClean="0"/>
              <a:t>Indirect contact less enduring than face-to-face</a:t>
            </a:r>
          </a:p>
          <a:p>
            <a:r>
              <a:rPr lang="en-GB" dirty="0" smtClean="0"/>
              <a:t>Reductions often driven by wishes of adopters or child; some birth relatives had died</a:t>
            </a:r>
          </a:p>
          <a:p>
            <a:r>
              <a:rPr lang="en-GB" dirty="0" smtClean="0"/>
              <a:t>Some increases in contact in adolescence </a:t>
            </a:r>
            <a:r>
              <a:rPr lang="en-GB" dirty="0" err="1" smtClean="0"/>
              <a:t>inc.</a:t>
            </a:r>
            <a:r>
              <a:rPr lang="en-GB" dirty="0" smtClean="0"/>
              <a:t> though social media</a:t>
            </a:r>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1331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normAutofit fontScale="90000"/>
          </a:bodyPr>
          <a:lstStyle/>
          <a:p>
            <a:r>
              <a:rPr lang="en-GB" sz="4000" dirty="0"/>
              <a:t>What do </a:t>
            </a:r>
            <a:r>
              <a:rPr lang="en-GB" sz="4000" dirty="0" smtClean="0"/>
              <a:t>adopted children </a:t>
            </a:r>
            <a:r>
              <a:rPr lang="en-GB" sz="4000" dirty="0"/>
              <a:t>need?</a:t>
            </a:r>
          </a:p>
        </p:txBody>
      </p:sp>
      <p:sp>
        <p:nvSpPr>
          <p:cNvPr id="263171" name="Rectangle 3"/>
          <p:cNvSpPr>
            <a:spLocks noGrp="1" noChangeArrowheads="1"/>
          </p:cNvSpPr>
          <p:nvPr>
            <p:ph type="body" idx="1"/>
          </p:nvPr>
        </p:nvSpPr>
        <p:spPr>
          <a:xfrm>
            <a:off x="468313" y="1874838"/>
            <a:ext cx="8229600" cy="4641850"/>
          </a:xfrm>
        </p:spPr>
        <p:txBody>
          <a:bodyPr>
            <a:normAutofit/>
          </a:bodyPr>
          <a:lstStyle/>
          <a:p>
            <a:r>
              <a:rPr lang="en-GB" dirty="0" smtClean="0"/>
              <a:t>Security</a:t>
            </a:r>
            <a:r>
              <a:rPr lang="en-GB" dirty="0"/>
              <a:t>, love and to ‘belong’ in their </a:t>
            </a:r>
            <a:r>
              <a:rPr lang="en-GB" dirty="0" smtClean="0"/>
              <a:t>new </a:t>
            </a:r>
            <a:r>
              <a:rPr lang="en-GB" dirty="0"/>
              <a:t>family</a:t>
            </a:r>
          </a:p>
          <a:p>
            <a:r>
              <a:rPr lang="en-GB" dirty="0"/>
              <a:t>Knowledge of their birth family, their personal history and ‘why’ they needed to be </a:t>
            </a:r>
            <a:r>
              <a:rPr lang="en-GB" dirty="0" smtClean="0"/>
              <a:t>adopted</a:t>
            </a:r>
            <a:endParaRPr lang="en-GB" dirty="0"/>
          </a:p>
          <a:p>
            <a:r>
              <a:rPr lang="en-GB" dirty="0"/>
              <a:t>To manage feelings of loss and separation </a:t>
            </a:r>
            <a:endParaRPr lang="en-GB" dirty="0" smtClean="0"/>
          </a:p>
          <a:p>
            <a:r>
              <a:rPr lang="en-GB" dirty="0" smtClean="0"/>
              <a:t>To </a:t>
            </a:r>
            <a:r>
              <a:rPr lang="en-GB" dirty="0"/>
              <a:t>make sense of being in </a:t>
            </a:r>
            <a:r>
              <a:rPr lang="en-GB" dirty="0" smtClean="0"/>
              <a:t>more than one family</a:t>
            </a:r>
          </a:p>
          <a:p>
            <a:r>
              <a:rPr lang="en-GB" dirty="0" smtClean="0"/>
              <a:t>To recover from early harm</a:t>
            </a:r>
            <a:endParaRPr lang="en-GB" dirty="0"/>
          </a:p>
          <a:p>
            <a:endParaRPr lang="en-GB" dirty="0"/>
          </a:p>
          <a:p>
            <a:endParaRPr lang="en-GB" dirty="0"/>
          </a:p>
        </p:txBody>
      </p:sp>
      <p:pic>
        <p:nvPicPr>
          <p:cNvPr id="4"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1747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160" y="831285"/>
            <a:ext cx="8229600" cy="1143000"/>
          </a:xfrm>
        </p:spPr>
        <p:txBody>
          <a:bodyPr>
            <a:normAutofit fontScale="90000"/>
          </a:bodyPr>
          <a:lstStyle/>
          <a:p>
            <a:r>
              <a:rPr lang="en-GB" dirty="0" smtClean="0"/>
              <a:t>How does contact work out?</a:t>
            </a:r>
            <a:r>
              <a:rPr lang="en-GB" sz="2700" i="1" dirty="0" smtClean="0"/>
              <a:t>(Neil </a:t>
            </a:r>
            <a:r>
              <a:rPr lang="en-GB" sz="2700" i="1" dirty="0"/>
              <a:t>et al, 2011; Neil et al, </a:t>
            </a:r>
            <a:r>
              <a:rPr lang="en-GB" sz="2700" i="1" dirty="0" smtClean="0"/>
              <a:t>2014/5)</a:t>
            </a:r>
            <a:r>
              <a:rPr lang="en-GB" i="1" dirty="0"/>
              <a:t/>
            </a:r>
            <a:br>
              <a:rPr lang="en-GB" i="1" dirty="0"/>
            </a:br>
            <a:endParaRPr lang="en-GB" dirty="0"/>
          </a:p>
        </p:txBody>
      </p:sp>
      <p:sp>
        <p:nvSpPr>
          <p:cNvPr id="5" name="Text Placeholder 4"/>
          <p:cNvSpPr>
            <a:spLocks noGrp="1"/>
          </p:cNvSpPr>
          <p:nvPr>
            <p:ph idx="1"/>
          </p:nvPr>
        </p:nvSpPr>
        <p:spPr>
          <a:xfrm>
            <a:off x="217701" y="2021089"/>
            <a:ext cx="8663832" cy="4111614"/>
          </a:xfrm>
        </p:spPr>
        <p:txBody>
          <a:bodyPr>
            <a:normAutofit lnSpcReduction="10000"/>
          </a:bodyPr>
          <a:lstStyle/>
          <a:p>
            <a:r>
              <a:rPr lang="en-GB" dirty="0"/>
              <a:t>E</a:t>
            </a:r>
            <a:r>
              <a:rPr lang="en-GB" dirty="0" smtClean="0"/>
              <a:t>very case is different; no one type of contact is best in all cases</a:t>
            </a:r>
          </a:p>
          <a:p>
            <a:r>
              <a:rPr lang="en-GB" dirty="0"/>
              <a:t>Indirect contact often </a:t>
            </a:r>
            <a:r>
              <a:rPr lang="en-GB" i="1" dirty="0"/>
              <a:t>more</a:t>
            </a:r>
            <a:r>
              <a:rPr lang="en-GB" dirty="0"/>
              <a:t> complex than </a:t>
            </a:r>
            <a:r>
              <a:rPr lang="en-GB" dirty="0" smtClean="0"/>
              <a:t>direct</a:t>
            </a:r>
          </a:p>
          <a:p>
            <a:r>
              <a:rPr lang="en-GB" dirty="0" smtClean="0"/>
              <a:t>Contact can have benefits for child, adopters and birth relatives: information, managing loss/dealing with anxiety, maintaining open communication </a:t>
            </a:r>
            <a:endParaRPr lang="en-GB" dirty="0"/>
          </a:p>
          <a:p>
            <a:r>
              <a:rPr lang="en-GB" dirty="0" smtClean="0"/>
              <a:t>Contact works for the child when the adults collaborate and respect each others different roles</a:t>
            </a:r>
          </a:p>
          <a:p>
            <a:r>
              <a:rPr lang="en-GB" dirty="0" smtClean="0"/>
              <a:t>Contact </a:t>
            </a:r>
            <a:r>
              <a:rPr lang="en-GB" dirty="0" smtClean="0"/>
              <a:t>doesn’t </a:t>
            </a:r>
            <a:r>
              <a:rPr lang="en-GB" dirty="0" smtClean="0"/>
              <a:t>usually </a:t>
            </a:r>
            <a:r>
              <a:rPr lang="en-GB" dirty="0" smtClean="0"/>
              <a:t>affect </a:t>
            </a:r>
            <a:r>
              <a:rPr lang="en-GB" dirty="0" smtClean="0"/>
              <a:t>child’s overall development; it can promote identity </a:t>
            </a:r>
            <a:r>
              <a:rPr lang="en-GB" dirty="0" smtClean="0"/>
              <a:t>development</a:t>
            </a:r>
            <a:endParaRPr lang="en-GB" dirty="0" smtClean="0"/>
          </a:p>
          <a:p>
            <a:pPr marL="0" indent="0">
              <a:buNone/>
            </a:pPr>
            <a:endParaRPr lang="en-GB" dirty="0" smtClean="0"/>
          </a:p>
        </p:txBody>
      </p:sp>
      <p:pic>
        <p:nvPicPr>
          <p:cNvPr id="6" name="Picture 2" descr="C:\Users\claudia.martins\AppData\Local\Microsoft\Windows\Temporary Internet Files\Content.Outlook\BMCVRHBY\UEA_NEW_BRAND_Magenta_190_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439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55986" y="614383"/>
            <a:ext cx="8688339" cy="1133605"/>
          </a:xfrm>
        </p:spPr>
        <p:txBody>
          <a:bodyPr>
            <a:normAutofit/>
          </a:bodyPr>
          <a:lstStyle/>
          <a:p>
            <a:pPr eaLnBrk="1" hangingPunct="1"/>
            <a:r>
              <a:rPr lang="en-GB" altLang="en-US" sz="2800" b="1" dirty="0" smtClean="0"/>
              <a:t>Practice model: contact in permanent </a:t>
            </a:r>
            <a:r>
              <a:rPr lang="en-GB" altLang="en-US" sz="2800" b="1" dirty="0" smtClean="0"/>
              <a:t>             		placements</a:t>
            </a:r>
            <a:endParaRPr lang="en-GB" altLang="en-US" sz="2800" b="1"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8184982"/>
              </p:ext>
            </p:extLst>
          </p:nvPr>
        </p:nvGraphicFramePr>
        <p:xfrm>
          <a:off x="773339" y="1507318"/>
          <a:ext cx="8051804" cy="5292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ircular Arrow 5"/>
          <p:cNvSpPr/>
          <p:nvPr/>
        </p:nvSpPr>
        <p:spPr>
          <a:xfrm rot="15871616">
            <a:off x="828322" y="2597512"/>
            <a:ext cx="903432" cy="944562"/>
          </a:xfrm>
          <a:prstGeom prst="circularArrow">
            <a:avLst>
              <a:gd name="adj1" fmla="val 0"/>
              <a:gd name="adj2" fmla="val 836100"/>
              <a:gd name="adj3" fmla="val 17300400"/>
              <a:gd name="adj4" fmla="val 10924600"/>
              <a:gd name="adj5" fmla="val 95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black"/>
              </a:solidFill>
            </a:endParaRPr>
          </a:p>
        </p:txBody>
      </p:sp>
      <p:sp>
        <p:nvSpPr>
          <p:cNvPr id="7" name="Oval 6"/>
          <p:cNvSpPr/>
          <p:nvPr/>
        </p:nvSpPr>
        <p:spPr>
          <a:xfrm>
            <a:off x="549717" y="2145868"/>
            <a:ext cx="1189183" cy="769937"/>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Support suspension of contact</a:t>
            </a:r>
          </a:p>
        </p:txBody>
      </p:sp>
      <p:sp>
        <p:nvSpPr>
          <p:cNvPr id="23" name="Oval 22"/>
          <p:cNvSpPr/>
          <p:nvPr/>
        </p:nvSpPr>
        <p:spPr>
          <a:xfrm>
            <a:off x="1495434" y="1312430"/>
            <a:ext cx="894773" cy="57626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What else?</a:t>
            </a:r>
          </a:p>
        </p:txBody>
      </p:sp>
      <p:sp>
        <p:nvSpPr>
          <p:cNvPr id="24" name="TextBox 23"/>
          <p:cNvSpPr txBox="1"/>
          <p:nvPr/>
        </p:nvSpPr>
        <p:spPr>
          <a:xfrm>
            <a:off x="4050154" y="3371418"/>
            <a:ext cx="1570182" cy="922337"/>
          </a:xfrm>
          <a:prstGeom prst="rect">
            <a:avLst/>
          </a:prstGeom>
          <a:noFill/>
        </p:spPr>
        <p:txBody>
          <a:bodyPr>
            <a:spAutoFit/>
          </a:bodyPr>
          <a:lstStyle/>
          <a:p>
            <a:pPr algn="ctr" fontAlgn="auto">
              <a:spcBef>
                <a:spcPts val="0"/>
              </a:spcBef>
              <a:spcAft>
                <a:spcPts val="0"/>
              </a:spcAft>
              <a:defRPr/>
            </a:pPr>
            <a:r>
              <a:rPr lang="en-GB" dirty="0">
                <a:solidFill>
                  <a:prstClr val="black"/>
                </a:solidFill>
                <a:latin typeface="Calibri"/>
                <a:cs typeface="+mn-cs"/>
              </a:rPr>
              <a:t>How can this contact support this child?</a:t>
            </a:r>
          </a:p>
        </p:txBody>
      </p:sp>
      <p:cxnSp>
        <p:nvCxnSpPr>
          <p:cNvPr id="28" name="Straight Arrow Connector 27"/>
          <p:cNvCxnSpPr/>
          <p:nvPr/>
        </p:nvCxnSpPr>
        <p:spPr>
          <a:xfrm flipH="1">
            <a:off x="3873581" y="3831793"/>
            <a:ext cx="2356716" cy="12668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946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379571">
            <a:off x="987146" y="1537783"/>
            <a:ext cx="460375" cy="55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07288" y="1482293"/>
            <a:ext cx="168853" cy="369887"/>
          </a:xfrm>
          <a:prstGeom prst="rect">
            <a:avLst/>
          </a:prstGeom>
          <a:noFill/>
        </p:spPr>
        <p:txBody>
          <a:bodyPr wrap="none">
            <a:spAutoFit/>
          </a:bodyPr>
          <a:lstStyle/>
          <a:p>
            <a:pPr fontAlgn="auto">
              <a:spcBef>
                <a:spcPts val="0"/>
              </a:spcBef>
              <a:spcAft>
                <a:spcPts val="0"/>
              </a:spcAft>
              <a:defRPr/>
            </a:pPr>
            <a:endParaRPr lang="en-GB" dirty="0">
              <a:solidFill>
                <a:prstClr val="black"/>
              </a:solidFill>
              <a:latin typeface="Calibri"/>
              <a:cs typeface="+mn-cs"/>
            </a:endParaRPr>
          </a:p>
        </p:txBody>
      </p:sp>
      <p:sp>
        <p:nvSpPr>
          <p:cNvPr id="4" name="TextBox 3"/>
          <p:cNvSpPr txBox="1"/>
          <p:nvPr/>
        </p:nvSpPr>
        <p:spPr>
          <a:xfrm>
            <a:off x="5577257" y="1299730"/>
            <a:ext cx="870239" cy="307975"/>
          </a:xfrm>
          <a:prstGeom prst="rect">
            <a:avLst/>
          </a:prstGeom>
          <a:noFill/>
        </p:spPr>
        <p:txBody>
          <a:bodyPr>
            <a:spAutoFit/>
          </a:bodyPr>
          <a:lstStyle/>
          <a:p>
            <a:pPr fontAlgn="auto">
              <a:spcBef>
                <a:spcPts val="0"/>
              </a:spcBef>
              <a:spcAft>
                <a:spcPts val="0"/>
              </a:spcAft>
              <a:defRPr/>
            </a:pPr>
            <a:r>
              <a:rPr lang="en-GB" sz="1400" b="1" dirty="0">
                <a:solidFill>
                  <a:prstClr val="black"/>
                </a:solidFill>
                <a:latin typeface="Calibri"/>
                <a:cs typeface="+mn-cs"/>
              </a:rPr>
              <a:t>Start here</a:t>
            </a:r>
          </a:p>
        </p:txBody>
      </p:sp>
      <p:sp>
        <p:nvSpPr>
          <p:cNvPr id="2" name="Oval 1"/>
          <p:cNvSpPr/>
          <p:nvPr/>
        </p:nvSpPr>
        <p:spPr>
          <a:xfrm>
            <a:off x="3296257" y="1369005"/>
            <a:ext cx="3011245" cy="2071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descr="C:\Users\claudia.martins\AppData\Local\Microsoft\Windows\Temporary Internet Files\Content.Outlook\BMCVRHBY\UEA_NEW_BRAND_Magenta_190_11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355" y="6133755"/>
            <a:ext cx="1006792" cy="59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013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42" y="808025"/>
            <a:ext cx="8688339" cy="1133605"/>
          </a:xfrm>
        </p:spPr>
        <p:txBody>
          <a:bodyPr>
            <a:normAutofit/>
          </a:bodyPr>
          <a:lstStyle/>
          <a:p>
            <a:r>
              <a:rPr lang="en-GB" dirty="0" smtClean="0"/>
              <a:t>Setting goals: what benefits do you hope will be achieved?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3687706"/>
              </p:ext>
            </p:extLst>
          </p:nvPr>
        </p:nvGraphicFramePr>
        <p:xfrm>
          <a:off x="457200" y="189115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miley Face 6"/>
          <p:cNvSpPr/>
          <p:nvPr/>
        </p:nvSpPr>
        <p:spPr>
          <a:xfrm>
            <a:off x="4139952" y="4093850"/>
            <a:ext cx="936104" cy="86409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C:\Users\claudia.martins\AppData\Local\Microsoft\Windows\Temporary Internet Files\Content.Outlook\BMCVRHBY\UEA_NEW_BRAND_Magenta_190_1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7771" y="6089905"/>
            <a:ext cx="1107470" cy="6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18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iP knowledge exchange slides template 2015">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 knowledge exchange slides template 2015</Template>
  <TotalTime>178</TotalTime>
  <Words>6085</Words>
  <Application>Microsoft Office PowerPoint</Application>
  <PresentationFormat>On-screen Show (4:3)</PresentationFormat>
  <Paragraphs>361</Paragraphs>
  <Slides>37</Slides>
  <Notes>35</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RiP knowledge exchange slides template 2015</vt:lpstr>
      <vt:lpstr>2_RiP Powerpoint</vt:lpstr>
      <vt:lpstr>PowerPoint Presentation</vt:lpstr>
      <vt:lpstr>A history of questions about post adoption contact…</vt:lpstr>
      <vt:lpstr>PowerPoint Presentation</vt:lpstr>
      <vt:lpstr>PowerPoint Presentation</vt:lpstr>
      <vt:lpstr>Contact pathways over time (Neil et al, 2014/15)</vt:lpstr>
      <vt:lpstr>What do adopted children need?</vt:lpstr>
      <vt:lpstr>How does contact work out?(Neil et al, 2011; Neil et al, 2014/5) </vt:lpstr>
      <vt:lpstr>Practice model: contact in permanent                placements</vt:lpstr>
      <vt:lpstr>Setting goals: what benefits do you hope will be achieved?</vt:lpstr>
      <vt:lpstr>Potential benefits for adoptive parents</vt:lpstr>
      <vt:lpstr>PowerPoint Presentation</vt:lpstr>
      <vt:lpstr>Potential benefits for birth relatives</vt:lpstr>
      <vt:lpstr>PowerPoint Presentation</vt:lpstr>
      <vt:lpstr>Young people’s satisfaction with openness (Neil et al, 2013)</vt:lpstr>
      <vt:lpstr>Benefits of contact for adopted young people</vt:lpstr>
      <vt:lpstr>PowerPoint Presentation</vt:lpstr>
      <vt:lpstr>17 year, face-to-face contact with birth mother and grandmother</vt:lpstr>
      <vt:lpstr>Challenges of contact for adopted young people</vt:lpstr>
      <vt:lpstr>PowerPoint Presentation</vt:lpstr>
      <vt:lpstr>Contact and adoptees’ development (Neil et al, 2013)</vt:lpstr>
      <vt:lpstr>Adoptive identity (Neil et al, 2013) </vt:lpstr>
      <vt:lpstr>Identity patterns</vt:lpstr>
      <vt:lpstr>PowerPoint Presentation</vt:lpstr>
      <vt:lpstr>PowerPoint Presentation</vt:lpstr>
      <vt:lpstr>Was contact linked to identity?</vt:lpstr>
      <vt:lpstr>Steps to identity coherence</vt:lpstr>
      <vt:lpstr>Practice model: contact in permanent placements</vt:lpstr>
      <vt:lpstr>Assessing strengths &amp; risks: children</vt:lpstr>
      <vt:lpstr>Assessing strengths/risks: adults</vt:lpstr>
      <vt:lpstr>PowerPoint Presentation</vt:lpstr>
      <vt:lpstr>The trouble with planning contact during proceedings…</vt:lpstr>
      <vt:lpstr>Where contact may destabilise placements</vt:lpstr>
      <vt:lpstr>Sibling contact (Cossar &amp; Neil, 2013)</vt:lpstr>
      <vt:lpstr>Practice model: contact in permanent placements</vt:lpstr>
      <vt:lpstr>How do social workers support contact? (Neil et al 2011, 2015)</vt:lpstr>
      <vt:lpstr>How does practice need to align with evidence?</vt:lpstr>
      <vt:lpstr>For more information….</vt:lpstr>
    </vt:vector>
  </TitlesOfParts>
  <Company>The Dartington hall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Martins</dc:creator>
  <cp:lastModifiedBy>Claudia Martins</cp:lastModifiedBy>
  <cp:revision>13</cp:revision>
  <cp:lastPrinted>2015-04-10T15:06:51Z</cp:lastPrinted>
  <dcterms:created xsi:type="dcterms:W3CDTF">2016-11-15T11:55:34Z</dcterms:created>
  <dcterms:modified xsi:type="dcterms:W3CDTF">2016-11-15T14:54:06Z</dcterms:modified>
</cp:coreProperties>
</file>