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39"/>
  </p:notesMasterIdLst>
  <p:sldIdLst>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4C3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94" autoAdjust="0"/>
    <p:restoredTop sz="60746" autoAdjust="0"/>
  </p:normalViewPr>
  <p:slideViewPr>
    <p:cSldViewPr>
      <p:cViewPr>
        <p:scale>
          <a:sx n="50" d="100"/>
          <a:sy n="50" d="100"/>
        </p:scale>
        <p:origin x="-1968"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67" d="100"/>
          <a:sy n="67" d="100"/>
        </p:scale>
        <p:origin x="331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diagrams/_rels/data2.xml.rels><?xml version="1.0" encoding="UTF-8" standalone="yes"?>
<Relationships xmlns="http://schemas.openxmlformats.org/package/2006/relationships"><Relationship Id="rId1" Type="http://schemas.openxmlformats.org/officeDocument/2006/relationships/image" Target="../media/image6.jpg"/></Relationships>
</file>

<file path=ppt/diagrams/_rels/drawing2.xml.rels><?xml version="1.0" encoding="UTF-8" standalone="yes"?>
<Relationships xmlns="http://schemas.openxmlformats.org/package/2006/relationships"><Relationship Id="rId1" Type="http://schemas.openxmlformats.org/officeDocument/2006/relationships/image" Target="../media/image6.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4BBA52C-5C08-44A9-BDC1-60B094AB5E1C}" type="doc">
      <dgm:prSet loTypeId="urn:microsoft.com/office/officeart/2005/8/layout/matrix3" loCatId="matrix" qsTypeId="urn:microsoft.com/office/officeart/2005/8/quickstyle/simple1" qsCatId="simple" csTypeId="urn:microsoft.com/office/officeart/2005/8/colors/accent1_2" csCatId="accent1"/>
      <dgm:spPr/>
      <dgm:t>
        <a:bodyPr/>
        <a:lstStyle/>
        <a:p>
          <a:endParaRPr lang="en-GB"/>
        </a:p>
      </dgm:t>
    </dgm:pt>
    <dgm:pt modelId="{D01D10E7-4EA1-435F-8548-71756338BC60}">
      <dgm:prSet/>
      <dgm:spPr/>
      <dgm:t>
        <a:bodyPr/>
        <a:lstStyle/>
        <a:p>
          <a:pPr rtl="0"/>
          <a:r>
            <a:rPr lang="en-GB" smtClean="0"/>
            <a:t>Personal meetings in impersonal circumstances</a:t>
          </a:r>
          <a:endParaRPr lang="en-GB"/>
        </a:p>
      </dgm:t>
    </dgm:pt>
    <dgm:pt modelId="{B9E86FB8-63A0-4D24-9C8A-20A18ABA78AF}" type="parTrans" cxnId="{966BB020-06DC-46CE-89DF-B79FB5BCC540}">
      <dgm:prSet/>
      <dgm:spPr/>
      <dgm:t>
        <a:bodyPr/>
        <a:lstStyle/>
        <a:p>
          <a:endParaRPr lang="en-GB"/>
        </a:p>
      </dgm:t>
    </dgm:pt>
    <dgm:pt modelId="{E8DEB91F-2436-4B6C-9719-A98D6841A299}" type="sibTrans" cxnId="{966BB020-06DC-46CE-89DF-B79FB5BCC540}">
      <dgm:prSet/>
      <dgm:spPr/>
      <dgm:t>
        <a:bodyPr/>
        <a:lstStyle/>
        <a:p>
          <a:endParaRPr lang="en-GB"/>
        </a:p>
      </dgm:t>
    </dgm:pt>
    <dgm:pt modelId="{2DA472F8-483D-4DD8-B39F-D7C72DCC27FF}">
      <dgm:prSet/>
      <dgm:spPr/>
      <dgm:t>
        <a:bodyPr/>
        <a:lstStyle/>
        <a:p>
          <a:pPr rtl="0"/>
          <a:r>
            <a:rPr lang="en-GB" smtClean="0"/>
            <a:t>Highly charged emotions</a:t>
          </a:r>
          <a:endParaRPr lang="en-GB"/>
        </a:p>
      </dgm:t>
    </dgm:pt>
    <dgm:pt modelId="{4F53DD5F-02A7-4850-A00D-40169556C26A}" type="parTrans" cxnId="{88B296CC-9C3D-4724-A7DE-C5361CE8B780}">
      <dgm:prSet/>
      <dgm:spPr/>
      <dgm:t>
        <a:bodyPr/>
        <a:lstStyle/>
        <a:p>
          <a:endParaRPr lang="en-GB"/>
        </a:p>
      </dgm:t>
    </dgm:pt>
    <dgm:pt modelId="{E0DF49CB-DB49-45C4-801F-84C4B097ADEA}" type="sibTrans" cxnId="{88B296CC-9C3D-4724-A7DE-C5361CE8B780}">
      <dgm:prSet/>
      <dgm:spPr/>
      <dgm:t>
        <a:bodyPr/>
        <a:lstStyle/>
        <a:p>
          <a:endParaRPr lang="en-GB"/>
        </a:p>
      </dgm:t>
    </dgm:pt>
    <dgm:pt modelId="{9B52446D-ED4E-4A37-B07B-F33ABA35B916}">
      <dgm:prSet/>
      <dgm:spPr/>
      <dgm:t>
        <a:bodyPr/>
        <a:lstStyle/>
        <a:p>
          <a:pPr rtl="0"/>
          <a:r>
            <a:rPr lang="en-GB" smtClean="0"/>
            <a:t>Strangers and relatives: negotiating relationships</a:t>
          </a:r>
          <a:endParaRPr lang="en-GB"/>
        </a:p>
      </dgm:t>
    </dgm:pt>
    <dgm:pt modelId="{B172EBEB-0CEF-49EF-941F-6827FF2E0BFD}" type="parTrans" cxnId="{D925A6EC-A3BB-4E20-A406-541CB11E86B3}">
      <dgm:prSet/>
      <dgm:spPr/>
      <dgm:t>
        <a:bodyPr/>
        <a:lstStyle/>
        <a:p>
          <a:endParaRPr lang="en-GB"/>
        </a:p>
      </dgm:t>
    </dgm:pt>
    <dgm:pt modelId="{54041FF8-8CB1-487D-B512-1264DEA70048}" type="sibTrans" cxnId="{D925A6EC-A3BB-4E20-A406-541CB11E86B3}">
      <dgm:prSet/>
      <dgm:spPr/>
      <dgm:t>
        <a:bodyPr/>
        <a:lstStyle/>
        <a:p>
          <a:endParaRPr lang="en-GB"/>
        </a:p>
      </dgm:t>
    </dgm:pt>
    <dgm:pt modelId="{322FDBB2-2A99-4E36-B74B-C1E20EA7F9AF}">
      <dgm:prSet/>
      <dgm:spPr/>
      <dgm:t>
        <a:bodyPr/>
        <a:lstStyle/>
        <a:p>
          <a:pPr rtl="0"/>
          <a:r>
            <a:rPr lang="en-GB" smtClean="0"/>
            <a:t>Control and power issues</a:t>
          </a:r>
          <a:endParaRPr lang="en-GB"/>
        </a:p>
      </dgm:t>
    </dgm:pt>
    <dgm:pt modelId="{F5985822-D56E-41D5-B0F6-6833B6C9EFCC}" type="parTrans" cxnId="{70477D2C-BA5D-4DA1-81CD-9D6F5EFE1208}">
      <dgm:prSet/>
      <dgm:spPr/>
      <dgm:t>
        <a:bodyPr/>
        <a:lstStyle/>
        <a:p>
          <a:endParaRPr lang="en-GB"/>
        </a:p>
      </dgm:t>
    </dgm:pt>
    <dgm:pt modelId="{DA5D8924-6CB6-4A7E-8455-AEC540F965CD}" type="sibTrans" cxnId="{70477D2C-BA5D-4DA1-81CD-9D6F5EFE1208}">
      <dgm:prSet/>
      <dgm:spPr/>
      <dgm:t>
        <a:bodyPr/>
        <a:lstStyle/>
        <a:p>
          <a:endParaRPr lang="en-GB"/>
        </a:p>
      </dgm:t>
    </dgm:pt>
    <dgm:pt modelId="{3B9E75D0-66DB-411E-B92B-DDE168F69038}" type="pres">
      <dgm:prSet presAssocID="{44BBA52C-5C08-44A9-BDC1-60B094AB5E1C}" presName="matrix" presStyleCnt="0">
        <dgm:presLayoutVars>
          <dgm:chMax val="1"/>
          <dgm:dir/>
          <dgm:resizeHandles val="exact"/>
        </dgm:presLayoutVars>
      </dgm:prSet>
      <dgm:spPr/>
      <dgm:t>
        <a:bodyPr/>
        <a:lstStyle/>
        <a:p>
          <a:endParaRPr lang="en-GB"/>
        </a:p>
      </dgm:t>
    </dgm:pt>
    <dgm:pt modelId="{10781CAB-1DBD-4AB2-9E1A-F00455F6794F}" type="pres">
      <dgm:prSet presAssocID="{44BBA52C-5C08-44A9-BDC1-60B094AB5E1C}" presName="diamond" presStyleLbl="bgShp" presStyleIdx="0" presStyleCnt="1" custLinFactNeighborY="236"/>
      <dgm:spPr/>
    </dgm:pt>
    <dgm:pt modelId="{74C2AC49-7955-4EB9-874B-BD19ED74BDA1}" type="pres">
      <dgm:prSet presAssocID="{44BBA52C-5C08-44A9-BDC1-60B094AB5E1C}" presName="quad1" presStyleLbl="node1" presStyleIdx="0" presStyleCnt="4">
        <dgm:presLayoutVars>
          <dgm:chMax val="0"/>
          <dgm:chPref val="0"/>
          <dgm:bulletEnabled val="1"/>
        </dgm:presLayoutVars>
      </dgm:prSet>
      <dgm:spPr/>
      <dgm:t>
        <a:bodyPr/>
        <a:lstStyle/>
        <a:p>
          <a:endParaRPr lang="en-GB"/>
        </a:p>
      </dgm:t>
    </dgm:pt>
    <dgm:pt modelId="{CB0EED9F-98F1-471B-9FA9-5DC926804094}" type="pres">
      <dgm:prSet presAssocID="{44BBA52C-5C08-44A9-BDC1-60B094AB5E1C}" presName="quad2" presStyleLbl="node1" presStyleIdx="1" presStyleCnt="4">
        <dgm:presLayoutVars>
          <dgm:chMax val="0"/>
          <dgm:chPref val="0"/>
          <dgm:bulletEnabled val="1"/>
        </dgm:presLayoutVars>
      </dgm:prSet>
      <dgm:spPr/>
      <dgm:t>
        <a:bodyPr/>
        <a:lstStyle/>
        <a:p>
          <a:endParaRPr lang="en-GB"/>
        </a:p>
      </dgm:t>
    </dgm:pt>
    <dgm:pt modelId="{2EE3748F-B836-442D-ADBD-B89EACFACBEF}" type="pres">
      <dgm:prSet presAssocID="{44BBA52C-5C08-44A9-BDC1-60B094AB5E1C}" presName="quad3" presStyleLbl="node1" presStyleIdx="2" presStyleCnt="4">
        <dgm:presLayoutVars>
          <dgm:chMax val="0"/>
          <dgm:chPref val="0"/>
          <dgm:bulletEnabled val="1"/>
        </dgm:presLayoutVars>
      </dgm:prSet>
      <dgm:spPr/>
      <dgm:t>
        <a:bodyPr/>
        <a:lstStyle/>
        <a:p>
          <a:endParaRPr lang="en-GB"/>
        </a:p>
      </dgm:t>
    </dgm:pt>
    <dgm:pt modelId="{008AC2FD-00AF-4C37-A90F-A2D5A42E6FFA}" type="pres">
      <dgm:prSet presAssocID="{44BBA52C-5C08-44A9-BDC1-60B094AB5E1C}" presName="quad4" presStyleLbl="node1" presStyleIdx="3" presStyleCnt="4">
        <dgm:presLayoutVars>
          <dgm:chMax val="0"/>
          <dgm:chPref val="0"/>
          <dgm:bulletEnabled val="1"/>
        </dgm:presLayoutVars>
      </dgm:prSet>
      <dgm:spPr/>
      <dgm:t>
        <a:bodyPr/>
        <a:lstStyle/>
        <a:p>
          <a:endParaRPr lang="en-GB"/>
        </a:p>
      </dgm:t>
    </dgm:pt>
  </dgm:ptLst>
  <dgm:cxnLst>
    <dgm:cxn modelId="{D925A6EC-A3BB-4E20-A406-541CB11E86B3}" srcId="{44BBA52C-5C08-44A9-BDC1-60B094AB5E1C}" destId="{9B52446D-ED4E-4A37-B07B-F33ABA35B916}" srcOrd="2" destOrd="0" parTransId="{B172EBEB-0CEF-49EF-941F-6827FF2E0BFD}" sibTransId="{54041FF8-8CB1-487D-B512-1264DEA70048}"/>
    <dgm:cxn modelId="{511EBB13-18B4-411E-801A-68E305069160}" type="presOf" srcId="{2DA472F8-483D-4DD8-B39F-D7C72DCC27FF}" destId="{CB0EED9F-98F1-471B-9FA9-5DC926804094}" srcOrd="0" destOrd="0" presId="urn:microsoft.com/office/officeart/2005/8/layout/matrix3"/>
    <dgm:cxn modelId="{BDF1B00F-DEF4-4873-9F68-912929033AB3}" type="presOf" srcId="{322FDBB2-2A99-4E36-B74B-C1E20EA7F9AF}" destId="{008AC2FD-00AF-4C37-A90F-A2D5A42E6FFA}" srcOrd="0" destOrd="0" presId="urn:microsoft.com/office/officeart/2005/8/layout/matrix3"/>
    <dgm:cxn modelId="{70477D2C-BA5D-4DA1-81CD-9D6F5EFE1208}" srcId="{44BBA52C-5C08-44A9-BDC1-60B094AB5E1C}" destId="{322FDBB2-2A99-4E36-B74B-C1E20EA7F9AF}" srcOrd="3" destOrd="0" parTransId="{F5985822-D56E-41D5-B0F6-6833B6C9EFCC}" sibTransId="{DA5D8924-6CB6-4A7E-8455-AEC540F965CD}"/>
    <dgm:cxn modelId="{54221242-228B-4C6C-8B19-4A9D5291CD56}" type="presOf" srcId="{9B52446D-ED4E-4A37-B07B-F33ABA35B916}" destId="{2EE3748F-B836-442D-ADBD-B89EACFACBEF}" srcOrd="0" destOrd="0" presId="urn:microsoft.com/office/officeart/2005/8/layout/matrix3"/>
    <dgm:cxn modelId="{88B296CC-9C3D-4724-A7DE-C5361CE8B780}" srcId="{44BBA52C-5C08-44A9-BDC1-60B094AB5E1C}" destId="{2DA472F8-483D-4DD8-B39F-D7C72DCC27FF}" srcOrd="1" destOrd="0" parTransId="{4F53DD5F-02A7-4850-A00D-40169556C26A}" sibTransId="{E0DF49CB-DB49-45C4-801F-84C4B097ADEA}"/>
    <dgm:cxn modelId="{966BB020-06DC-46CE-89DF-B79FB5BCC540}" srcId="{44BBA52C-5C08-44A9-BDC1-60B094AB5E1C}" destId="{D01D10E7-4EA1-435F-8548-71756338BC60}" srcOrd="0" destOrd="0" parTransId="{B9E86FB8-63A0-4D24-9C8A-20A18ABA78AF}" sibTransId="{E8DEB91F-2436-4B6C-9719-A98D6841A299}"/>
    <dgm:cxn modelId="{BEE37FE6-59E6-47E2-962F-01F57617FC83}" type="presOf" srcId="{D01D10E7-4EA1-435F-8548-71756338BC60}" destId="{74C2AC49-7955-4EB9-874B-BD19ED74BDA1}" srcOrd="0" destOrd="0" presId="urn:microsoft.com/office/officeart/2005/8/layout/matrix3"/>
    <dgm:cxn modelId="{74D45E97-FBE0-43E5-A098-16317AB54A9C}" type="presOf" srcId="{44BBA52C-5C08-44A9-BDC1-60B094AB5E1C}" destId="{3B9E75D0-66DB-411E-B92B-DDE168F69038}" srcOrd="0" destOrd="0" presId="urn:microsoft.com/office/officeart/2005/8/layout/matrix3"/>
    <dgm:cxn modelId="{77902A2B-EB9F-4738-AAC5-5AFDBAEDE5A2}" type="presParOf" srcId="{3B9E75D0-66DB-411E-B92B-DDE168F69038}" destId="{10781CAB-1DBD-4AB2-9E1A-F00455F6794F}" srcOrd="0" destOrd="0" presId="urn:microsoft.com/office/officeart/2005/8/layout/matrix3"/>
    <dgm:cxn modelId="{EAFFCEE5-4F83-4CF4-B376-A026086C6A33}" type="presParOf" srcId="{3B9E75D0-66DB-411E-B92B-DDE168F69038}" destId="{74C2AC49-7955-4EB9-874B-BD19ED74BDA1}" srcOrd="1" destOrd="0" presId="urn:microsoft.com/office/officeart/2005/8/layout/matrix3"/>
    <dgm:cxn modelId="{2C9C47B9-9F21-4F01-B211-ABF63C720421}" type="presParOf" srcId="{3B9E75D0-66DB-411E-B92B-DDE168F69038}" destId="{CB0EED9F-98F1-471B-9FA9-5DC926804094}" srcOrd="2" destOrd="0" presId="urn:microsoft.com/office/officeart/2005/8/layout/matrix3"/>
    <dgm:cxn modelId="{EE9F2F65-636A-4B1D-A86E-8BA0B40098A5}" type="presParOf" srcId="{3B9E75D0-66DB-411E-B92B-DDE168F69038}" destId="{2EE3748F-B836-442D-ADBD-B89EACFACBEF}" srcOrd="3" destOrd="0" presId="urn:microsoft.com/office/officeart/2005/8/layout/matrix3"/>
    <dgm:cxn modelId="{A6114EC1-AB77-4ABD-A298-2D2657E2DF63}" type="presParOf" srcId="{3B9E75D0-66DB-411E-B92B-DDE168F69038}" destId="{008AC2FD-00AF-4C37-A90F-A2D5A42E6FFA}"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99898A3-0E67-4709-955F-A37C762D9667}"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GB"/>
        </a:p>
      </dgm:t>
    </dgm:pt>
    <dgm:pt modelId="{B787BC71-0055-4901-B603-7D6B067BECBA}">
      <dgm:prSet/>
      <dgm:spPr/>
      <dgm:t>
        <a:bodyPr/>
        <a:lstStyle/>
        <a:p>
          <a:pPr rtl="0"/>
          <a:r>
            <a:rPr lang="en-GB" dirty="0" smtClean="0">
              <a:latin typeface="Verdana" panose="020B0604030504040204" pitchFamily="34" charset="0"/>
              <a:ea typeface="Verdana" panose="020B0604030504040204" pitchFamily="34" charset="0"/>
              <a:cs typeface="Verdana" panose="020B0604030504040204" pitchFamily="34" charset="0"/>
            </a:rPr>
            <a:t>How do I distinguish between a healthy expression of emotions by the child, and contact that is emotionally overwhelming? </a:t>
          </a:r>
          <a:endParaRPr lang="en-GB" dirty="0">
            <a:latin typeface="Verdana" panose="020B0604030504040204" pitchFamily="34" charset="0"/>
            <a:ea typeface="Verdana" panose="020B0604030504040204" pitchFamily="34" charset="0"/>
            <a:cs typeface="Verdana" panose="020B0604030504040204" pitchFamily="34" charset="0"/>
          </a:endParaRPr>
        </a:p>
      </dgm:t>
    </dgm:pt>
    <dgm:pt modelId="{CA5FA304-015E-4B5A-BD2C-8425C625C07E}" type="parTrans" cxnId="{1FA21E98-C4B8-4D22-B712-9F9150188F30}">
      <dgm:prSet/>
      <dgm:spPr/>
      <dgm:t>
        <a:bodyPr/>
        <a:lstStyle/>
        <a:p>
          <a:endParaRPr lang="en-GB"/>
        </a:p>
      </dgm:t>
    </dgm:pt>
    <dgm:pt modelId="{2586EFAA-5176-4DCB-B717-4C5104392E52}" type="sibTrans" cxnId="{1FA21E98-C4B8-4D22-B712-9F9150188F30}">
      <dgm:prSet/>
      <dgm:spPr/>
      <dgm:t>
        <a:bodyPr/>
        <a:lstStyle/>
        <a:p>
          <a:endParaRPr lang="en-GB"/>
        </a:p>
      </dgm:t>
    </dgm:pt>
    <dgm:pt modelId="{EF23DDBD-3640-4A4D-9D77-5E4DA961A102}" type="pres">
      <dgm:prSet presAssocID="{699898A3-0E67-4709-955F-A37C762D9667}" presName="linearFlow" presStyleCnt="0">
        <dgm:presLayoutVars>
          <dgm:dir/>
          <dgm:resizeHandles val="exact"/>
        </dgm:presLayoutVars>
      </dgm:prSet>
      <dgm:spPr/>
      <dgm:t>
        <a:bodyPr/>
        <a:lstStyle/>
        <a:p>
          <a:endParaRPr lang="en-GB"/>
        </a:p>
      </dgm:t>
    </dgm:pt>
    <dgm:pt modelId="{F00C1D44-D46F-4461-8E04-5FCA26C1E778}" type="pres">
      <dgm:prSet presAssocID="{B787BC71-0055-4901-B603-7D6B067BECBA}" presName="composite" presStyleCnt="0"/>
      <dgm:spPr/>
    </dgm:pt>
    <dgm:pt modelId="{4602C481-F4AF-41BF-B7F5-397CED655361}" type="pres">
      <dgm:prSet presAssocID="{B787BC71-0055-4901-B603-7D6B067BECBA}" presName="imgShp" presStyleLbl="fgImgPlace1" presStyleIdx="0" presStyleCnt="1"/>
      <dgm:spPr>
        <a:blipFill>
          <a:blip xmlns:r="http://schemas.openxmlformats.org/officeDocument/2006/relationships" r:embed="rId1">
            <a:extLst>
              <a:ext uri="{28A0092B-C50C-407E-A947-70E740481C1C}">
                <a14:useLocalDpi xmlns:a14="http://schemas.microsoft.com/office/drawing/2010/main" val="0"/>
              </a:ext>
            </a:extLst>
          </a:blip>
          <a:srcRect/>
          <a:stretch>
            <a:fillRect t="-26000" b="-26000"/>
          </a:stretch>
        </a:blipFill>
      </dgm:spPr>
    </dgm:pt>
    <dgm:pt modelId="{AB1E0408-A37E-4247-A1B3-32D9DFC519C5}" type="pres">
      <dgm:prSet presAssocID="{B787BC71-0055-4901-B603-7D6B067BECBA}" presName="txShp" presStyleLbl="node1" presStyleIdx="0" presStyleCnt="1">
        <dgm:presLayoutVars>
          <dgm:bulletEnabled val="1"/>
        </dgm:presLayoutVars>
      </dgm:prSet>
      <dgm:spPr/>
      <dgm:t>
        <a:bodyPr/>
        <a:lstStyle/>
        <a:p>
          <a:endParaRPr lang="en-GB"/>
        </a:p>
      </dgm:t>
    </dgm:pt>
  </dgm:ptLst>
  <dgm:cxnLst>
    <dgm:cxn modelId="{1FA21E98-C4B8-4D22-B712-9F9150188F30}" srcId="{699898A3-0E67-4709-955F-A37C762D9667}" destId="{B787BC71-0055-4901-B603-7D6B067BECBA}" srcOrd="0" destOrd="0" parTransId="{CA5FA304-015E-4B5A-BD2C-8425C625C07E}" sibTransId="{2586EFAA-5176-4DCB-B717-4C5104392E52}"/>
    <dgm:cxn modelId="{FA86CF17-7381-4BEC-A765-9C1A448A3B41}" type="presOf" srcId="{699898A3-0E67-4709-955F-A37C762D9667}" destId="{EF23DDBD-3640-4A4D-9D77-5E4DA961A102}" srcOrd="0" destOrd="0" presId="urn:microsoft.com/office/officeart/2005/8/layout/vList3"/>
    <dgm:cxn modelId="{087ECFF6-93F2-498A-9BD8-91B904FAF6FF}" type="presOf" srcId="{B787BC71-0055-4901-B603-7D6B067BECBA}" destId="{AB1E0408-A37E-4247-A1B3-32D9DFC519C5}" srcOrd="0" destOrd="0" presId="urn:microsoft.com/office/officeart/2005/8/layout/vList3"/>
    <dgm:cxn modelId="{718CB4F2-DAEA-4692-B51D-CE3108D3D566}" type="presParOf" srcId="{EF23DDBD-3640-4A4D-9D77-5E4DA961A102}" destId="{F00C1D44-D46F-4461-8E04-5FCA26C1E778}" srcOrd="0" destOrd="0" presId="urn:microsoft.com/office/officeart/2005/8/layout/vList3"/>
    <dgm:cxn modelId="{04B40A88-F224-48C4-8D9D-E0DB247DA669}" type="presParOf" srcId="{F00C1D44-D46F-4461-8E04-5FCA26C1E778}" destId="{4602C481-F4AF-41BF-B7F5-397CED655361}" srcOrd="0" destOrd="0" presId="urn:microsoft.com/office/officeart/2005/8/layout/vList3"/>
    <dgm:cxn modelId="{AA40B1A7-2672-49BE-8D67-4085AA2D287E}" type="presParOf" srcId="{F00C1D44-D46F-4461-8E04-5FCA26C1E778}" destId="{AB1E0408-A37E-4247-A1B3-32D9DFC519C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781CAB-1DBD-4AB2-9E1A-F00455F6794F}">
      <dsp:nvSpPr>
        <dsp:cNvPr id="0" name=""/>
        <dsp:cNvSpPr/>
      </dsp:nvSpPr>
      <dsp:spPr>
        <a:xfrm>
          <a:off x="823118" y="0"/>
          <a:ext cx="4525963" cy="4525963"/>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C2AC49-7955-4EB9-874B-BD19ED74BDA1}">
      <dsp:nvSpPr>
        <dsp:cNvPr id="0" name=""/>
        <dsp:cNvSpPr/>
      </dsp:nvSpPr>
      <dsp:spPr>
        <a:xfrm>
          <a:off x="1253084"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smtClean="0"/>
            <a:t>Personal meetings in impersonal circumstances</a:t>
          </a:r>
          <a:endParaRPr lang="en-GB" sz="1900" kern="1200"/>
        </a:p>
      </dsp:txBody>
      <dsp:txXfrm>
        <a:off x="1339250" y="516132"/>
        <a:ext cx="1592793" cy="1592793"/>
      </dsp:txXfrm>
    </dsp:sp>
    <dsp:sp modelId="{CB0EED9F-98F1-471B-9FA9-5DC926804094}">
      <dsp:nvSpPr>
        <dsp:cNvPr id="0" name=""/>
        <dsp:cNvSpPr/>
      </dsp:nvSpPr>
      <dsp:spPr>
        <a:xfrm>
          <a:off x="3153989" y="429966"/>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smtClean="0"/>
            <a:t>Highly charged emotions</a:t>
          </a:r>
          <a:endParaRPr lang="en-GB" sz="1900" kern="1200"/>
        </a:p>
      </dsp:txBody>
      <dsp:txXfrm>
        <a:off x="3240155" y="516132"/>
        <a:ext cx="1592793" cy="1592793"/>
      </dsp:txXfrm>
    </dsp:sp>
    <dsp:sp modelId="{2EE3748F-B836-442D-ADBD-B89EACFACBEF}">
      <dsp:nvSpPr>
        <dsp:cNvPr id="0" name=""/>
        <dsp:cNvSpPr/>
      </dsp:nvSpPr>
      <dsp:spPr>
        <a:xfrm>
          <a:off x="1253084"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smtClean="0"/>
            <a:t>Strangers and relatives: negotiating relationships</a:t>
          </a:r>
          <a:endParaRPr lang="en-GB" sz="1900" kern="1200"/>
        </a:p>
      </dsp:txBody>
      <dsp:txXfrm>
        <a:off x="1339250" y="2417036"/>
        <a:ext cx="1592793" cy="1592793"/>
      </dsp:txXfrm>
    </dsp:sp>
    <dsp:sp modelId="{008AC2FD-00AF-4C37-A90F-A2D5A42E6FFA}">
      <dsp:nvSpPr>
        <dsp:cNvPr id="0" name=""/>
        <dsp:cNvSpPr/>
      </dsp:nvSpPr>
      <dsp:spPr>
        <a:xfrm>
          <a:off x="3153989" y="2330870"/>
          <a:ext cx="1765125" cy="176512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n-GB" sz="1900" kern="1200" smtClean="0"/>
            <a:t>Control and power issues</a:t>
          </a:r>
          <a:endParaRPr lang="en-GB" sz="1900" kern="1200"/>
        </a:p>
      </dsp:txBody>
      <dsp:txXfrm>
        <a:off x="3240155" y="2417036"/>
        <a:ext cx="1592793" cy="159279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1E0408-A37E-4247-A1B3-32D9DFC519C5}">
      <dsp:nvSpPr>
        <dsp:cNvPr id="0" name=""/>
        <dsp:cNvSpPr/>
      </dsp:nvSpPr>
      <dsp:spPr>
        <a:xfrm rot="10800000">
          <a:off x="1981533" y="854646"/>
          <a:ext cx="5244655" cy="2642044"/>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65068" tIns="91440" rIns="170688" bIns="91440" numCol="1" spcCol="1270" anchor="ctr" anchorCtr="0">
          <a:noAutofit/>
        </a:bodyPr>
        <a:lstStyle/>
        <a:p>
          <a:pPr lvl="0" algn="ctr" defTabSz="1066800" rtl="0">
            <a:lnSpc>
              <a:spcPct val="90000"/>
            </a:lnSpc>
            <a:spcBef>
              <a:spcPct val="0"/>
            </a:spcBef>
            <a:spcAft>
              <a:spcPct val="35000"/>
            </a:spcAft>
          </a:pPr>
          <a:r>
            <a:rPr lang="en-GB" sz="2400" kern="1200" dirty="0" smtClean="0">
              <a:latin typeface="Verdana" panose="020B0604030504040204" pitchFamily="34" charset="0"/>
              <a:ea typeface="Verdana" panose="020B0604030504040204" pitchFamily="34" charset="0"/>
              <a:cs typeface="Verdana" panose="020B0604030504040204" pitchFamily="34" charset="0"/>
            </a:rPr>
            <a:t>How do I distinguish between a healthy expression of emotions by the child, and contact that is emotionally overwhelming? </a:t>
          </a:r>
          <a:endParaRPr lang="en-GB" sz="2400" kern="1200" dirty="0">
            <a:latin typeface="Verdana" panose="020B0604030504040204" pitchFamily="34" charset="0"/>
            <a:ea typeface="Verdana" panose="020B0604030504040204" pitchFamily="34" charset="0"/>
            <a:cs typeface="Verdana" panose="020B0604030504040204" pitchFamily="34" charset="0"/>
          </a:endParaRPr>
        </a:p>
      </dsp:txBody>
      <dsp:txXfrm rot="10800000">
        <a:off x="2642044" y="854646"/>
        <a:ext cx="4584144" cy="2642044"/>
      </dsp:txXfrm>
    </dsp:sp>
    <dsp:sp modelId="{4602C481-F4AF-41BF-B7F5-397CED655361}">
      <dsp:nvSpPr>
        <dsp:cNvPr id="0" name=""/>
        <dsp:cNvSpPr/>
      </dsp:nvSpPr>
      <dsp:spPr>
        <a:xfrm>
          <a:off x="660511" y="854646"/>
          <a:ext cx="2642044" cy="264204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6000" b="-26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22A7FA-811F-4803-A190-E1AB2E59519D}" type="datetimeFigureOut">
              <a:rPr lang="en-GB" smtClean="0"/>
              <a:t>10/11/2016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99687F-AF79-4210-9EC3-940B18A9ACC9}" type="slidenum">
              <a:rPr lang="en-GB" smtClean="0"/>
              <a:t>‹#›</a:t>
            </a:fld>
            <a:endParaRPr lang="en-GB"/>
          </a:p>
        </p:txBody>
      </p:sp>
    </p:spTree>
    <p:extLst>
      <p:ext uri="{BB962C8B-B14F-4D97-AF65-F5344CB8AC3E}">
        <p14:creationId xmlns:p14="http://schemas.microsoft.com/office/powerpoint/2010/main" val="2104717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1</a:t>
            </a:fld>
            <a:endParaRPr lang="en-GB"/>
          </a:p>
        </p:txBody>
      </p:sp>
    </p:spTree>
    <p:extLst>
      <p:ext uri="{BB962C8B-B14F-4D97-AF65-F5344CB8AC3E}">
        <p14:creationId xmlns:p14="http://schemas.microsoft.com/office/powerpoint/2010/main" val="656501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GB" dirty="0" smtClean="0"/>
              <a:t>Adoptive parents described trying to hold emotions of their child and also the birth relative. </a:t>
            </a:r>
            <a:r>
              <a:rPr lang="en-GB" altLang="en-US" dirty="0" smtClean="0"/>
              <a:t>Adoptive parents</a:t>
            </a:r>
            <a:r>
              <a:rPr lang="en-GB" altLang="en-US" baseline="0" dirty="0" smtClean="0"/>
              <a:t> sometimes used terms like “</a:t>
            </a:r>
            <a:r>
              <a:rPr lang="en-GB" altLang="en-US" dirty="0" smtClean="0"/>
              <a:t>stressful”, “draining”, “emotional”. Some had feelings of sadness for birth relatives, whilst others felt angry about experiences of their child in the past.</a:t>
            </a:r>
          </a:p>
          <a:p>
            <a:pPr eaLnBrk="1" hangingPunct="1">
              <a:spcBef>
                <a:spcPct val="0"/>
              </a:spcBef>
              <a:buFontTx/>
              <a:buNone/>
            </a:pPr>
            <a:r>
              <a:rPr lang="en-GB" altLang="en-US" dirty="0" smtClean="0"/>
              <a:t>For</a:t>
            </a:r>
            <a:r>
              <a:rPr lang="en-GB" altLang="en-US" baseline="0" dirty="0" smtClean="0"/>
              <a:t> some contact was a r</a:t>
            </a:r>
            <a:r>
              <a:rPr lang="en-GB" altLang="en-US" dirty="0" smtClean="0"/>
              <a:t>eminder of child’s connection with birth family – causing discomfort in some cases. These</a:t>
            </a:r>
            <a:r>
              <a:rPr lang="en-GB" altLang="en-US" baseline="0" dirty="0" smtClean="0"/>
              <a:t> feelings could vary</a:t>
            </a:r>
            <a:r>
              <a:rPr lang="en-GB" altLang="en-US" dirty="0" smtClean="0"/>
              <a:t> over time, for some it got easier as their relationship with the child became more secure and adopters felt more confident. For some the feelings became harder to manage - as they felt closer to the child, they found it harder to accept their connection with another family. </a:t>
            </a:r>
          </a:p>
          <a:p>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13</a:t>
            </a:fld>
            <a:endParaRPr lang="en-GB"/>
          </a:p>
        </p:txBody>
      </p:sp>
    </p:spTree>
    <p:extLst>
      <p:ext uri="{BB962C8B-B14F-4D97-AF65-F5344CB8AC3E}">
        <p14:creationId xmlns:p14="http://schemas.microsoft.com/office/powerpoint/2010/main" val="5126325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C5F06A0C-EFB7-4A36-9684-A237A78B4207}" type="slidenum">
              <a:rPr lang="en-US" altLang="en-US"/>
              <a:pPr/>
              <a:t>14</a:t>
            </a:fld>
            <a:endParaRPr lang="en-US" alt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Mixture of excitement, fear about how it would go, tension during it, pain of leaving at the end of contact. Contact was highly distressing for some, but for others not so… some were able to manage feelings over an extended period of time and accept the child’s new life with their adoptive family. </a:t>
            </a:r>
          </a:p>
          <a:p>
            <a:pPr eaLnBrk="1" hangingPunct="1">
              <a:spcBef>
                <a:spcPct val="0"/>
              </a:spcBef>
            </a:pPr>
            <a:endParaRPr lang="en-GB" altLang="en-US" dirty="0" smtClean="0"/>
          </a:p>
        </p:txBody>
      </p:sp>
    </p:spTree>
    <p:extLst>
      <p:ext uri="{BB962C8B-B14F-4D97-AF65-F5344CB8AC3E}">
        <p14:creationId xmlns:p14="http://schemas.microsoft.com/office/powerpoint/2010/main" val="344926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A12134F9-851E-4F92-9A7F-6B0A7A28BC7A}" type="slidenum">
              <a:rPr lang="en-US" altLang="en-US"/>
              <a:pPr/>
              <a:t>15</a:t>
            </a:fld>
            <a:endParaRPr lang="en-US" alt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Birth relatives - </a:t>
            </a:r>
            <a:r>
              <a:rPr lang="en-GB" altLang="en-US" dirty="0" smtClean="0"/>
              <a:t>mixture </a:t>
            </a:r>
            <a:r>
              <a:rPr lang="en-GB" altLang="en-US" dirty="0" smtClean="0"/>
              <a:t>of excitement, fear about how it would go, tension during it, pain of leaving at the end of contact. Contact was highly distressing for some, but for others not so… some were able to manage feelings over an extended period of time and accept the child’s new life with their adoptive family. </a:t>
            </a:r>
          </a:p>
          <a:p>
            <a:pPr eaLnBrk="1" hangingPunct="1">
              <a:spcBef>
                <a:spcPct val="0"/>
              </a:spcBef>
              <a:buFontTx/>
              <a:buChar char="-"/>
            </a:pPr>
            <a:endParaRPr lang="en-GB" altLang="en-US" dirty="0" smtClean="0"/>
          </a:p>
        </p:txBody>
      </p:sp>
    </p:spTree>
    <p:extLst>
      <p:ext uri="{BB962C8B-B14F-4D97-AF65-F5344CB8AC3E}">
        <p14:creationId xmlns:p14="http://schemas.microsoft.com/office/powerpoint/2010/main" val="33940702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This theme is around how difficult the relationships in contact can be - although the people involved have intimate connections, they can feel like strangers to each other.</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16</a:t>
            </a:fld>
            <a:endParaRPr lang="en-GB"/>
          </a:p>
        </p:txBody>
      </p:sp>
    </p:spTree>
    <p:extLst>
      <p:ext uri="{BB962C8B-B14F-4D97-AF65-F5344CB8AC3E}">
        <p14:creationId xmlns:p14="http://schemas.microsoft.com/office/powerpoint/2010/main" val="13997873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679F97D-D6E3-4BF8-B039-0FCA08CB2F07}" type="slidenum">
              <a:rPr lang="en-US" altLang="en-US"/>
              <a:pPr/>
              <a:t>17</a:t>
            </a:fld>
            <a:endParaRPr lang="en-US" altLang="en-US"/>
          </a:p>
        </p:txBody>
      </p:sp>
      <p:sp>
        <p:nvSpPr>
          <p:cNvPr id="256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000" dirty="0" smtClean="0"/>
              <a:t>Relationships between adoptive parents and birth relatives, siblings, and the adoptive parents or foster</a:t>
            </a:r>
            <a:r>
              <a:rPr lang="en-GB" altLang="en-US" sz="1000" baseline="0" dirty="0" smtClean="0"/>
              <a:t> carers</a:t>
            </a:r>
            <a:r>
              <a:rPr lang="en-GB" altLang="en-US" sz="1000" dirty="0" smtClean="0"/>
              <a:t> of their child’s siblings were an important contribution to success or challenge of contact. </a:t>
            </a:r>
          </a:p>
          <a:p>
            <a:pPr eaLnBrk="1" hangingPunct="1">
              <a:spcBef>
                <a:spcPct val="0"/>
              </a:spcBef>
              <a:buFontTx/>
              <a:buChar char="-"/>
            </a:pPr>
            <a:r>
              <a:rPr lang="en-GB" altLang="en-US" sz="1000" dirty="0" smtClean="0"/>
              <a:t>Differences in attitude and lifestyle could affect relationships (</a:t>
            </a:r>
            <a:r>
              <a:rPr lang="en-GB" altLang="en-US" sz="1000" dirty="0" smtClean="0"/>
              <a:t>e.g. </a:t>
            </a:r>
            <a:r>
              <a:rPr lang="en-GB" altLang="en-US" sz="1000" dirty="0" smtClean="0"/>
              <a:t>between different sets of adopters, wanting different things from sibling contact), history of conflict prior to the adoption (</a:t>
            </a:r>
            <a:r>
              <a:rPr lang="en-GB" altLang="en-US" sz="1000" dirty="0" smtClean="0"/>
              <a:t>e.g. </a:t>
            </a:r>
            <a:r>
              <a:rPr lang="en-GB" altLang="en-US" sz="1000" dirty="0" smtClean="0"/>
              <a:t>child adopted by foster carers and a contested adoption), feelings of anger towards birth relatives (</a:t>
            </a:r>
            <a:r>
              <a:rPr lang="en-GB" altLang="en-US" sz="1000" dirty="0" smtClean="0"/>
              <a:t>e.g. </a:t>
            </a:r>
            <a:r>
              <a:rPr lang="en-GB" altLang="en-US" sz="1000" dirty="0" smtClean="0"/>
              <a:t>thinks birth relative failed to protect the child). </a:t>
            </a:r>
          </a:p>
          <a:p>
            <a:pPr eaLnBrk="1" hangingPunct="1">
              <a:spcBef>
                <a:spcPct val="0"/>
              </a:spcBef>
              <a:buFontTx/>
              <a:buChar char="-"/>
            </a:pPr>
            <a:r>
              <a:rPr lang="en-GB" altLang="en-US" sz="1000" dirty="0" smtClean="0"/>
              <a:t>Mutual liking, support, trust and acceptance. Helped when birth relatives showed acceptance of adoptive parents as the parents of the child. Often trust developed over time despite a shaky start. </a:t>
            </a:r>
          </a:p>
          <a:p>
            <a:pPr eaLnBrk="1" hangingPunct="1">
              <a:spcBef>
                <a:spcPct val="0"/>
              </a:spcBef>
            </a:pPr>
            <a:endParaRPr lang="en-GB" altLang="en-US" sz="1000" u="sng" dirty="0" smtClean="0"/>
          </a:p>
          <a:p>
            <a:pPr eaLnBrk="1" hangingPunct="1">
              <a:spcBef>
                <a:spcPct val="0"/>
              </a:spcBef>
            </a:pPr>
            <a:r>
              <a:rPr lang="en-GB" altLang="en-US" sz="1000" u="sng" dirty="0" smtClean="0"/>
              <a:t>Birth relatives</a:t>
            </a:r>
          </a:p>
          <a:p>
            <a:pPr eaLnBrk="1" hangingPunct="1">
              <a:spcBef>
                <a:spcPct val="0"/>
              </a:spcBef>
            </a:pPr>
            <a:r>
              <a:rPr lang="en-GB" altLang="en-US" sz="1000" dirty="0" smtClean="0"/>
              <a:t>Trust developed over many years but a small number described an instant connection. Some described adopters as like ‘friends’ or ‘like family’. Good relationships led to a more relaxed atmosphere during contact.</a:t>
            </a:r>
          </a:p>
          <a:p>
            <a:pPr eaLnBrk="1" hangingPunct="1">
              <a:spcBef>
                <a:spcPct val="0"/>
              </a:spcBef>
              <a:buFontTx/>
              <a:buChar char="-"/>
            </a:pPr>
            <a:r>
              <a:rPr lang="en-GB" altLang="en-US" sz="1000" dirty="0" smtClean="0"/>
              <a:t>Yet birth relatives were still aware of the power imbalance. </a:t>
            </a:r>
          </a:p>
          <a:p>
            <a:pPr eaLnBrk="1" hangingPunct="1">
              <a:spcBef>
                <a:spcPct val="0"/>
              </a:spcBef>
              <a:buFontTx/>
              <a:buChar char="-"/>
            </a:pPr>
            <a:r>
              <a:rPr lang="en-GB" altLang="en-US" sz="1000" dirty="0" smtClean="0"/>
              <a:t>Sometimes trust led to increase in structural openness of contact</a:t>
            </a:r>
            <a:r>
              <a:rPr lang="en-GB" altLang="en-US" sz="1000" baseline="0" dirty="0" smtClean="0"/>
              <a:t> such as an e</a:t>
            </a:r>
            <a:r>
              <a:rPr lang="en-GB" altLang="en-US" sz="1000" dirty="0" smtClean="0"/>
              <a:t>xchange of telephone numbers, or a birth relative seeing teenagers without their adoptive parent.</a:t>
            </a:r>
          </a:p>
          <a:p>
            <a:pPr eaLnBrk="1" hangingPunct="1">
              <a:spcBef>
                <a:spcPct val="0"/>
              </a:spcBef>
              <a:buFontTx/>
              <a:buChar char="-"/>
            </a:pPr>
            <a:endParaRPr lang="en-GB" altLang="en-US" sz="1000" dirty="0" smtClean="0"/>
          </a:p>
          <a:p>
            <a:pPr eaLnBrk="1" hangingPunct="1">
              <a:spcBef>
                <a:spcPct val="0"/>
              </a:spcBef>
            </a:pPr>
            <a:r>
              <a:rPr lang="en-GB" altLang="en-US" sz="1000" u="sng" dirty="0" smtClean="0"/>
              <a:t>Empathy</a:t>
            </a:r>
            <a:r>
              <a:rPr lang="en-GB" altLang="en-US" sz="1000" dirty="0" smtClean="0"/>
              <a:t>  - birth relatives appreciated it when adoptive parents showed sensitivity to the their position. They were reassured to know that adopters would talk about the birth family at home.</a:t>
            </a:r>
          </a:p>
          <a:p>
            <a:pPr eaLnBrk="1" hangingPunct="1">
              <a:spcBef>
                <a:spcPct val="0"/>
              </a:spcBef>
            </a:pPr>
            <a:endParaRPr lang="en-GB" altLang="en-US" sz="1000" dirty="0" smtClean="0"/>
          </a:p>
          <a:p>
            <a:pPr eaLnBrk="1" hangingPunct="1">
              <a:spcBef>
                <a:spcPct val="0"/>
              </a:spcBef>
            </a:pPr>
            <a:endParaRPr lang="en-GB" altLang="en-US" sz="1000" dirty="0" smtClean="0"/>
          </a:p>
          <a:p>
            <a:pPr eaLnBrk="1" hangingPunct="1">
              <a:spcBef>
                <a:spcPct val="0"/>
              </a:spcBef>
            </a:pPr>
            <a:endParaRPr lang="en-GB" altLang="en-US" sz="1000" dirty="0" smtClean="0"/>
          </a:p>
        </p:txBody>
      </p:sp>
    </p:spTree>
    <p:extLst>
      <p:ext uri="{BB962C8B-B14F-4D97-AF65-F5344CB8AC3E}">
        <p14:creationId xmlns:p14="http://schemas.microsoft.com/office/powerpoint/2010/main" val="3726740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It wasn't always easy for children and their birth relatives to relate to each other. Siblings could differ greatly in terms of their age, their current placement, and their history with the birth parents. Birth relatives talked about feeling out of touch with their child's current interests and development. Adoptive parents talked about birth relatives lacking skills in interacting with the child. </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18</a:t>
            </a:fld>
            <a:endParaRPr lang="en-GB"/>
          </a:p>
        </p:txBody>
      </p:sp>
    </p:spTree>
    <p:extLst>
      <p:ext uri="{BB962C8B-B14F-4D97-AF65-F5344CB8AC3E}">
        <p14:creationId xmlns:p14="http://schemas.microsoft.com/office/powerpoint/2010/main" val="1974552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2923442-0101-4659-A002-5855D4AAD639}" type="slidenum">
              <a:rPr lang="en-US" altLang="en-US"/>
              <a:pPr/>
              <a:t>19</a:t>
            </a:fld>
            <a:endParaRPr lang="en-US" altLang="en-US"/>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GB" altLang="en-US" dirty="0" smtClean="0"/>
              <a:t>(blue and yellow quotes are from adopters)</a:t>
            </a:r>
          </a:p>
          <a:p>
            <a:pPr eaLnBrk="1" hangingPunct="1">
              <a:spcBef>
                <a:spcPct val="0"/>
              </a:spcBef>
              <a:buFontTx/>
              <a:buChar char="-"/>
            </a:pPr>
            <a:endParaRPr lang="en-GB" altLang="en-US" dirty="0" smtClean="0"/>
          </a:p>
          <a:p>
            <a:pPr eaLnBrk="1" hangingPunct="1">
              <a:spcBef>
                <a:spcPct val="0"/>
              </a:spcBef>
              <a:buFontTx/>
              <a:buChar char="-"/>
            </a:pPr>
            <a:r>
              <a:rPr lang="en-GB" altLang="en-US" dirty="0" smtClean="0"/>
              <a:t>Siblings – different ages, interests, differing placement types and needs</a:t>
            </a:r>
          </a:p>
          <a:p>
            <a:pPr eaLnBrk="1" hangingPunct="1">
              <a:spcBef>
                <a:spcPct val="0"/>
              </a:spcBef>
              <a:buFontTx/>
              <a:buChar char="-"/>
            </a:pPr>
            <a:r>
              <a:rPr lang="en-GB" altLang="en-US" dirty="0" smtClean="0"/>
              <a:t>Adopters on birth relatives: lack of ability to engage with child (practical childcare skills or imaginative play) or being intrusive trying to pick them up before child ready. Not being age appropriate in questions about interests. Birth relative mental health makes it difficult to focus on children. These problems exacerbated by inappropriate venues with a lack of floor space or toys. Birth relative not turning up leading to worry and upset for the child. </a:t>
            </a:r>
          </a:p>
          <a:p>
            <a:pPr eaLnBrk="1" hangingPunct="1">
              <a:spcBef>
                <a:spcPct val="0"/>
              </a:spcBef>
              <a:buFontTx/>
              <a:buChar char="-"/>
            </a:pPr>
            <a:r>
              <a:rPr lang="en-GB" altLang="en-US" dirty="0" smtClean="0"/>
              <a:t>Where venue was good, there was time to interact, and when the birth relative was sensitive and warm this contributed to success. </a:t>
            </a:r>
          </a:p>
          <a:p>
            <a:pPr eaLnBrk="1" hangingPunct="1">
              <a:spcBef>
                <a:spcPct val="0"/>
              </a:spcBef>
            </a:pPr>
            <a:endParaRPr lang="en-GB" altLang="en-US" u="sng" dirty="0" smtClean="0"/>
          </a:p>
          <a:p>
            <a:pPr eaLnBrk="1" hangingPunct="1">
              <a:spcBef>
                <a:spcPct val="0"/>
              </a:spcBef>
            </a:pPr>
            <a:r>
              <a:rPr lang="en-GB" altLang="en-US" u="sng" dirty="0" smtClean="0"/>
              <a:t>Birth relatives also recognised tensions but these were linked more to uncertainty about role and </a:t>
            </a:r>
            <a:r>
              <a:rPr lang="en-GB" altLang="en-US" u="sng" dirty="0" smtClean="0"/>
              <a:t>rules:</a:t>
            </a:r>
            <a:endParaRPr lang="en-GB" altLang="en-US" u="sng" dirty="0" smtClean="0"/>
          </a:p>
          <a:p>
            <a:pPr eaLnBrk="1" hangingPunct="1">
              <a:spcBef>
                <a:spcPct val="0"/>
              </a:spcBef>
              <a:buFontTx/>
              <a:buChar char="-"/>
            </a:pPr>
            <a:r>
              <a:rPr lang="en-GB" altLang="en-US" dirty="0" smtClean="0"/>
              <a:t>Sometimes uncertainty about what was expected, linked to negotiating a new role. E.g. – a child had an accident on bike during contact, birth</a:t>
            </a:r>
            <a:r>
              <a:rPr lang="en-GB" altLang="en-US" baseline="0" dirty="0" smtClean="0"/>
              <a:t> mother’s</a:t>
            </a:r>
            <a:r>
              <a:rPr lang="en-GB" altLang="en-US" dirty="0" smtClean="0"/>
              <a:t> instinct was to go to her but had to stand back and let adoptive mother take charge of the </a:t>
            </a:r>
            <a:r>
              <a:rPr lang="en-GB" altLang="en-US" dirty="0" smtClean="0"/>
              <a:t>situation.</a:t>
            </a:r>
            <a:endParaRPr lang="en-GB" altLang="en-US" dirty="0" smtClean="0"/>
          </a:p>
          <a:p>
            <a:pPr eaLnBrk="1" hangingPunct="1">
              <a:spcBef>
                <a:spcPct val="0"/>
              </a:spcBef>
              <a:buFontTx/>
              <a:buChar char="-"/>
            </a:pPr>
            <a:r>
              <a:rPr lang="en-GB" altLang="en-US" dirty="0" smtClean="0"/>
              <a:t>Also fear about loss of relationship – how to engage with the child when they saw them so infrequently, did not know about their current interests, an adult siblings fear she might ‘outgrow’ her sister or vice versa. Anxiety and pressure to make each meeting positive.</a:t>
            </a:r>
          </a:p>
          <a:p>
            <a:pPr eaLnBrk="1" hangingPunct="1">
              <a:spcBef>
                <a:spcPct val="0"/>
              </a:spcBef>
              <a:buFontTx/>
              <a:buChar char="-"/>
            </a:pPr>
            <a:r>
              <a:rPr lang="en-GB" altLang="en-US" dirty="0" smtClean="0"/>
              <a:t>At times there was a difference in what the birth relative expects and what is possible. E.g. a grandmother thought she would have seen them more often, and felt she now had an unnatural role; birth father wanted school reports.</a:t>
            </a:r>
            <a:r>
              <a:rPr lang="en-GB" altLang="en-US" baseline="0" dirty="0" smtClean="0"/>
              <a:t> Often there was</a:t>
            </a:r>
            <a:r>
              <a:rPr lang="en-GB" altLang="en-US" dirty="0" smtClean="0"/>
              <a:t> uncertainty by having two mothers or two fathers in the room </a:t>
            </a:r>
            <a:r>
              <a:rPr lang="en-GB" altLang="en-US" dirty="0" smtClean="0"/>
              <a:t>together, </a:t>
            </a:r>
            <a:r>
              <a:rPr lang="en-GB" altLang="en-US" dirty="0" smtClean="0"/>
              <a:t>sometimes discussed in relation to titles used – ‘mum’ or ‘first name’. </a:t>
            </a:r>
          </a:p>
          <a:p>
            <a:pPr eaLnBrk="1" hangingPunct="1">
              <a:spcBef>
                <a:spcPct val="0"/>
              </a:spcBef>
              <a:buFontTx/>
              <a:buChar char="-"/>
            </a:pPr>
            <a:r>
              <a:rPr lang="en-GB" altLang="en-US" dirty="0" smtClean="0"/>
              <a:t>It</a:t>
            </a:r>
            <a:r>
              <a:rPr lang="en-GB" altLang="en-US" baseline="0" dirty="0" smtClean="0"/>
              <a:t> h</a:t>
            </a:r>
            <a:r>
              <a:rPr lang="en-GB" altLang="en-US" dirty="0" smtClean="0"/>
              <a:t>elped where caring about the child was seen as a shared agenda.</a:t>
            </a:r>
          </a:p>
          <a:p>
            <a:pPr eaLnBrk="1" hangingPunct="1">
              <a:spcBef>
                <a:spcPct val="0"/>
              </a:spcBef>
            </a:pPr>
            <a:endParaRPr lang="en-GB" altLang="en-US" dirty="0" smtClean="0"/>
          </a:p>
        </p:txBody>
      </p:sp>
    </p:spTree>
    <p:extLst>
      <p:ext uri="{BB962C8B-B14F-4D97-AF65-F5344CB8AC3E}">
        <p14:creationId xmlns:p14="http://schemas.microsoft.com/office/powerpoint/2010/main" val="529093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Control</a:t>
            </a:r>
            <a:r>
              <a:rPr lang="en-GB" baseline="0" dirty="0" smtClean="0"/>
              <a:t> issues are highly pertinent when children are adopted from risky backgrounds. But the management of risks needs to be proportional. </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20</a:t>
            </a:fld>
            <a:endParaRPr lang="en-GB"/>
          </a:p>
        </p:txBody>
      </p:sp>
    </p:spTree>
    <p:extLst>
      <p:ext uri="{BB962C8B-B14F-4D97-AF65-F5344CB8AC3E}">
        <p14:creationId xmlns:p14="http://schemas.microsoft.com/office/powerpoint/2010/main" val="35118764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0BF2B4D-9A7A-42F9-B5FF-EBF4768CAD8C}" type="slidenum">
              <a:rPr lang="en-US" altLang="en-US"/>
              <a:pPr/>
              <a:t>21</a:t>
            </a:fld>
            <a:endParaRPr lang="en-US" altLang="en-US"/>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GB" altLang="en-US" dirty="0" smtClean="0"/>
              <a:t>Some adopters worried that their identity might be revealed – not necessarily to the birth relative involved in contact but to other relatives who might pose a risk. E.g. child might pass on info to sibling who might pass it to birth parent. </a:t>
            </a:r>
          </a:p>
          <a:p>
            <a:pPr eaLnBrk="1" hangingPunct="1">
              <a:spcBef>
                <a:spcPct val="0"/>
              </a:spcBef>
              <a:buFontTx/>
              <a:buChar char="-"/>
            </a:pPr>
            <a:r>
              <a:rPr lang="en-GB" altLang="en-US" dirty="0" smtClean="0"/>
              <a:t>Some adopters worried about risk of psychological harm to the child - through comments made by birth relatives at contact, e.g. the child could go and live with them, birth relative denied any responsibility for past abuse.</a:t>
            </a:r>
            <a:r>
              <a:rPr lang="en-GB" altLang="en-US" baseline="0" dirty="0" smtClean="0"/>
              <a:t> There were some</a:t>
            </a:r>
            <a:r>
              <a:rPr lang="en-GB" altLang="en-US" dirty="0" smtClean="0"/>
              <a:t> occasional concerns expressed about about physical risk (e.g. sibling group where older sibling had problems with drug taking and mental health issues). </a:t>
            </a:r>
          </a:p>
          <a:p>
            <a:pPr eaLnBrk="1" hangingPunct="1">
              <a:spcBef>
                <a:spcPct val="0"/>
              </a:spcBef>
              <a:buFontTx/>
              <a:buChar char="-"/>
            </a:pPr>
            <a:r>
              <a:rPr lang="en-GB" altLang="en-US" dirty="0" smtClean="0"/>
              <a:t>Risks posed by venue (child needed to remain visible at all points)</a:t>
            </a:r>
          </a:p>
          <a:p>
            <a:pPr eaLnBrk="1" hangingPunct="1">
              <a:spcBef>
                <a:spcPct val="0"/>
              </a:spcBef>
              <a:buFontTx/>
              <a:buChar char="-"/>
            </a:pPr>
            <a:r>
              <a:rPr lang="en-GB" altLang="en-US" dirty="0" smtClean="0"/>
              <a:t>Gifts caused problems in a number of cases: positive views were that gifts showed affection, provided a focus for interaction, built relationships but could make child overexcited, they could be excessive or inappropriate, or become the child’s sole focus. They could be a channel for inappropriate message (e.g. a book with ‘this belongs to ‘ in the front, or a DVD with a picture of birth parents slipped inside and given by a sibling to adopted child. )</a:t>
            </a:r>
          </a:p>
          <a:p>
            <a:pPr eaLnBrk="1" hangingPunct="1">
              <a:spcBef>
                <a:spcPct val="0"/>
              </a:spcBef>
            </a:pPr>
            <a:endParaRPr lang="en-GB" altLang="en-US" u="sng" dirty="0" smtClean="0"/>
          </a:p>
          <a:p>
            <a:pPr eaLnBrk="1" hangingPunct="1">
              <a:spcBef>
                <a:spcPct val="0"/>
              </a:spcBef>
            </a:pPr>
            <a:r>
              <a:rPr lang="en-GB" altLang="en-US" u="sng" dirty="0" smtClean="0"/>
              <a:t>Birth relatives</a:t>
            </a:r>
          </a:p>
          <a:p>
            <a:pPr marL="0" marR="0" indent="0" algn="l" defTabSz="914400" rtl="0" eaLnBrk="1" fontAlgn="auto" latinLnBrk="0" hangingPunct="1">
              <a:lnSpc>
                <a:spcPct val="100000"/>
              </a:lnSpc>
              <a:spcBef>
                <a:spcPct val="0"/>
              </a:spcBef>
              <a:spcAft>
                <a:spcPts val="0"/>
              </a:spcAft>
              <a:buClrTx/>
              <a:buSzTx/>
              <a:buFontTx/>
              <a:buChar char="-"/>
              <a:tabLst/>
              <a:defRPr/>
            </a:pPr>
            <a:r>
              <a:rPr lang="en-GB" altLang="en-US" dirty="0" smtClean="0"/>
              <a:t> Often disliked being perceived as a risk - feeling mistrusted, made to feel unwelcome by adoptive parents and supervisors. Feeling watched and monitored with rigid rules about their behaviour. Grandmother bemused that her presents had to be ‘vetted’ by the social worker. </a:t>
            </a:r>
          </a:p>
          <a:p>
            <a:pPr eaLnBrk="1" hangingPunct="1">
              <a:spcBef>
                <a:spcPct val="0"/>
              </a:spcBef>
              <a:buFontTx/>
              <a:buChar char="-"/>
            </a:pPr>
            <a:endParaRPr lang="en-GB" altLang="en-US" dirty="0" smtClean="0"/>
          </a:p>
        </p:txBody>
      </p:sp>
    </p:spTree>
    <p:extLst>
      <p:ext uri="{BB962C8B-B14F-4D97-AF65-F5344CB8AC3E}">
        <p14:creationId xmlns:p14="http://schemas.microsoft.com/office/powerpoint/2010/main" val="24856289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When a child is adopted, the adoptive</a:t>
            </a:r>
            <a:r>
              <a:rPr lang="en-GB" baseline="0" dirty="0" smtClean="0"/>
              <a:t> parents have sole parental responsibility. </a:t>
            </a:r>
            <a:r>
              <a:rPr lang="en-GB" sz="1200" kern="1200" dirty="0" smtClean="0">
                <a:solidFill>
                  <a:schemeClr val="tx1"/>
                </a:solidFill>
                <a:latin typeface="+mn-lt"/>
                <a:ea typeface="+mn-ea"/>
                <a:cs typeface="+mn-cs"/>
              </a:rPr>
              <a:t>Some adoptive parents are happy to manage the risks and boundaries of contact themselves. Other adoptive parents prefer the agency to do this work. So in each individual case there needs to be negotiation between the agency and the adoptive parents to work out how any risks are managed.</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 thought bubble in this diagram is typical of the feelings of many birth relatives - they are concerned about not breaking any of the rules of contact, whilst at the same time often being unclear as to exactly what the rules and boundaries are.</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22</a:t>
            </a:fld>
            <a:endParaRPr lang="en-GB"/>
          </a:p>
        </p:txBody>
      </p:sp>
    </p:spTree>
    <p:extLst>
      <p:ext uri="{BB962C8B-B14F-4D97-AF65-F5344CB8AC3E}">
        <p14:creationId xmlns:p14="http://schemas.microsoft.com/office/powerpoint/2010/main" val="759036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1FA15746-D91D-429A-AEFE-117ADA9E518A}" type="slidenum">
              <a:rPr lang="en-US" altLang="en-US"/>
              <a:pPr/>
              <a:t>2</a:t>
            </a:fld>
            <a:endParaRPr lang="en-US" altLang="en-US"/>
          </a:p>
        </p:txBody>
      </p:sp>
      <p:sp>
        <p:nvSpPr>
          <p:cNvPr id="512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r" eaLnBrk="1" hangingPunct="1"/>
            <a:fld id="{C7E6A65C-10A8-4D4F-B937-055B369ED338}" type="slidenum">
              <a:rPr lang="en-US" altLang="en-US" sz="1200">
                <a:latin typeface="Arial" charset="0"/>
                <a:cs typeface="Arial" charset="0"/>
              </a:rPr>
              <a:pPr algn="r" eaLnBrk="1" hangingPunct="1"/>
              <a:t>2</a:t>
            </a:fld>
            <a:endParaRPr lang="en-US" altLang="en-US" sz="1200">
              <a:latin typeface="Arial" charset="0"/>
              <a:cs typeface="Arial" charset="0"/>
            </a:endParaRPr>
          </a:p>
        </p:txBody>
      </p:sp>
      <p:sp>
        <p:nvSpPr>
          <p:cNvPr id="512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dirty="0" smtClean="0"/>
              <a:t>This presentation mainly summarises findings from the ‘Supporting direct contact” study.</a:t>
            </a:r>
            <a:r>
              <a:rPr lang="en-GB" altLang="en-US" baseline="0" dirty="0" smtClean="0"/>
              <a:t> Useful reading to prepare for using this </a:t>
            </a:r>
            <a:r>
              <a:rPr lang="en-GB" altLang="en-US" baseline="0" dirty="0" err="1" smtClean="0"/>
              <a:t>powerpoint</a:t>
            </a:r>
            <a:r>
              <a:rPr lang="en-GB" altLang="en-US" baseline="0" dirty="0" smtClean="0"/>
              <a:t> is:</a:t>
            </a:r>
          </a:p>
          <a:p>
            <a:pPr eaLnBrk="1" hangingPunct="1">
              <a:spcBef>
                <a:spcPct val="0"/>
              </a:spcBef>
            </a:pPr>
            <a:endParaRPr lang="en-GB" altLang="en-US" baseline="0" dirty="0" smtClean="0"/>
          </a:p>
          <a:p>
            <a:r>
              <a:rPr lang="en-GB" sz="1200" b="0" kern="1200" dirty="0" smtClean="0">
                <a:solidFill>
                  <a:schemeClr val="tx1"/>
                </a:solidFill>
                <a:effectLst/>
                <a:latin typeface="+mn-lt"/>
                <a:ea typeface="+mn-ea"/>
                <a:cs typeface="+mn-cs"/>
              </a:rPr>
              <a:t>Neil, E., </a:t>
            </a:r>
            <a:r>
              <a:rPr lang="en-GB" sz="1200" kern="1200" dirty="0" smtClean="0">
                <a:solidFill>
                  <a:schemeClr val="tx1"/>
                </a:solidFill>
                <a:effectLst/>
                <a:latin typeface="+mn-lt"/>
                <a:ea typeface="+mn-ea"/>
                <a:cs typeface="+mn-cs"/>
              </a:rPr>
              <a:t>Cossar, J., Jones, C., Lorgelly, P. and Young, J. (2011) </a:t>
            </a:r>
            <a:r>
              <a:rPr lang="en-GB" sz="1200" i="1" kern="1200" dirty="0" smtClean="0">
                <a:solidFill>
                  <a:schemeClr val="tx1"/>
                </a:solidFill>
                <a:effectLst/>
                <a:latin typeface="+mn-lt"/>
                <a:ea typeface="+mn-ea"/>
                <a:cs typeface="+mn-cs"/>
              </a:rPr>
              <a:t>Supporting direct contact after adoption. </a:t>
            </a:r>
            <a:r>
              <a:rPr lang="en-GB" sz="1200" kern="1200" dirty="0" smtClean="0">
                <a:solidFill>
                  <a:schemeClr val="tx1"/>
                </a:solidFill>
                <a:effectLst/>
                <a:latin typeface="+mn-lt"/>
                <a:ea typeface="+mn-ea"/>
                <a:cs typeface="+mn-cs"/>
              </a:rPr>
              <a:t>London: BAAF.</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 summary version of this study can be found here:</a:t>
            </a:r>
          </a:p>
          <a:p>
            <a:r>
              <a:rPr lang="en-GB" sz="1200" kern="1200" dirty="0" smtClean="0">
                <a:solidFill>
                  <a:schemeClr val="tx1"/>
                </a:solidFill>
                <a:effectLst/>
                <a:latin typeface="+mn-lt"/>
                <a:ea typeface="+mn-ea"/>
                <a:cs typeface="+mn-cs"/>
              </a:rPr>
              <a:t>http://www.adoptionresearchinitiative.org.uk/summaries/ARi_summary_10.pdf</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following article also highlights key issues from the study:</a:t>
            </a:r>
          </a:p>
          <a:p>
            <a:endParaRPr lang="en-GB" sz="1200" kern="1200" dirty="0" smtClean="0">
              <a:solidFill>
                <a:schemeClr val="tx1"/>
              </a:solidFill>
              <a:effectLst/>
              <a:latin typeface="+mn-lt"/>
              <a:ea typeface="+mn-ea"/>
              <a:cs typeface="+mn-cs"/>
            </a:endParaRPr>
          </a:p>
          <a:p>
            <a:r>
              <a:rPr lang="en-GB" sz="1200" b="0" kern="1200" dirty="0" smtClean="0">
                <a:solidFill>
                  <a:schemeClr val="tx1"/>
                </a:solidFill>
                <a:effectLst/>
                <a:latin typeface="+mn-lt"/>
                <a:ea typeface="+mn-ea"/>
                <a:cs typeface="+mn-cs"/>
              </a:rPr>
              <a:t>Neil, E.</a:t>
            </a:r>
            <a:r>
              <a:rPr lang="en-GB" sz="1200" kern="1200" dirty="0" smtClean="0">
                <a:solidFill>
                  <a:schemeClr val="tx1"/>
                </a:solidFill>
                <a:effectLst/>
                <a:latin typeface="+mn-lt"/>
                <a:ea typeface="+mn-ea"/>
                <a:cs typeface="+mn-cs"/>
              </a:rPr>
              <a:t> (2010) The benefits and challenges of direct post-adoption contact: perspectives from adoptive parents and birth relatives. </a:t>
            </a:r>
            <a:r>
              <a:rPr lang="en-GB" sz="1200" i="1" kern="1200" dirty="0" err="1" smtClean="0">
                <a:solidFill>
                  <a:schemeClr val="tx1"/>
                </a:solidFill>
                <a:effectLst/>
                <a:latin typeface="+mn-lt"/>
                <a:ea typeface="+mn-ea"/>
                <a:cs typeface="+mn-cs"/>
              </a:rPr>
              <a:t>Aloma</a:t>
            </a:r>
            <a:r>
              <a:rPr lang="en-GB" sz="1200" kern="1200" dirty="0" smtClean="0">
                <a:solidFill>
                  <a:schemeClr val="tx1"/>
                </a:solidFill>
                <a:effectLst/>
                <a:latin typeface="+mn-lt"/>
                <a:ea typeface="+mn-ea"/>
                <a:cs typeface="+mn-cs"/>
              </a:rPr>
              <a:t>, 27, 89-115. (this article is free to download from:</a:t>
            </a:r>
          </a:p>
          <a:p>
            <a:endParaRPr lang="en-GB" sz="1200" kern="1200" dirty="0" smtClean="0">
              <a:solidFill>
                <a:schemeClr val="tx1"/>
              </a:solidFill>
              <a:effectLst/>
              <a:latin typeface="+mn-lt"/>
              <a:ea typeface="+mn-ea"/>
              <a:cs typeface="+mn-cs"/>
            </a:endParaRPr>
          </a:p>
          <a:p>
            <a:pPr eaLnBrk="1" hangingPunct="1">
              <a:spcBef>
                <a:spcPct val="0"/>
              </a:spcBef>
            </a:pPr>
            <a:r>
              <a:rPr lang="en-GB" altLang="en-US" dirty="0" smtClean="0"/>
              <a:t>http://revistaaloma.net/index.php/aloma/article/view/23</a:t>
            </a:r>
          </a:p>
          <a:p>
            <a:pPr eaLnBrk="1" hangingPunct="1">
              <a:spcBef>
                <a:spcPct val="0"/>
              </a:spcBef>
            </a:pPr>
            <a:r>
              <a:rPr lang="en-GB" altLang="en-US" dirty="0" smtClean="0"/>
              <a:t>(click on ‘</a:t>
            </a:r>
            <a:r>
              <a:rPr lang="en-GB" altLang="en-US" dirty="0" err="1" smtClean="0"/>
              <a:t>texto</a:t>
            </a:r>
            <a:r>
              <a:rPr lang="en-GB" altLang="en-US" dirty="0" smtClean="0"/>
              <a:t> </a:t>
            </a:r>
            <a:r>
              <a:rPr lang="en-GB" altLang="en-US" dirty="0" err="1" smtClean="0"/>
              <a:t>completo</a:t>
            </a:r>
            <a:r>
              <a:rPr lang="en-GB" altLang="en-US" dirty="0" smtClean="0"/>
              <a:t>’)</a:t>
            </a:r>
          </a:p>
        </p:txBody>
      </p:sp>
    </p:spTree>
    <p:extLst>
      <p:ext uri="{BB962C8B-B14F-4D97-AF65-F5344CB8AC3E}">
        <p14:creationId xmlns:p14="http://schemas.microsoft.com/office/powerpoint/2010/main" val="7466093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On this slide the yellow quotes are from birth relatives, and the blue quotes from adoptive parents.</a:t>
            </a:r>
          </a:p>
          <a:p>
            <a:endParaRPr lang="en-GB" dirty="0" smtClean="0"/>
          </a:p>
          <a:p>
            <a:r>
              <a:rPr lang="en-GB" dirty="0" smtClean="0"/>
              <a:t>Birth relatives were generally able to accept boundaries of contact where these were clearly explained to them and where they appeared proportional. Where the boundaries were unclear or seemed unnecessarily restrictive (for example where contact involved a very supportive grandmother but was nevertheless highly controlled) then birth relatives tended to resent how contact was </a:t>
            </a:r>
            <a:r>
              <a:rPr lang="en-GB" dirty="0" smtClean="0"/>
              <a:t>managed - as </a:t>
            </a:r>
            <a:r>
              <a:rPr lang="en-GB" dirty="0" smtClean="0"/>
              <a:t>described by one person, contact could feel like a prison visit.</a:t>
            </a:r>
          </a:p>
          <a:p>
            <a:endParaRPr lang="en-GB" dirty="0" smtClean="0"/>
          </a:p>
          <a:p>
            <a:r>
              <a:rPr lang="en-GB" dirty="0" smtClean="0"/>
              <a:t>Some adoptive parents expressed concern about the way social workers managed risks and </a:t>
            </a:r>
            <a:r>
              <a:rPr lang="en-GB" dirty="0" smtClean="0"/>
              <a:t>boundaries - in </a:t>
            </a:r>
            <a:r>
              <a:rPr lang="en-GB" dirty="0" smtClean="0"/>
              <a:t>some cases they felt social workers let birth relatives dictate the situation too much. But some other adoptive parents agreed with birth relatives that sometimes social workers were heavy-handed and needed to be kinder with birth relatives.</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23</a:t>
            </a:fld>
            <a:endParaRPr lang="en-GB"/>
          </a:p>
        </p:txBody>
      </p:sp>
    </p:spTree>
    <p:extLst>
      <p:ext uri="{BB962C8B-B14F-4D97-AF65-F5344CB8AC3E}">
        <p14:creationId xmlns:p14="http://schemas.microsoft.com/office/powerpoint/2010/main" val="23566124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This slide focuses on situations where there seem to be a good balance in terms of managing risks and boundaries. In such situations adoptive parents felt in control of the contact, and birth relatives respected the right of adoptive parents to be in control. But although being in control, adoptive parents showed a willingness to negotiate with birth relatives for example in terms of where and when the contact should take place. Successful arrangements were also characterised by an appropriate working together between the agency and the adoptive parents so that the agency stepped in just where this was felt to be needed by adoptive parents.</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24</a:t>
            </a:fld>
            <a:endParaRPr lang="en-GB"/>
          </a:p>
        </p:txBody>
      </p:sp>
    </p:spTree>
    <p:extLst>
      <p:ext uri="{BB962C8B-B14F-4D97-AF65-F5344CB8AC3E}">
        <p14:creationId xmlns:p14="http://schemas.microsoft.com/office/powerpoint/2010/main" val="144589692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0" dirty="0" smtClean="0"/>
              <a:t>Based on the detailed descriptions of adopters and birth relatives, the research team identified five different types of activities that agencies supporting contact could undertake. Brief descriptions of what each involves are below. </a:t>
            </a:r>
          </a:p>
          <a:p>
            <a:pPr eaLnBrk="1" hangingPunct="1">
              <a:spcBef>
                <a:spcPct val="0"/>
              </a:spcBef>
            </a:pPr>
            <a:endParaRPr lang="en-GB" altLang="en-US" b="1" dirty="0" smtClean="0"/>
          </a:p>
          <a:p>
            <a:pPr eaLnBrk="1" hangingPunct="1">
              <a:spcBef>
                <a:spcPct val="0"/>
              </a:spcBef>
            </a:pPr>
            <a:endParaRPr lang="en-GB" altLang="en-US" b="1" dirty="0" smtClean="0"/>
          </a:p>
          <a:p>
            <a:pPr eaLnBrk="1" hangingPunct="1">
              <a:spcBef>
                <a:spcPct val="0"/>
              </a:spcBef>
            </a:pPr>
            <a:r>
              <a:rPr lang="en-GB" altLang="en-US" b="1" dirty="0" smtClean="0"/>
              <a:t>Coordination/administration: </a:t>
            </a:r>
            <a:r>
              <a:rPr lang="en-GB" altLang="en-US" dirty="0" smtClean="0"/>
              <a:t>Liaising with all to arrange the </a:t>
            </a:r>
            <a:r>
              <a:rPr lang="en-GB" altLang="en-US" dirty="0" smtClean="0"/>
              <a:t>date </a:t>
            </a:r>
          </a:p>
          <a:p>
            <a:pPr eaLnBrk="1" hangingPunct="1">
              <a:spcBef>
                <a:spcPct val="0"/>
              </a:spcBef>
            </a:pPr>
            <a:r>
              <a:rPr lang="en-GB" altLang="en-US" dirty="0" smtClean="0"/>
              <a:t>Providing transport</a:t>
            </a:r>
          </a:p>
          <a:p>
            <a:pPr eaLnBrk="1" hangingPunct="1">
              <a:spcBef>
                <a:spcPct val="0"/>
              </a:spcBef>
            </a:pPr>
            <a:r>
              <a:rPr lang="en-GB" altLang="en-US" dirty="0" smtClean="0"/>
              <a:t>Tracking </a:t>
            </a:r>
            <a:r>
              <a:rPr lang="en-GB" altLang="en-US" dirty="0" smtClean="0"/>
              <a:t>down ‘lost’ birth </a:t>
            </a:r>
            <a:r>
              <a:rPr lang="en-GB" altLang="en-US" dirty="0" smtClean="0"/>
              <a:t>relatives</a:t>
            </a:r>
          </a:p>
          <a:p>
            <a:pPr eaLnBrk="1" hangingPunct="1">
              <a:spcBef>
                <a:spcPct val="0"/>
              </a:spcBef>
            </a:pPr>
            <a:r>
              <a:rPr lang="en-GB" altLang="en-US" dirty="0" smtClean="0"/>
              <a:t>Financial help</a:t>
            </a:r>
          </a:p>
          <a:p>
            <a:pPr eaLnBrk="1" hangingPunct="1">
              <a:spcBef>
                <a:spcPct val="0"/>
              </a:spcBef>
            </a:pPr>
            <a:r>
              <a:rPr lang="en-GB" altLang="en-US" dirty="0" smtClean="0"/>
              <a:t>Providing </a:t>
            </a:r>
            <a:r>
              <a:rPr lang="en-GB" altLang="en-US" dirty="0" smtClean="0"/>
              <a:t>an </a:t>
            </a:r>
            <a:r>
              <a:rPr lang="en-GB" altLang="en-US" dirty="0" smtClean="0"/>
              <a:t>interpreter</a:t>
            </a:r>
          </a:p>
          <a:p>
            <a:pPr eaLnBrk="1" hangingPunct="1">
              <a:spcBef>
                <a:spcPct val="0"/>
              </a:spcBef>
            </a:pPr>
            <a:r>
              <a:rPr lang="en-GB" altLang="en-US" dirty="0" smtClean="0"/>
              <a:t>Writing </a:t>
            </a:r>
            <a:r>
              <a:rPr lang="en-GB" altLang="en-US" dirty="0" smtClean="0"/>
              <a:t>to all with details of the arrangements</a:t>
            </a:r>
          </a:p>
          <a:p>
            <a:pPr eaLnBrk="1" hangingPunct="1">
              <a:spcBef>
                <a:spcPct val="0"/>
              </a:spcBef>
            </a:pPr>
            <a:r>
              <a:rPr lang="en-GB" altLang="en-US" b="1" dirty="0" smtClean="0"/>
              <a:t>Relationship building</a:t>
            </a:r>
            <a:r>
              <a:rPr lang="en-GB" altLang="en-US" dirty="0" smtClean="0"/>
              <a:t>: Facilitating relationships during meetings e.g. through shared activities, meals, exchange of gifts or photos</a:t>
            </a:r>
          </a:p>
          <a:p>
            <a:pPr eaLnBrk="1" hangingPunct="1">
              <a:spcBef>
                <a:spcPct val="0"/>
              </a:spcBef>
            </a:pPr>
            <a:r>
              <a:rPr lang="en-GB" altLang="en-US" dirty="0" smtClean="0"/>
              <a:t>Helping birth relatives relate positively to children and adoptive </a:t>
            </a:r>
            <a:r>
              <a:rPr lang="en-GB" altLang="en-US" dirty="0" smtClean="0"/>
              <a:t>parents</a:t>
            </a:r>
          </a:p>
          <a:p>
            <a:pPr eaLnBrk="1" hangingPunct="1">
              <a:spcBef>
                <a:spcPct val="0"/>
              </a:spcBef>
            </a:pPr>
            <a:r>
              <a:rPr lang="en-GB" altLang="en-US" dirty="0" smtClean="0"/>
              <a:t>Keeping </a:t>
            </a:r>
            <a:r>
              <a:rPr lang="en-GB" altLang="en-US" dirty="0" smtClean="0"/>
              <a:t>adoptive parents informed about birth family members, helping them to understand the birth family</a:t>
            </a:r>
          </a:p>
          <a:p>
            <a:pPr eaLnBrk="1" hangingPunct="1">
              <a:spcBef>
                <a:spcPct val="0"/>
              </a:spcBef>
            </a:pPr>
            <a:r>
              <a:rPr lang="en-GB" altLang="en-US" b="1" dirty="0" smtClean="0"/>
              <a:t>Protecting/promoting </a:t>
            </a:r>
            <a:r>
              <a:rPr lang="en-GB" altLang="en-US" b="1" dirty="0" smtClean="0"/>
              <a:t>interests</a:t>
            </a:r>
            <a:r>
              <a:rPr lang="en-GB" altLang="en-US" dirty="0" smtClean="0"/>
              <a:t>: Supervising contact to ensure boundaries are kept to</a:t>
            </a:r>
          </a:p>
          <a:p>
            <a:pPr eaLnBrk="1" hangingPunct="1">
              <a:spcBef>
                <a:spcPct val="0"/>
              </a:spcBef>
            </a:pPr>
            <a:r>
              <a:rPr lang="en-GB" altLang="en-US" dirty="0" smtClean="0"/>
              <a:t>Trying to resolve conflict between the parties</a:t>
            </a:r>
          </a:p>
          <a:p>
            <a:pPr eaLnBrk="1" hangingPunct="1">
              <a:spcBef>
                <a:spcPct val="0"/>
              </a:spcBef>
            </a:pPr>
            <a:r>
              <a:rPr lang="en-GB" altLang="en-US" dirty="0" smtClean="0"/>
              <a:t>Establishing written agreements</a:t>
            </a:r>
          </a:p>
          <a:p>
            <a:pPr eaLnBrk="1" hangingPunct="1">
              <a:spcBef>
                <a:spcPct val="0"/>
              </a:spcBef>
            </a:pPr>
            <a:r>
              <a:rPr lang="en-GB" altLang="en-US" dirty="0" smtClean="0"/>
              <a:t>Passing on children’s questions/requests</a:t>
            </a:r>
          </a:p>
          <a:p>
            <a:pPr eaLnBrk="1" hangingPunct="1">
              <a:spcBef>
                <a:spcPct val="0"/>
              </a:spcBef>
            </a:pPr>
            <a:r>
              <a:rPr lang="en-GB" altLang="en-US" b="1" dirty="0" smtClean="0"/>
              <a:t>Review/ planning</a:t>
            </a:r>
            <a:r>
              <a:rPr lang="en-GB" altLang="en-US" dirty="0" smtClean="0"/>
              <a:t>: Phone calls or home visits before and after contact to plan and review with adopters and/or </a:t>
            </a:r>
            <a:r>
              <a:rPr lang="en-GB" altLang="en-US" dirty="0" smtClean="0"/>
              <a:t>child</a:t>
            </a:r>
          </a:p>
          <a:p>
            <a:pPr eaLnBrk="1" hangingPunct="1">
              <a:spcBef>
                <a:spcPct val="0"/>
              </a:spcBef>
            </a:pPr>
            <a:r>
              <a:rPr lang="en-GB" altLang="en-US" dirty="0" smtClean="0"/>
              <a:t>Sending </a:t>
            </a:r>
            <a:r>
              <a:rPr lang="en-GB" altLang="en-US" dirty="0" smtClean="0"/>
              <a:t>out </a:t>
            </a:r>
            <a:r>
              <a:rPr lang="en-GB" altLang="en-US" dirty="0" smtClean="0"/>
              <a:t>questionnaires</a:t>
            </a:r>
          </a:p>
          <a:p>
            <a:pPr eaLnBrk="1" hangingPunct="1">
              <a:spcBef>
                <a:spcPct val="0"/>
              </a:spcBef>
            </a:pPr>
            <a:r>
              <a:rPr lang="en-GB" altLang="en-US" dirty="0" smtClean="0"/>
              <a:t>Formal </a:t>
            </a:r>
            <a:r>
              <a:rPr lang="en-GB" altLang="en-US" dirty="0" smtClean="0"/>
              <a:t>contact review meetings with adoptive </a:t>
            </a:r>
            <a:r>
              <a:rPr lang="en-GB" altLang="en-US" dirty="0" smtClean="0"/>
              <a:t>parents</a:t>
            </a:r>
          </a:p>
          <a:p>
            <a:pPr eaLnBrk="1" hangingPunct="1">
              <a:spcBef>
                <a:spcPct val="0"/>
              </a:spcBef>
            </a:pPr>
            <a:r>
              <a:rPr lang="en-GB" altLang="en-US" dirty="0" smtClean="0"/>
              <a:t>Formal </a:t>
            </a:r>
            <a:r>
              <a:rPr lang="en-GB" altLang="en-US" dirty="0" smtClean="0"/>
              <a:t>review meetings with all parties</a:t>
            </a:r>
          </a:p>
          <a:p>
            <a:pPr eaLnBrk="1" hangingPunct="1">
              <a:spcBef>
                <a:spcPct val="0"/>
              </a:spcBef>
            </a:pPr>
            <a:r>
              <a:rPr lang="en-GB" altLang="en-US" b="1" dirty="0" smtClean="0"/>
              <a:t>Emotional support</a:t>
            </a:r>
            <a:r>
              <a:rPr lang="en-GB" altLang="en-US" dirty="0" smtClean="0"/>
              <a:t>: Art therapy, play therapy or life story work with children</a:t>
            </a:r>
          </a:p>
          <a:p>
            <a:pPr eaLnBrk="1" hangingPunct="1">
              <a:spcBef>
                <a:spcPct val="0"/>
              </a:spcBef>
            </a:pPr>
            <a:r>
              <a:rPr lang="en-GB" altLang="en-US" dirty="0" smtClean="0"/>
              <a:t>Family therapy/counselling</a:t>
            </a:r>
          </a:p>
          <a:p>
            <a:pPr eaLnBrk="1" hangingPunct="1">
              <a:spcBef>
                <a:spcPct val="0"/>
              </a:spcBef>
            </a:pPr>
            <a:r>
              <a:rPr lang="en-GB" altLang="en-US" dirty="0" smtClean="0"/>
              <a:t>Asking adoptive parents about their feelings</a:t>
            </a:r>
          </a:p>
          <a:p>
            <a:pPr eaLnBrk="1" hangingPunct="1">
              <a:spcBef>
                <a:spcPct val="0"/>
              </a:spcBef>
            </a:pPr>
            <a:endParaRPr lang="en-GB" altLang="en-US" dirty="0" smtClean="0"/>
          </a:p>
          <a:p>
            <a:pPr eaLnBrk="1" hangingPunct="1">
              <a:spcBef>
                <a:spcPct val="0"/>
              </a:spcBef>
            </a:pPr>
            <a:endParaRPr lang="en-GB" altLang="en-US" dirty="0" smtClean="0"/>
          </a:p>
          <a:p>
            <a:pPr eaLnBrk="1" hangingPunct="1">
              <a:spcBef>
                <a:spcPct val="0"/>
              </a:spcBef>
            </a:pPr>
            <a:endParaRPr lang="en-GB" altLang="en-US" dirty="0" smtClean="0"/>
          </a:p>
          <a:p>
            <a:pPr eaLnBrk="1" hangingPunct="1">
              <a:spcBef>
                <a:spcPct val="0"/>
              </a:spcBef>
            </a:pPr>
            <a:endParaRPr lang="en-GB" altLang="en-US" dirty="0"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DA776765-BB2A-4A3B-BAAE-6EE0AB46E779}" type="slidenum">
              <a:rPr lang="en-GB" altLang="en-US"/>
              <a:pPr/>
              <a:t>25</a:t>
            </a:fld>
            <a:endParaRPr lang="en-GB" altLang="en-US"/>
          </a:p>
        </p:txBody>
      </p:sp>
    </p:spTree>
    <p:extLst>
      <p:ext uri="{BB962C8B-B14F-4D97-AF65-F5344CB8AC3E}">
        <p14:creationId xmlns:p14="http://schemas.microsoft.com/office/powerpoint/2010/main" val="62035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Interesting points to note about this slide are as </a:t>
            </a:r>
            <a:r>
              <a:rPr lang="en-GB" sz="1200" kern="1200" dirty="0" smtClean="0">
                <a:solidFill>
                  <a:schemeClr val="tx1"/>
                </a:solidFill>
                <a:latin typeface="+mn-lt"/>
                <a:ea typeface="+mn-ea"/>
                <a:cs typeface="+mn-cs"/>
              </a:rPr>
              <a:t>follows:</a:t>
            </a:r>
            <a:endParaRPr lang="en-GB" sz="1200" kern="1200" dirty="0" smtClean="0">
              <a:solidFill>
                <a:schemeClr val="tx1"/>
              </a:solidFill>
              <a:latin typeface="+mn-lt"/>
              <a:ea typeface="+mn-ea"/>
              <a:cs typeface="+mn-cs"/>
            </a:endParaRP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Only a minority of people reported receiving services focused on emotional support, contact review, or relationship building. Mostly the support was administrative/coordination.</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There were big differences between adopters and birth relatives in terms of "protecting and promoting interests", with this type of support being largely directed towards adopters.</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26</a:t>
            </a:fld>
            <a:endParaRPr lang="en-GB"/>
          </a:p>
        </p:txBody>
      </p:sp>
    </p:spTree>
    <p:extLst>
      <p:ext uri="{BB962C8B-B14F-4D97-AF65-F5344CB8AC3E}">
        <p14:creationId xmlns:p14="http://schemas.microsoft.com/office/powerpoint/2010/main" val="42764421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Four different "types" of supporting contact were identified. These types were distinguished largely on the basis of whether or not a professional came along to the contact meeting, and whether or not relationship building or emotional support was a feature of contact. Different costs were calculated for the different models of contact.</a:t>
            </a:r>
          </a:p>
          <a:p>
            <a:endParaRPr lang="en-GB" sz="1200" kern="1200" dirty="0" smtClean="0">
              <a:solidFill>
                <a:schemeClr val="tx1"/>
              </a:solidFill>
              <a:latin typeface="+mn-lt"/>
              <a:ea typeface="+mn-ea"/>
              <a:cs typeface="+mn-cs"/>
            </a:endParaRPr>
          </a:p>
          <a:p>
            <a:r>
              <a:rPr lang="en-GB" dirty="0" smtClean="0"/>
              <a:t>For administrated </a:t>
            </a:r>
            <a:r>
              <a:rPr lang="en-GB" dirty="0" smtClean="0"/>
              <a:t>contact, </a:t>
            </a:r>
            <a:r>
              <a:rPr lang="en-GB" dirty="0" smtClean="0"/>
              <a:t>workers did not attend the contact meeting, and did not offer relationship building or emotional support.</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27</a:t>
            </a:fld>
            <a:endParaRPr lang="en-GB"/>
          </a:p>
        </p:txBody>
      </p:sp>
    </p:spTree>
    <p:extLst>
      <p:ext uri="{BB962C8B-B14F-4D97-AF65-F5344CB8AC3E}">
        <p14:creationId xmlns:p14="http://schemas.microsoft.com/office/powerpoint/2010/main" val="34339488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With facilitated contact, the worker also does not attend the meeting. But they are doing work behind-the-scenes in terms of offering emotional support or relationship building.</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28</a:t>
            </a:fld>
            <a:endParaRPr lang="en-GB"/>
          </a:p>
        </p:txBody>
      </p:sp>
    </p:spTree>
    <p:extLst>
      <p:ext uri="{BB962C8B-B14F-4D97-AF65-F5344CB8AC3E}">
        <p14:creationId xmlns:p14="http://schemas.microsoft.com/office/powerpoint/2010/main" val="30027238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model the worker attends the meeting but does not have a purely supervisory </a:t>
            </a:r>
            <a:r>
              <a:rPr lang="en-GB" dirty="0" smtClean="0"/>
              <a:t>function - they </a:t>
            </a:r>
            <a:r>
              <a:rPr lang="en-GB" dirty="0" smtClean="0"/>
              <a:t>facilitate the meeting through providing emotional support, relationship building, and sometimes review.</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29</a:t>
            </a:fld>
            <a:endParaRPr lang="en-GB"/>
          </a:p>
        </p:txBody>
      </p:sp>
    </p:spTree>
    <p:extLst>
      <p:ext uri="{BB962C8B-B14F-4D97-AF65-F5344CB8AC3E}">
        <p14:creationId xmlns:p14="http://schemas.microsoft.com/office/powerpoint/2010/main" val="38044148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model the worker attends the meeting, but really in a purely supervisory </a:t>
            </a:r>
            <a:r>
              <a:rPr lang="en-GB" dirty="0" smtClean="0"/>
              <a:t>role - doing </a:t>
            </a:r>
            <a:r>
              <a:rPr lang="en-GB" dirty="0" smtClean="0"/>
              <a:t>little or nothing to support people with emotions or help relationships work more easily.</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30</a:t>
            </a:fld>
            <a:endParaRPr lang="en-GB"/>
          </a:p>
        </p:txBody>
      </p:sp>
    </p:spTree>
    <p:extLst>
      <p:ext uri="{BB962C8B-B14F-4D97-AF65-F5344CB8AC3E}">
        <p14:creationId xmlns:p14="http://schemas.microsoft.com/office/powerpoint/2010/main" val="30440943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These next few slides draw on the experiences of birth relatives and adopters in the "supporting direct contact" study (many of whom also had letterbox contact), but it also draws on the experiences of adopters, birth relatives and adopted young people in the "contact after adoption study". The main messages about letterbox contact from these two studies are synthesised- a key overall point being that this is actually quite a complex form of contact and the challenges should not be underestimated.</a:t>
            </a:r>
          </a:p>
          <a:p>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31</a:t>
            </a:fld>
            <a:endParaRPr lang="en-GB"/>
          </a:p>
        </p:txBody>
      </p:sp>
    </p:spTree>
    <p:extLst>
      <p:ext uri="{BB962C8B-B14F-4D97-AF65-F5344CB8AC3E}">
        <p14:creationId xmlns:p14="http://schemas.microsoft.com/office/powerpoint/2010/main" val="9766735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Letterbox contact involves communication between a number of different parties.</a:t>
            </a:r>
          </a:p>
          <a:p>
            <a:endParaRPr lang="en-GB" dirty="0" smtClean="0"/>
          </a:p>
          <a:p>
            <a:r>
              <a:rPr lang="en-GB" dirty="0" smtClean="0"/>
              <a:t>- Most </a:t>
            </a:r>
            <a:r>
              <a:rPr lang="en-GB" dirty="0" smtClean="0"/>
              <a:t>obviously, the adoptive parents communicate with the birth family.</a:t>
            </a:r>
          </a:p>
          <a:p>
            <a:r>
              <a:rPr lang="en-GB" dirty="0" smtClean="0"/>
              <a:t>- Adoptive </a:t>
            </a:r>
            <a:r>
              <a:rPr lang="en-GB" dirty="0" smtClean="0"/>
              <a:t>parents have to decide how to communicate about the contact with the adopted child.</a:t>
            </a:r>
          </a:p>
          <a:p>
            <a:r>
              <a:rPr lang="en-GB" dirty="0" smtClean="0"/>
              <a:t>- Children </a:t>
            </a:r>
            <a:r>
              <a:rPr lang="en-GB" dirty="0" smtClean="0"/>
              <a:t>may or may not be involved in communicating through letterbox.</a:t>
            </a:r>
          </a:p>
          <a:p>
            <a:r>
              <a:rPr lang="en-GB" dirty="0" smtClean="0"/>
              <a:t>- As </a:t>
            </a:r>
            <a:r>
              <a:rPr lang="en-GB" dirty="0" smtClean="0"/>
              <a:t>almost all letterbox contact is mediated, the adoption agency is the fourth party involved in the communication. They may stand back and take a purely administrative role through forwarding letters. Or they may intervene and talk to adoptive parents, children or birth relatives about the challenges they experienced in relation to contact.</a:t>
            </a:r>
          </a:p>
          <a:p>
            <a:endParaRPr lang="en-GB" dirty="0" smtClean="0"/>
          </a:p>
          <a:p>
            <a:r>
              <a:rPr lang="en-GB" dirty="0" smtClean="0"/>
              <a:t>This is useful further reading about letterbox contact form the perspective of adopters: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Neil E (2004a) ‘The “Contact after Adoption” study: indirect contact and adoptive parents’ communication about adoption’, in E Neil and D Howe (</a:t>
            </a:r>
            <a:r>
              <a:rPr lang="en-GB" sz="1200" kern="1200" dirty="0" err="1" smtClean="0">
                <a:solidFill>
                  <a:schemeClr val="tx1"/>
                </a:solidFill>
                <a:effectLst/>
                <a:latin typeface="+mn-lt"/>
                <a:ea typeface="+mn-ea"/>
                <a:cs typeface="+mn-cs"/>
              </a:rPr>
              <a:t>eds</a:t>
            </a:r>
            <a:r>
              <a:rPr lang="en-GB" sz="1200" kern="1200" dirty="0" smtClean="0">
                <a:solidFill>
                  <a:schemeClr val="tx1"/>
                </a:solidFill>
                <a:effectLst/>
                <a:latin typeface="+mn-lt"/>
                <a:ea typeface="+mn-ea"/>
                <a:cs typeface="+mn-cs"/>
              </a:rPr>
              <a:t>), </a:t>
            </a:r>
            <a:r>
              <a:rPr lang="en-GB" sz="1200" i="1" kern="1200" dirty="0" smtClean="0">
                <a:solidFill>
                  <a:schemeClr val="tx1"/>
                </a:solidFill>
                <a:effectLst/>
                <a:latin typeface="+mn-lt"/>
                <a:ea typeface="+mn-ea"/>
                <a:cs typeface="+mn-cs"/>
              </a:rPr>
              <a:t>Contact in Adoption and Permanent Foster Care: Research, theory and practice</a:t>
            </a:r>
            <a:r>
              <a:rPr lang="en-GB" sz="1200" kern="1200" dirty="0" smtClean="0">
                <a:solidFill>
                  <a:schemeClr val="tx1"/>
                </a:solidFill>
                <a:effectLst/>
                <a:latin typeface="+mn-lt"/>
                <a:ea typeface="+mn-ea"/>
                <a:cs typeface="+mn-cs"/>
              </a:rPr>
              <a:t>, London: BAAF </a:t>
            </a:r>
          </a:p>
          <a:p>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32</a:t>
            </a:fld>
            <a:endParaRPr lang="en-GB"/>
          </a:p>
        </p:txBody>
      </p:sp>
    </p:spTree>
    <p:extLst>
      <p:ext uri="{BB962C8B-B14F-4D97-AF65-F5344CB8AC3E}">
        <p14:creationId xmlns:p14="http://schemas.microsoft.com/office/powerpoint/2010/main" val="3084249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Essentially the study focused on direct contact arrangements that needed some support from</a:t>
            </a:r>
            <a:r>
              <a:rPr lang="en-GB" baseline="0" dirty="0" smtClean="0"/>
              <a:t> professionals. </a:t>
            </a:r>
          </a:p>
          <a:p>
            <a:endParaRPr lang="en-GB" baseline="0" dirty="0" smtClean="0"/>
          </a:p>
          <a:p>
            <a:r>
              <a:rPr lang="en-GB" sz="1200" kern="1200" dirty="0" smtClean="0">
                <a:solidFill>
                  <a:schemeClr val="tx1"/>
                </a:solidFill>
                <a:effectLst/>
                <a:latin typeface="+mn-lt"/>
                <a:ea typeface="+mn-ea"/>
                <a:cs typeface="+mn-cs"/>
              </a:rPr>
              <a:t>This study was conducted in collaboration with eight agencies: one adoption support agency, six local authorities and one consortium of local authorities. The study used both qualitative and quantitative methods. A group of adoptive parents and a group of birth relatives were recruited to act as consultants to the research process. They advised the research team about recruiting participants and data collection methods, data analysis and implications for practice. The research involved three strands:</a:t>
            </a:r>
          </a:p>
          <a:p>
            <a:r>
              <a:rPr lang="en-GB" sz="1200" kern="1200" dirty="0" smtClean="0">
                <a:solidFill>
                  <a:schemeClr val="tx1"/>
                </a:solidFill>
                <a:effectLst/>
                <a:latin typeface="+mn-lt"/>
                <a:ea typeface="+mn-ea"/>
                <a:cs typeface="+mn-cs"/>
              </a:rPr>
              <a:t>- The </a:t>
            </a:r>
            <a:r>
              <a:rPr lang="en-GB" sz="1200" kern="1200" dirty="0" smtClean="0">
                <a:solidFill>
                  <a:schemeClr val="tx1"/>
                </a:solidFill>
                <a:effectLst/>
                <a:latin typeface="+mn-lt"/>
                <a:ea typeface="+mn-ea"/>
                <a:cs typeface="+mn-cs"/>
              </a:rPr>
              <a:t>adoptive families study</a:t>
            </a:r>
          </a:p>
          <a:p>
            <a:r>
              <a:rPr lang="en-GB" sz="1200" kern="1200" dirty="0" smtClean="0">
                <a:solidFill>
                  <a:schemeClr val="tx1"/>
                </a:solidFill>
                <a:effectLst/>
                <a:latin typeface="+mn-lt"/>
                <a:ea typeface="+mn-ea"/>
                <a:cs typeface="+mn-cs"/>
              </a:rPr>
              <a:t>- The </a:t>
            </a:r>
            <a:r>
              <a:rPr lang="en-GB" sz="1200" kern="1200" dirty="0" smtClean="0">
                <a:solidFill>
                  <a:schemeClr val="tx1"/>
                </a:solidFill>
                <a:effectLst/>
                <a:latin typeface="+mn-lt"/>
                <a:ea typeface="+mn-ea"/>
                <a:cs typeface="+mn-cs"/>
              </a:rPr>
              <a:t>birth relatives study</a:t>
            </a:r>
          </a:p>
          <a:p>
            <a:r>
              <a:rPr lang="en-GB" sz="1200" kern="1200" dirty="0" smtClean="0">
                <a:solidFill>
                  <a:schemeClr val="tx1"/>
                </a:solidFill>
                <a:effectLst/>
                <a:latin typeface="+mn-lt"/>
                <a:ea typeface="+mn-ea"/>
                <a:cs typeface="+mn-cs"/>
              </a:rPr>
              <a:t>- Economic </a:t>
            </a:r>
            <a:r>
              <a:rPr lang="en-GB" sz="1200" kern="1200" dirty="0" smtClean="0">
                <a:solidFill>
                  <a:schemeClr val="tx1"/>
                </a:solidFill>
                <a:effectLst/>
                <a:latin typeface="+mn-lt"/>
                <a:ea typeface="+mn-ea"/>
                <a:cs typeface="+mn-cs"/>
              </a:rPr>
              <a:t>analysis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899687F-AF79-4210-9EC3-940B18A9ACC9}" type="slidenum">
              <a:rPr lang="en-GB" smtClean="0"/>
              <a:t>3</a:t>
            </a:fld>
            <a:endParaRPr lang="en-GB"/>
          </a:p>
        </p:txBody>
      </p:sp>
    </p:spTree>
    <p:extLst>
      <p:ext uri="{BB962C8B-B14F-4D97-AF65-F5344CB8AC3E}">
        <p14:creationId xmlns:p14="http://schemas.microsoft.com/office/powerpoint/2010/main" val="1650915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This slide shows three different ways that letterbox contact can work out.</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model </a:t>
            </a:r>
            <a:r>
              <a:rPr lang="en-GB" sz="1200" kern="1200" dirty="0" smtClean="0">
                <a:solidFill>
                  <a:schemeClr val="tx1"/>
                </a:solidFill>
                <a:latin typeface="+mn-lt"/>
                <a:ea typeface="+mn-ea"/>
                <a:cs typeface="+mn-cs"/>
              </a:rPr>
              <a:t>1 </a:t>
            </a:r>
            <a:r>
              <a:rPr lang="en-GB" sz="1200" kern="1200" dirty="0" smtClean="0">
                <a:solidFill>
                  <a:schemeClr val="tx1"/>
                </a:solidFill>
                <a:latin typeface="+mn-lt"/>
                <a:ea typeface="+mn-ea"/>
                <a:cs typeface="+mn-cs"/>
              </a:rPr>
              <a:t>the letters actually form a dialogue between adopters and birth family with each replying to the news and questions in the other persons last letter. </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model </a:t>
            </a:r>
            <a:r>
              <a:rPr lang="en-GB" sz="1200" kern="1200" dirty="0" smtClean="0">
                <a:solidFill>
                  <a:schemeClr val="tx1"/>
                </a:solidFill>
                <a:latin typeface="+mn-lt"/>
                <a:ea typeface="+mn-ea"/>
                <a:cs typeface="+mn-cs"/>
              </a:rPr>
              <a:t>2 </a:t>
            </a:r>
            <a:r>
              <a:rPr lang="en-GB" sz="1200" kern="1200" dirty="0" smtClean="0">
                <a:solidFill>
                  <a:schemeClr val="tx1"/>
                </a:solidFill>
                <a:latin typeface="+mn-lt"/>
                <a:ea typeface="+mn-ea"/>
                <a:cs typeface="+mn-cs"/>
              </a:rPr>
              <a:t>letters are exchanged at the same time of year. Thus in terms of responding to the other person's letter, this may have been received some time </a:t>
            </a:r>
            <a:r>
              <a:rPr lang="en-GB" sz="1200" kern="1200" dirty="0" smtClean="0">
                <a:solidFill>
                  <a:schemeClr val="tx1"/>
                </a:solidFill>
                <a:latin typeface="+mn-lt"/>
                <a:ea typeface="+mn-ea"/>
                <a:cs typeface="+mn-cs"/>
              </a:rPr>
              <a:t>ago - maybe </a:t>
            </a:r>
            <a:r>
              <a:rPr lang="en-GB" sz="1200" kern="1200" dirty="0" smtClean="0">
                <a:solidFill>
                  <a:schemeClr val="tx1"/>
                </a:solidFill>
                <a:latin typeface="+mn-lt"/>
                <a:ea typeface="+mn-ea"/>
                <a:cs typeface="+mn-cs"/>
              </a:rPr>
              <a:t>up to a year ago. This can make it hard to respond to the last letter because you don't know how much of the news is still current. And it's difficult to ask questions because you know you won't get an answer for a year.</a:t>
            </a:r>
          </a:p>
          <a:p>
            <a:endParaRPr lang="en-GB" sz="1200" kern="1200" dirty="0" smtClean="0">
              <a:solidFill>
                <a:schemeClr val="tx1"/>
              </a:solidFill>
              <a:latin typeface="+mn-lt"/>
              <a:ea typeface="+mn-ea"/>
              <a:cs typeface="+mn-cs"/>
            </a:endParaRPr>
          </a:p>
          <a:p>
            <a:r>
              <a:rPr lang="en-GB" sz="1200" kern="1200" dirty="0" smtClean="0">
                <a:solidFill>
                  <a:schemeClr val="tx1"/>
                </a:solidFill>
                <a:latin typeface="+mn-lt"/>
                <a:ea typeface="+mn-ea"/>
                <a:cs typeface="+mn-cs"/>
              </a:rPr>
              <a:t>In </a:t>
            </a:r>
            <a:r>
              <a:rPr lang="en-GB" sz="1200" kern="1200" dirty="0" smtClean="0">
                <a:solidFill>
                  <a:schemeClr val="tx1"/>
                </a:solidFill>
                <a:latin typeface="+mn-lt"/>
                <a:ea typeface="+mn-ea"/>
                <a:cs typeface="+mn-cs"/>
              </a:rPr>
              <a:t>model 3 the contact is just one way from the adoptive family to the birth family. This may have some benefits, for example the birth family gets news about the child. And adoptive parents can show the adopted child that they are thinking about their birth family. But in terms of the child getting information from the birth family about who they are, or what they are doing now, it is useless. Unless everyone has agreed to this form of one-way contact, it is unlikely to be sustained.</a:t>
            </a:r>
          </a:p>
          <a:p>
            <a:endParaRPr lang="en-GB" sz="1200" kern="1200" dirty="0" smtClean="0">
              <a:solidFill>
                <a:schemeClr val="tx1"/>
              </a:solidFill>
              <a:latin typeface="+mn-lt"/>
              <a:ea typeface="+mn-ea"/>
              <a:cs typeface="+mn-cs"/>
            </a:endParaRPr>
          </a:p>
          <a:p>
            <a:r>
              <a:rPr lang="en-GB" dirty="0" smtClean="0"/>
              <a:t>Overall, the point to be made in relation to this slide is that agencies supporting letterbox contact should reflect on how their administrative systems impact on the communicative process between adoptive families and birth families.</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33</a:t>
            </a:fld>
            <a:endParaRPr lang="en-GB"/>
          </a:p>
        </p:txBody>
      </p:sp>
    </p:spTree>
    <p:extLst>
      <p:ext uri="{BB962C8B-B14F-4D97-AF65-F5344CB8AC3E}">
        <p14:creationId xmlns:p14="http://schemas.microsoft.com/office/powerpoint/2010/main" val="35478009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In the contact after adoption study, adoptive parents and birth relatives generally felt positive about one-off meetings around the time of the adoption placement. Where such meetings had taken place letterbox contact was more likely to continue over time. But these initial meetings need careful planning and support and some of the key issues are mentioned on this slide. There is a resource on the website to help practitioners with planning and supporting these one-off meetings.</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34</a:t>
            </a:fld>
            <a:endParaRPr lang="en-GB"/>
          </a:p>
        </p:txBody>
      </p:sp>
    </p:spTree>
    <p:extLst>
      <p:ext uri="{BB962C8B-B14F-4D97-AF65-F5344CB8AC3E}">
        <p14:creationId xmlns:p14="http://schemas.microsoft.com/office/powerpoint/2010/main" val="17157297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Contact is much more than just a meeting or letter. It is a relational process between a number of people, and is often highly emotional. When supporting contact therefore relationships and emotions should be foremost in the practitioner's mind. Risk management and boundaries are also important to think about when children are adopted from risky backgrounds. The dynamics of contact are likely to change over time, and therefore review of contact and contact support plans can be needed. The way the agency sets up and manages contact can have a positive or negative effect on </a:t>
            </a:r>
            <a:r>
              <a:rPr lang="en-GB" smtClean="0"/>
              <a:t>how meetings/letters</a:t>
            </a:r>
            <a:r>
              <a:rPr lang="en-GB" baseline="0" smtClean="0"/>
              <a:t> </a:t>
            </a:r>
            <a:r>
              <a:rPr lang="en-GB" smtClean="0"/>
              <a:t>go</a:t>
            </a:r>
            <a:r>
              <a:rPr lang="en-GB" dirty="0" smtClean="0"/>
              <a:t>, as can </a:t>
            </a:r>
            <a:r>
              <a:rPr lang="en-GB" smtClean="0"/>
              <a:t>the values, </a:t>
            </a:r>
            <a:r>
              <a:rPr lang="en-GB" dirty="0" smtClean="0"/>
              <a:t>attitudes and assumptions of professionals.</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35</a:t>
            </a:fld>
            <a:endParaRPr lang="en-GB"/>
          </a:p>
        </p:txBody>
      </p:sp>
    </p:spTree>
    <p:extLst>
      <p:ext uri="{BB962C8B-B14F-4D97-AF65-F5344CB8AC3E}">
        <p14:creationId xmlns:p14="http://schemas.microsoft.com/office/powerpoint/2010/main" val="3992773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the key challenges</a:t>
            </a:r>
            <a:r>
              <a:rPr lang="en-GB" baseline="0" dirty="0" smtClean="0"/>
              <a:t> of direct contact</a:t>
            </a:r>
            <a:r>
              <a:rPr lang="en-GB" dirty="0" smtClean="0"/>
              <a:t> that emerged from interviews with both adopters and birth relatives. Understanding these issues helps us to understand what support people might need with contact. </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4</a:t>
            </a:fld>
            <a:endParaRPr lang="en-GB"/>
          </a:p>
        </p:txBody>
      </p:sp>
    </p:spTree>
    <p:extLst>
      <p:ext uri="{BB962C8B-B14F-4D97-AF65-F5344CB8AC3E}">
        <p14:creationId xmlns:p14="http://schemas.microsoft.com/office/powerpoint/2010/main" val="4141213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97A20D3D-FC7D-4F4D-A3C5-4711FE0425E6}" type="slidenum">
              <a:rPr lang="en-US" altLang="en-US"/>
              <a:pPr/>
              <a:t>6</a:t>
            </a:fld>
            <a:endParaRPr lang="en-US" altLang="en-US"/>
          </a:p>
        </p:txBody>
      </p:sp>
      <p:sp>
        <p:nvSpPr>
          <p:cNvPr id="102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Rectangle 3"/>
          <p:cNvSpPr>
            <a:spLocks noGrp="1" noChangeArrowheads="1"/>
          </p:cNvSpPr>
          <p:nvPr>
            <p:ph type="body" idx="1"/>
          </p:nvPr>
        </p:nvSpPr>
        <p:spPr/>
        <p:txBody>
          <a:bodyPr/>
          <a:lstStyle/>
          <a:p>
            <a:pPr eaLnBrk="1" fontAlgn="auto" hangingPunct="1">
              <a:spcBef>
                <a:spcPts val="0"/>
              </a:spcBef>
              <a:spcAft>
                <a:spcPts val="0"/>
              </a:spcAft>
              <a:defRPr/>
            </a:pPr>
            <a:r>
              <a:rPr lang="en-GB" altLang="en-US" dirty="0" smtClean="0"/>
              <a:t>There were some differences in how contact was set up when it involved only siblings</a:t>
            </a:r>
            <a:r>
              <a:rPr lang="en-GB" altLang="en-US" baseline="0" dirty="0" smtClean="0"/>
              <a:t> versus adult birth relatives. </a:t>
            </a:r>
            <a:endParaRPr lang="en-GB" altLang="en-US" dirty="0" smtClean="0"/>
          </a:p>
          <a:p>
            <a:pPr eaLnBrk="1" fontAlgn="auto" hangingPunct="1">
              <a:spcBef>
                <a:spcPts val="0"/>
              </a:spcBef>
              <a:spcAft>
                <a:spcPts val="0"/>
              </a:spcAft>
              <a:defRPr/>
            </a:pPr>
            <a:endParaRPr lang="en-GB" altLang="en-US" dirty="0" smtClean="0"/>
          </a:p>
          <a:p>
            <a:pPr eaLnBrk="1" fontAlgn="auto" hangingPunct="1">
              <a:spcBef>
                <a:spcPts val="0"/>
              </a:spcBef>
              <a:spcAft>
                <a:spcPts val="0"/>
              </a:spcAft>
              <a:defRPr/>
            </a:pPr>
            <a:r>
              <a:rPr lang="en-GB" altLang="en-US" dirty="0" smtClean="0"/>
              <a:t>- Sibling</a:t>
            </a:r>
            <a:r>
              <a:rPr lang="en-GB" altLang="en-US" baseline="0" dirty="0" smtClean="0"/>
              <a:t> contacts: could involve a mix of siblings </a:t>
            </a:r>
            <a:r>
              <a:rPr lang="en-GB" altLang="en-US" dirty="0" smtClean="0"/>
              <a:t>in care, adopted and adult siblings. 12 of the 17 sibling arrangements involved a group from more than one setting.</a:t>
            </a:r>
          </a:p>
          <a:p>
            <a:pPr eaLnBrk="1" fontAlgn="auto" hangingPunct="1">
              <a:spcBef>
                <a:spcPts val="0"/>
              </a:spcBef>
              <a:spcAft>
                <a:spcPts val="0"/>
              </a:spcAft>
              <a:buFontTx/>
              <a:buChar char="-"/>
              <a:defRPr/>
            </a:pPr>
            <a:r>
              <a:rPr lang="en-GB" altLang="en-US" dirty="0" smtClean="0"/>
              <a:t> Contact </a:t>
            </a:r>
            <a:r>
              <a:rPr lang="en-GB" altLang="en-US" dirty="0" smtClean="0"/>
              <a:t>meetings including adult birth </a:t>
            </a:r>
            <a:r>
              <a:rPr lang="en-GB" altLang="en-US" dirty="0" smtClean="0">
                <a:effectLst>
                  <a:outerShdw blurRad="38100" dist="38100" dir="2700000" algn="tl">
                    <a:srgbClr val="C0C0C0"/>
                  </a:outerShdw>
                </a:effectLst>
              </a:rPr>
              <a:t>relatives</a:t>
            </a:r>
            <a:r>
              <a:rPr lang="en-GB" altLang="en-US" dirty="0" smtClean="0"/>
              <a:t> were generally shorter and less frequent than sibling contact. Adult contacts</a:t>
            </a:r>
            <a:r>
              <a:rPr lang="en-GB" altLang="en-US" baseline="0" dirty="0" smtClean="0"/>
              <a:t> </a:t>
            </a:r>
            <a:r>
              <a:rPr lang="en-GB" altLang="en-US" dirty="0" smtClean="0"/>
              <a:t>were also more likely to be supervised at a formal venue with no exchange of identifying details, than sibling only contacts. This suggests that contact with adult birth relatives is or is perceived to be more of a risk than sibling contacts. </a:t>
            </a:r>
          </a:p>
          <a:p>
            <a:pPr eaLnBrk="1" fontAlgn="auto" hangingPunct="1">
              <a:spcBef>
                <a:spcPts val="0"/>
              </a:spcBef>
              <a:spcAft>
                <a:spcPts val="0"/>
              </a:spcAft>
              <a:buFontTx/>
              <a:buChar char="-"/>
              <a:defRPr/>
            </a:pPr>
            <a:r>
              <a:rPr lang="en-GB" altLang="en-US" dirty="0" smtClean="0"/>
              <a:t>The </a:t>
            </a:r>
            <a:r>
              <a:rPr lang="en-GB" altLang="en-US" dirty="0" smtClean="0"/>
              <a:t>quote from</a:t>
            </a:r>
            <a:r>
              <a:rPr lang="en-GB" altLang="en-US" baseline="0" dirty="0" smtClean="0"/>
              <a:t> a birth relative shows how infrequent contact does not allow a close relationship to develop with the adopted child or adoptive parents. Hence meetings can feel very impersonal and not very ‘family like’. </a:t>
            </a:r>
            <a:endParaRPr lang="en-GB" altLang="en-US" dirty="0" smtClean="0"/>
          </a:p>
          <a:p>
            <a:pPr eaLnBrk="1" fontAlgn="auto" hangingPunct="1">
              <a:spcBef>
                <a:spcPts val="0"/>
              </a:spcBef>
              <a:spcAft>
                <a:spcPts val="0"/>
              </a:spcAft>
              <a:buFontTx/>
              <a:buChar char="-"/>
              <a:defRPr/>
            </a:pPr>
            <a:endParaRPr lang="en-GB" altLang="en-US" dirty="0" smtClean="0"/>
          </a:p>
          <a:p>
            <a:pPr eaLnBrk="1" fontAlgn="auto" hangingPunct="1">
              <a:spcBef>
                <a:spcPts val="0"/>
              </a:spcBef>
              <a:spcAft>
                <a:spcPts val="0"/>
              </a:spcAft>
              <a:buFontTx/>
              <a:buChar char="-"/>
              <a:defRPr/>
            </a:pPr>
            <a:endParaRPr lang="en-GB" altLang="en-US" dirty="0" smtClean="0"/>
          </a:p>
          <a:p>
            <a:pPr eaLnBrk="1" fontAlgn="auto" hangingPunct="1">
              <a:spcBef>
                <a:spcPts val="0"/>
              </a:spcBef>
              <a:spcAft>
                <a:spcPts val="0"/>
              </a:spcAft>
              <a:defRPr/>
            </a:pPr>
            <a:endParaRPr lang="en-GB" altLang="en-US" dirty="0" smtClean="0"/>
          </a:p>
        </p:txBody>
      </p:sp>
    </p:spTree>
    <p:extLst>
      <p:ext uri="{BB962C8B-B14F-4D97-AF65-F5344CB8AC3E}">
        <p14:creationId xmlns:p14="http://schemas.microsoft.com/office/powerpoint/2010/main" val="24229933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illustrates how contact arrangements that are "supervised" by a professional can differ from case to case depending on what the worker does in the meeting, and how they perceive their role.</a:t>
            </a:r>
          </a:p>
          <a:p>
            <a:endParaRPr lang="en-GB" dirty="0" smtClean="0"/>
          </a:p>
          <a:p>
            <a:r>
              <a:rPr lang="en-GB" dirty="0" smtClean="0"/>
              <a:t>Some workers were described as just "being there" but not really intervening in any way: they were a benign presence.</a:t>
            </a:r>
          </a:p>
          <a:p>
            <a:r>
              <a:rPr lang="en-GB" dirty="0" smtClean="0"/>
              <a:t>Other workers were described as intervening mainly to reinforce boundaries and to correct people when boundaries were overstepped.</a:t>
            </a:r>
          </a:p>
          <a:p>
            <a:r>
              <a:rPr lang="en-GB" dirty="0" smtClean="0"/>
              <a:t>Some workers focused on facilitating the beginnings and endings of meetings, this generally being described as helpful by adopters and birth relatives.</a:t>
            </a:r>
          </a:p>
          <a:p>
            <a:r>
              <a:rPr lang="en-GB" dirty="0" smtClean="0"/>
              <a:t>It was also experienced as helpful where workers tried to make the contact physically and psychologically comfortable for everyone.</a:t>
            </a:r>
          </a:p>
          <a:p>
            <a:r>
              <a:rPr lang="en-GB" dirty="0" smtClean="0"/>
              <a:t>Some workers also focused on helping people to get on with each other for example encouraging a birth relative in an activity with the child, or opening up conversations between adoptive parents and birth relatives.</a:t>
            </a:r>
          </a:p>
          <a:p>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7</a:t>
            </a:fld>
            <a:endParaRPr lang="en-GB"/>
          </a:p>
        </p:txBody>
      </p:sp>
    </p:spTree>
    <p:extLst>
      <p:ext uri="{BB962C8B-B14F-4D97-AF65-F5344CB8AC3E}">
        <p14:creationId xmlns:p14="http://schemas.microsoft.com/office/powerpoint/2010/main" val="142432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latin typeface="+mn-lt"/>
                <a:ea typeface="+mn-ea"/>
                <a:cs typeface="+mn-cs"/>
              </a:rPr>
              <a:t>These quotes are both from birth relatives. Birth relatives could feel quite uncomfortable with an "inspection and correction" model of supervised contact - this making meetings feel unnatural. Birth relatives were generally more positive about having a professional at the meeting where they played a more facilitative enabling role.</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8</a:t>
            </a:fld>
            <a:endParaRPr lang="en-GB"/>
          </a:p>
        </p:txBody>
      </p:sp>
    </p:spTree>
    <p:extLst>
      <p:ext uri="{BB962C8B-B14F-4D97-AF65-F5344CB8AC3E}">
        <p14:creationId xmlns:p14="http://schemas.microsoft.com/office/powerpoint/2010/main" val="2347546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347FD8C0-FE5F-4D8A-A6FC-DC810C34CE82}" type="slidenum">
              <a:rPr lang="en-US" altLang="en-US"/>
              <a:pPr/>
              <a:t>10</a:t>
            </a:fld>
            <a:endParaRPr lang="en-US" altLang="en-US"/>
          </a:p>
        </p:txBody>
      </p:sp>
      <p:sp>
        <p:nvSpPr>
          <p:cNvPr id="153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GB" altLang="en-US" sz="1000" dirty="0" smtClean="0"/>
              <a:t> Contact was rarely</a:t>
            </a:r>
            <a:r>
              <a:rPr lang="en-GB" altLang="en-US" sz="1000" baseline="0" dirty="0" smtClean="0"/>
              <a:t> </a:t>
            </a:r>
            <a:r>
              <a:rPr lang="en-GB" altLang="en-US" sz="1000" dirty="0" smtClean="0"/>
              <a:t>emotionally neutral for children– anxiety, excitement, anger, stress, sadness, happiness could all be experienced. Different adoptive parents might experience the same reaction in their children in very different ways. </a:t>
            </a:r>
            <a:r>
              <a:rPr lang="en-GB" altLang="en-US" sz="1000" dirty="0" smtClean="0"/>
              <a:t>E.g. </a:t>
            </a:r>
            <a:r>
              <a:rPr lang="en-GB" altLang="en-US" sz="1000" dirty="0" smtClean="0"/>
              <a:t>some thought that memories being stirred up could be positive as the child might otherwise bury them in an unhealthy way. For others this was problematic.  </a:t>
            </a:r>
          </a:p>
          <a:p>
            <a:pPr eaLnBrk="1" hangingPunct="1">
              <a:spcBef>
                <a:spcPct val="0"/>
              </a:spcBef>
              <a:buFontTx/>
              <a:buChar char="-"/>
            </a:pPr>
            <a:r>
              <a:rPr lang="en-GB" altLang="en-US" sz="1000" dirty="0" smtClean="0"/>
              <a:t> Adopters had various strategies for managing child’s reactions such as thinking carefully about timing</a:t>
            </a:r>
            <a:r>
              <a:rPr lang="en-GB" altLang="en-US" sz="1000" baseline="0" dirty="0" smtClean="0"/>
              <a:t> or</a:t>
            </a:r>
            <a:r>
              <a:rPr lang="en-GB" altLang="en-US" sz="1000" dirty="0" smtClean="0"/>
              <a:t> arranging a pleasant family activity afterwards.</a:t>
            </a:r>
          </a:p>
          <a:p>
            <a:pPr eaLnBrk="1" hangingPunct="1">
              <a:spcBef>
                <a:spcPct val="0"/>
              </a:spcBef>
              <a:buFontTx/>
              <a:buChar char="-"/>
            </a:pPr>
            <a:endParaRPr lang="en-GB" altLang="en-US" sz="1000" dirty="0" smtClean="0"/>
          </a:p>
          <a:p>
            <a:pPr eaLnBrk="1" hangingPunct="1">
              <a:spcBef>
                <a:spcPct val="0"/>
              </a:spcBef>
              <a:buFontTx/>
              <a:buNone/>
            </a:pPr>
            <a:r>
              <a:rPr lang="en-GB" altLang="en-US" sz="1000" dirty="0" smtClean="0"/>
              <a:t>In terms of how adopters described children's reactions there were three patterns: positive group, a mixed or problematic group, and disengaged/disinterested group.</a:t>
            </a:r>
          </a:p>
          <a:p>
            <a:pPr eaLnBrk="1" hangingPunct="1">
              <a:spcBef>
                <a:spcPct val="0"/>
              </a:spcBef>
              <a:buFontTx/>
              <a:buNone/>
            </a:pPr>
            <a:endParaRPr lang="en-GB" altLang="en-US" sz="1000" dirty="0" smtClean="0"/>
          </a:p>
          <a:p>
            <a:pPr eaLnBrk="1" hangingPunct="1">
              <a:spcBef>
                <a:spcPct val="0"/>
              </a:spcBef>
              <a:buFontTx/>
              <a:buChar char="-"/>
            </a:pPr>
            <a:r>
              <a:rPr lang="en-GB" altLang="en-US" sz="1000" dirty="0" smtClean="0"/>
              <a:t>Positive group: no signs of worry or upset. Believed that children looked forward to it, no signs of distress during or after. Some because child very young or had disability. Others</a:t>
            </a:r>
            <a:r>
              <a:rPr lang="en-GB" altLang="en-US" sz="1000" baseline="0" dirty="0" smtClean="0"/>
              <a:t> saw contact as </a:t>
            </a:r>
            <a:r>
              <a:rPr lang="en-GB" altLang="en-US" sz="1000" dirty="0" smtClean="0"/>
              <a:t>something special to look forward to. </a:t>
            </a:r>
          </a:p>
          <a:p>
            <a:pPr eaLnBrk="1" hangingPunct="1">
              <a:spcBef>
                <a:spcPct val="0"/>
              </a:spcBef>
              <a:buFontTx/>
              <a:buChar char="-"/>
            </a:pPr>
            <a:r>
              <a:rPr lang="en-GB" altLang="en-US" sz="1000" dirty="0" smtClean="0"/>
              <a:t> Mixed/problematic: build up to contact is problematic (e.g. child snappy and argumentative, poor concentration, bad dreams beforehand,</a:t>
            </a:r>
            <a:r>
              <a:rPr lang="en-GB" altLang="en-US" sz="1000" baseline="0" dirty="0" smtClean="0"/>
              <a:t> </a:t>
            </a:r>
            <a:r>
              <a:rPr lang="en-GB" altLang="en-US" sz="1000" dirty="0" smtClean="0"/>
              <a:t>brought bad memories to the surface.) Often there was</a:t>
            </a:r>
            <a:r>
              <a:rPr lang="en-GB" altLang="en-US" sz="1000" baseline="0" dirty="0" smtClean="0"/>
              <a:t> </a:t>
            </a:r>
            <a:r>
              <a:rPr lang="en-GB" altLang="en-US" sz="1000" dirty="0" smtClean="0"/>
              <a:t>fall out after contact – (defiance towards adoptive parent or falling out with siblings, withdrawing.) Most parents could identify some positive aspects which motivated them to carry on with contact (child wanted and enjoyed contact). In 5 cases contact had been </a:t>
            </a:r>
            <a:r>
              <a:rPr lang="en-GB" altLang="en-US" sz="1000" dirty="0" smtClean="0"/>
              <a:t>stopped. This </a:t>
            </a:r>
            <a:r>
              <a:rPr lang="en-GB" altLang="en-US" sz="1000" dirty="0" smtClean="0"/>
              <a:t>tended to be where there were lots of stresses in </a:t>
            </a:r>
            <a:r>
              <a:rPr lang="en-GB" altLang="en-US" sz="1000" dirty="0" smtClean="0"/>
              <a:t>placement, e.g. </a:t>
            </a:r>
            <a:r>
              <a:rPr lang="en-GB" altLang="en-US" sz="1000" dirty="0" smtClean="0"/>
              <a:t>child emotional and behavioural problems</a:t>
            </a:r>
            <a:r>
              <a:rPr lang="en-GB" altLang="en-US" sz="1000" baseline="0" dirty="0" smtClean="0"/>
              <a:t> and the </a:t>
            </a:r>
            <a:r>
              <a:rPr lang="en-GB" altLang="en-US" sz="1000" dirty="0" smtClean="0"/>
              <a:t>child</a:t>
            </a:r>
            <a:r>
              <a:rPr lang="en-GB" altLang="en-US" sz="1000" baseline="0" dirty="0" smtClean="0"/>
              <a:t> showed</a:t>
            </a:r>
            <a:r>
              <a:rPr lang="en-GB" altLang="en-US" sz="1000" dirty="0" smtClean="0"/>
              <a:t> ambivalence about contact. </a:t>
            </a:r>
          </a:p>
          <a:p>
            <a:pPr eaLnBrk="1" hangingPunct="1">
              <a:spcBef>
                <a:spcPct val="0"/>
              </a:spcBef>
              <a:buFontTx/>
              <a:buChar char="-"/>
            </a:pPr>
            <a:r>
              <a:rPr lang="en-GB" altLang="en-US" sz="1000" dirty="0" smtClean="0"/>
              <a:t> Disengaged/disinterested: small group of four parents</a:t>
            </a:r>
            <a:r>
              <a:rPr lang="en-GB" altLang="en-US" sz="1000" baseline="0" dirty="0" smtClean="0"/>
              <a:t> said their child saw contact as </a:t>
            </a:r>
            <a:r>
              <a:rPr lang="en-GB" altLang="en-US" sz="1000" dirty="0" smtClean="0"/>
              <a:t>not really difficult but it was something they had little interest in</a:t>
            </a:r>
            <a:r>
              <a:rPr lang="en-GB" altLang="en-US" sz="1000" baseline="0" dirty="0" smtClean="0"/>
              <a:t> – it was l</a:t>
            </a:r>
            <a:r>
              <a:rPr lang="en-GB" altLang="en-US" sz="1000" dirty="0" smtClean="0"/>
              <a:t>ike a chore. Contact might continue due to adopters</a:t>
            </a:r>
            <a:r>
              <a:rPr lang="en-GB" altLang="en-US" sz="1000" baseline="0" dirty="0" smtClean="0"/>
              <a:t> </a:t>
            </a:r>
            <a:r>
              <a:rPr lang="en-GB" altLang="en-US" sz="1000" dirty="0" smtClean="0"/>
              <a:t>belief in long term value or reluctance to make the decision to stop it. </a:t>
            </a:r>
          </a:p>
          <a:p>
            <a:pPr eaLnBrk="1" hangingPunct="1">
              <a:spcBef>
                <a:spcPct val="0"/>
              </a:spcBef>
              <a:buFontTx/>
              <a:buChar char="-"/>
            </a:pPr>
            <a:r>
              <a:rPr lang="en-GB" altLang="en-US" sz="1000" dirty="0" smtClean="0"/>
              <a:t> Birth parents – the child’s reaction was also a salient issue for many birth relatives;</a:t>
            </a:r>
            <a:r>
              <a:rPr lang="en-GB" altLang="en-US" sz="1000" baseline="0" dirty="0" smtClean="0"/>
              <a:t> they </a:t>
            </a:r>
            <a:r>
              <a:rPr lang="en-GB" altLang="en-US" sz="1000" dirty="0" smtClean="0"/>
              <a:t>often had little information and were left wondering how the child had reacted/coped with contact.</a:t>
            </a:r>
          </a:p>
        </p:txBody>
      </p:sp>
    </p:spTree>
    <p:extLst>
      <p:ext uri="{BB962C8B-B14F-4D97-AF65-F5344CB8AC3E}">
        <p14:creationId xmlns:p14="http://schemas.microsoft.com/office/powerpoint/2010/main" val="2282888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slide can be used as a discussion point.</a:t>
            </a:r>
            <a:endParaRPr lang="en-GB" dirty="0"/>
          </a:p>
        </p:txBody>
      </p:sp>
      <p:sp>
        <p:nvSpPr>
          <p:cNvPr id="4" name="Slide Number Placeholder 3"/>
          <p:cNvSpPr>
            <a:spLocks noGrp="1"/>
          </p:cNvSpPr>
          <p:nvPr>
            <p:ph type="sldNum" sz="quarter" idx="10"/>
          </p:nvPr>
        </p:nvSpPr>
        <p:spPr/>
        <p:txBody>
          <a:bodyPr/>
          <a:lstStyle/>
          <a:p>
            <a:fld id="{8899687F-AF79-4210-9EC3-940B18A9ACC9}" type="slidenum">
              <a:rPr lang="en-GB" smtClean="0"/>
              <a:t>12</a:t>
            </a:fld>
            <a:endParaRPr lang="en-GB"/>
          </a:p>
        </p:txBody>
      </p:sp>
    </p:spTree>
    <p:extLst>
      <p:ext uri="{BB962C8B-B14F-4D97-AF65-F5344CB8AC3E}">
        <p14:creationId xmlns:p14="http://schemas.microsoft.com/office/powerpoint/2010/main" val="93798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Slide Number Placeholder 2"/>
          <p:cNvSpPr>
            <a:spLocks noGrp="1"/>
          </p:cNvSpPr>
          <p:nvPr>
            <p:ph type="sldNum" sz="quarter" idx="10"/>
          </p:nvPr>
        </p:nvSpPr>
        <p:spPr/>
        <p:txBody>
          <a:bodyPr/>
          <a:lstStyle/>
          <a:p>
            <a:fld id="{1C5C9FE9-8E8A-4237-A028-0547BDB48ABA}" type="slidenum">
              <a:rPr lang="en-GB" smtClean="0"/>
              <a:pPr/>
              <a:t>‹#›</a:t>
            </a:fld>
            <a:endParaRPr lang="en-GB" dirty="0"/>
          </a:p>
        </p:txBody>
      </p:sp>
      <p:sp>
        <p:nvSpPr>
          <p:cNvPr id="5" name="Text Placeholder 4"/>
          <p:cNvSpPr>
            <a:spLocks noGrp="1"/>
          </p:cNvSpPr>
          <p:nvPr>
            <p:ph type="body" sz="quarter" idx="11"/>
          </p:nvPr>
        </p:nvSpPr>
        <p:spPr>
          <a:xfrm>
            <a:off x="271463" y="2786063"/>
            <a:ext cx="4300537" cy="1506537"/>
          </a:xfrm>
        </p:spPr>
        <p:txBody>
          <a:bodyPr/>
          <a:lstStyle>
            <a:lvl1pPr marL="0" indent="0">
              <a:buFontTx/>
              <a:buNone/>
              <a:defRPr/>
            </a:lvl1pPr>
          </a:lstStyle>
          <a:p>
            <a:pPr lvl="0"/>
            <a:r>
              <a:rPr lang="en-US" dirty="0" smtClean="0"/>
              <a:t>Click to edit Master text styles</a:t>
            </a:r>
          </a:p>
        </p:txBody>
      </p:sp>
    </p:spTree>
    <p:extLst>
      <p:ext uri="{BB962C8B-B14F-4D97-AF65-F5344CB8AC3E}">
        <p14:creationId xmlns:p14="http://schemas.microsoft.com/office/powerpoint/2010/main" val="342333560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520" y="1484784"/>
            <a:ext cx="3152329"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p:txBody>
      </p:sp>
      <p:sp>
        <p:nvSpPr>
          <p:cNvPr id="4" name="Text Placeholder 3"/>
          <p:cNvSpPr>
            <a:spLocks noGrp="1"/>
          </p:cNvSpPr>
          <p:nvPr>
            <p:ph type="body" sz="half" idx="2"/>
          </p:nvPr>
        </p:nvSpPr>
        <p:spPr>
          <a:xfrm>
            <a:off x="251520" y="2708920"/>
            <a:ext cx="3213993" cy="341724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Slide Number Placeholder 6"/>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2975367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520" y="5022502"/>
            <a:ext cx="8640960" cy="566738"/>
          </a:xfrm>
        </p:spPr>
        <p:txBody>
          <a:bodyPr anchor="b"/>
          <a:lstStyle>
            <a:lvl1pPr algn="l">
              <a:defRPr sz="2000" b="1"/>
            </a:lvl1pPr>
          </a:lstStyle>
          <a:p>
            <a:r>
              <a:rPr lang="en-US" dirty="0" smtClean="0"/>
              <a:t>Click to edit Master title style</a:t>
            </a:r>
            <a:endParaRPr lang="en-GB" dirty="0"/>
          </a:p>
        </p:txBody>
      </p:sp>
      <p:sp>
        <p:nvSpPr>
          <p:cNvPr id="3" name="Picture Placeholder 2"/>
          <p:cNvSpPr>
            <a:spLocks noGrp="1"/>
          </p:cNvSpPr>
          <p:nvPr>
            <p:ph type="pic" idx="1"/>
          </p:nvPr>
        </p:nvSpPr>
        <p:spPr>
          <a:xfrm>
            <a:off x="323528" y="1268759"/>
            <a:ext cx="8568952" cy="3458815"/>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7" name="Slide Number Placeholder 6"/>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2670812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a:xfrm>
            <a:off x="6762924" y="6413700"/>
            <a:ext cx="2133600" cy="365125"/>
          </a:xfrm>
        </p:spPr>
        <p:txBody>
          <a:bodyPr/>
          <a:lstStyle/>
          <a:p>
            <a:fld id="{B230FB2D-6228-4E21-8EA4-AF43349A18F4}" type="slidenum">
              <a:rPr lang="en-GB" smtClean="0"/>
              <a:pPr/>
              <a:t>‹#›</a:t>
            </a:fld>
            <a:endParaRPr lang="en-GB" dirty="0"/>
          </a:p>
        </p:txBody>
      </p:sp>
      <p:sp>
        <p:nvSpPr>
          <p:cNvPr id="6" name="Rectangle 6"/>
          <p:cNvSpPr>
            <a:spLocks noGrp="1" noChangeArrowheads="1"/>
          </p:cNvSpPr>
          <p:nvPr>
            <p:ph type="title"/>
          </p:nvPr>
        </p:nvSpPr>
        <p:spPr bwMode="auto">
          <a:xfrm>
            <a:off x="198736" y="1304818"/>
            <a:ext cx="8655226" cy="8590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7" name="Rectangle 7"/>
          <p:cNvSpPr>
            <a:spLocks noGrp="1" noChangeArrowheads="1"/>
          </p:cNvSpPr>
          <p:nvPr>
            <p:ph idx="1"/>
          </p:nvPr>
        </p:nvSpPr>
        <p:spPr bwMode="auto">
          <a:xfrm>
            <a:off x="234899" y="2259462"/>
            <a:ext cx="8650653" cy="38180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buClr>
                <a:srgbClr val="E64135"/>
              </a:buClr>
              <a:buFont typeface="Verdana" panose="020B0604030504040204" pitchFamily="34" charset="0"/>
              <a:buChar char="›"/>
              <a:defRPr/>
            </a:lvl1pPr>
            <a:lvl2pPr marL="628650" indent="-268288">
              <a:buClr>
                <a:srgbClr val="E64135"/>
              </a:buClr>
              <a:buFont typeface="Verdana" panose="020B0604030504040204" pitchFamily="34" charset="0"/>
              <a:buChar char="−"/>
              <a:defRPr/>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71017912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Slide Number Placeholder 5"/>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1766089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a:xfrm>
            <a:off x="251520" y="2492896"/>
            <a:ext cx="8602867" cy="3744416"/>
          </a:xfrm>
        </p:spPr>
        <p:txBody>
          <a:bodyPr/>
          <a:lst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a:lvl1pPr>
            <a:lvl2pPr marL="536575" indent="-176213" algn="l" rtl="0" eaLnBrk="1" fontAlgn="base" hangingPunct="1">
              <a:spcBef>
                <a:spcPct val="20000"/>
              </a:spcBef>
              <a:spcAft>
                <a:spcPct val="0"/>
              </a:spcAft>
              <a:buClr>
                <a:srgbClr val="E64135"/>
              </a:buClr>
              <a:buSzPct val="60000"/>
              <a:buFont typeface="Verdana" panose="020B0604030504040204" pitchFamily="34" charset="0"/>
              <a:buChar char="−"/>
              <a:defRPr/>
            </a:lvl2pPr>
          </a:lstStyle>
          <a:p>
            <a:pPr lvl="0"/>
            <a:r>
              <a:rPr lang="en-US" dirty="0" smtClean="0"/>
              <a:t>Click to edit Master text styles</a:t>
            </a:r>
          </a:p>
          <a:p>
            <a:pPr marL="342900" lvl="0" indent="-342900" algn="l" rtl="0" eaLnBrk="1" fontAlgn="base" hangingPunct="1">
              <a:spcBef>
                <a:spcPct val="20000"/>
              </a:spcBef>
              <a:spcAft>
                <a:spcPts val="600"/>
              </a:spcAft>
              <a:buClr>
                <a:srgbClr val="E64135"/>
              </a:buClr>
              <a:buSzPct val="70000"/>
              <a:buFont typeface="Verdana" panose="020B0604030504040204" pitchFamily="34" charset="0"/>
              <a:buChar char="›"/>
            </a:pPr>
            <a:r>
              <a:rPr lang="en-US" dirty="0" smtClean="0"/>
              <a:t>Second level</a:t>
            </a:r>
          </a:p>
          <a:p>
            <a:pPr marL="342900" lvl="0" indent="-342900" algn="l" rtl="0" eaLnBrk="1" fontAlgn="base" hangingPunct="1">
              <a:spcBef>
                <a:spcPct val="20000"/>
              </a:spcBef>
              <a:spcAft>
                <a:spcPts val="600"/>
              </a:spcAft>
              <a:buClr>
                <a:srgbClr val="E64135"/>
              </a:buClr>
              <a:buSzPct val="70000"/>
              <a:buFont typeface="Verdana" panose="020B0604030504040204" pitchFamily="34" charset="0"/>
              <a:buChar char="›"/>
            </a:pPr>
            <a:r>
              <a:rPr lang="en-US" dirty="0" smtClean="0"/>
              <a:t>Click to edit Master text styles</a:t>
            </a:r>
          </a:p>
          <a:p>
            <a:pPr marL="536575" lvl="1" indent="-176213" algn="l" rtl="0" eaLnBrk="1" fontAlgn="base" hangingPunct="1">
              <a:spcBef>
                <a:spcPct val="20000"/>
              </a:spcBef>
              <a:spcAft>
                <a:spcPct val="0"/>
              </a:spcAft>
              <a:buClr>
                <a:srgbClr val="E64135"/>
              </a:buClr>
              <a:buSzPct val="60000"/>
              <a:buFont typeface="Verdana" panose="020B0604030504040204" pitchFamily="34" charset="0"/>
              <a:buChar char="−"/>
            </a:pPr>
            <a:r>
              <a:rPr lang="en-US" dirty="0" smtClean="0"/>
              <a:t>Second level</a:t>
            </a:r>
          </a:p>
          <a:p>
            <a:pPr lvl="1"/>
            <a:endParaRPr lang="en-US" dirty="0" smtClean="0"/>
          </a:p>
        </p:txBody>
      </p:sp>
      <p:sp>
        <p:nvSpPr>
          <p:cNvPr id="6" name="Slide Number Placeholder 5"/>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189795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138472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1520" y="2420888"/>
            <a:ext cx="424428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2420888"/>
            <a:ext cx="4244280" cy="37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7" name="Slide Number Placeholder 6"/>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4270282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GB" dirty="0"/>
          </a:p>
        </p:txBody>
      </p:sp>
      <p:sp>
        <p:nvSpPr>
          <p:cNvPr id="4" name="Content Placeholder 3"/>
          <p:cNvSpPr>
            <a:spLocks noGrp="1"/>
          </p:cNvSpPr>
          <p:nvPr>
            <p:ph sz="half" idx="2"/>
          </p:nvPr>
        </p:nvSpPr>
        <p:spPr>
          <a:xfrm>
            <a:off x="323528" y="2492895"/>
            <a:ext cx="4173860"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6" name="Content Placeholder 5"/>
          <p:cNvSpPr>
            <a:spLocks noGrp="1"/>
          </p:cNvSpPr>
          <p:nvPr>
            <p:ph sz="quarter" idx="4"/>
          </p:nvPr>
        </p:nvSpPr>
        <p:spPr>
          <a:xfrm>
            <a:off x="4645025" y="2420887"/>
            <a:ext cx="4247455" cy="3705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p:txBody>
      </p:sp>
      <p:sp>
        <p:nvSpPr>
          <p:cNvPr id="9" name="Slide Number Placeholder 8"/>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1707824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Slide Number Placeholder 4"/>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3853744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599EB79A-D254-4691-B2B2-4B987C4AD898}" type="slidenum">
              <a:rPr lang="en-GB" smtClean="0"/>
              <a:t>‹#›</a:t>
            </a:fld>
            <a:endParaRPr lang="en-GB" dirty="0"/>
          </a:p>
        </p:txBody>
      </p:sp>
    </p:spTree>
    <p:extLst>
      <p:ext uri="{BB962C8B-B14F-4D97-AF65-F5344CB8AC3E}">
        <p14:creationId xmlns:p14="http://schemas.microsoft.com/office/powerpoint/2010/main" val="860404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image" Target="../media/image2.jpeg"/><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5.png"/><Relationship Id="rId5" Type="http://schemas.openxmlformats.org/officeDocument/2006/relationships/slideLayout" Target="../slideLayouts/slideLayout7.xml"/><Relationship Id="rId10" Type="http://schemas.openxmlformats.org/officeDocument/2006/relationships/theme" Target="../theme/theme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1">
          <a:gsLst>
            <a:gs pos="0">
              <a:schemeClr val="bg1"/>
            </a:gs>
            <a:gs pos="100000">
              <a:schemeClr val="bg1"/>
            </a:gs>
          </a:gsLst>
          <a:lin ang="5400000"/>
        </a:gradFill>
        <a:effectLst/>
      </p:bgPr>
    </p:bg>
    <p:spTree>
      <p:nvGrpSpPr>
        <p:cNvPr id="1" name=""/>
        <p:cNvGrpSpPr/>
        <p:nvPr/>
      </p:nvGrpSpPr>
      <p:grpSpPr>
        <a:xfrm>
          <a:off x="0" y="0"/>
          <a:ext cx="0" cy="0"/>
          <a:chOff x="0" y="0"/>
          <a:chExt cx="0" cy="0"/>
        </a:xfrm>
      </p:grpSpPr>
      <p:sp>
        <p:nvSpPr>
          <p:cNvPr id="1027" name="Rectangle 6"/>
          <p:cNvSpPr>
            <a:spLocks noGrp="1" noChangeArrowheads="1"/>
          </p:cNvSpPr>
          <p:nvPr>
            <p:ph type="title"/>
          </p:nvPr>
        </p:nvSpPr>
        <p:spPr bwMode="auto">
          <a:xfrm>
            <a:off x="209010" y="1323145"/>
            <a:ext cx="8655226" cy="69058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Workshop title slide only </a:t>
            </a:r>
            <a:endParaRPr lang="en-GB" dirty="0" smtClean="0"/>
          </a:p>
        </p:txBody>
      </p:sp>
      <p:sp>
        <p:nvSpPr>
          <p:cNvPr id="1028" name="Rectangle 7"/>
          <p:cNvSpPr>
            <a:spLocks noGrp="1" noChangeArrowheads="1"/>
          </p:cNvSpPr>
          <p:nvPr>
            <p:ph type="body" idx="1"/>
          </p:nvPr>
        </p:nvSpPr>
        <p:spPr bwMode="auto">
          <a:xfrm>
            <a:off x="234899" y="2259462"/>
            <a:ext cx="8650653" cy="381802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 name="Slide Number Placeholder 1"/>
          <p:cNvSpPr>
            <a:spLocks noGrp="1"/>
          </p:cNvSpPr>
          <p:nvPr>
            <p:ph type="sldNum" sz="quarter" idx="4"/>
          </p:nvPr>
        </p:nvSpPr>
        <p:spPr>
          <a:xfrm>
            <a:off x="6754535" y="6413700"/>
            <a:ext cx="2133600" cy="365125"/>
          </a:xfrm>
          <a:prstGeom prst="rect">
            <a:avLst/>
          </a:prstGeom>
        </p:spPr>
        <p:txBody>
          <a:bodyPr vert="horz" lIns="91440" tIns="45720" rIns="91440" bIns="45720" rtlCol="0" anchor="ctr"/>
          <a:lstStyle>
            <a:lvl1pPr algn="r">
              <a:defRPr sz="18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1C5C9FE9-8E8A-4237-A028-0547BDB48ABA}" type="slidenum">
              <a:rPr lang="en-GB" smtClean="0"/>
              <a:pPr/>
              <a:t>‹#›</a:t>
            </a:fld>
            <a:endParaRPr lang="en-GB" dirty="0"/>
          </a:p>
        </p:txBody>
      </p:sp>
      <p:pic>
        <p:nvPicPr>
          <p:cNvPr id="7" name="Picture 4" descr="image.png"/>
          <p:cNvPicPr>
            <a:picLocks noChangeAspect="1"/>
          </p:cNvPicPr>
          <p:nvPr userDrawn="1"/>
        </p:nvPicPr>
        <p:blipFill>
          <a:blip r:embed="rId4" cstate="print">
            <a:extLst>
              <a:ext uri="{28A0092B-C50C-407E-A947-70E740481C1C}">
                <a14:useLocalDpi xmlns:a14="http://schemas.microsoft.com/office/drawing/2010/main" val="0"/>
              </a:ext>
            </a:extLst>
          </a:blip>
          <a:srcRect l="6786" t="19238" r="58356" b="66856"/>
          <a:stretch>
            <a:fillRect/>
          </a:stretch>
        </p:blipFill>
        <p:spPr bwMode="auto">
          <a:xfrm>
            <a:off x="289613" y="6223803"/>
            <a:ext cx="1447525" cy="3797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pic>
        <p:nvPicPr>
          <p:cNvPr id="9" name="Picture 3"/>
          <p:cNvPicPr>
            <a:picLocks noChangeAspect="1" noChangeArrowheads="1"/>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289613" y="153363"/>
            <a:ext cx="2073497" cy="869464"/>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https://intranet.uea.ac.uk/polopoly_fs/1.166659!ueahorizontalrgb72dpi.gif"/>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6228184" y="6168509"/>
            <a:ext cx="1920226" cy="636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712794" y="92794"/>
            <a:ext cx="1152146" cy="1152146"/>
          </a:xfrm>
          <a:prstGeom prst="rect">
            <a:avLst/>
          </a:prstGeom>
        </p:spPr>
      </p:pic>
    </p:spTree>
    <p:extLst>
      <p:ext uri="{BB962C8B-B14F-4D97-AF65-F5344CB8AC3E}">
        <p14:creationId xmlns:p14="http://schemas.microsoft.com/office/powerpoint/2010/main" val="1959790936"/>
      </p:ext>
    </p:extLst>
  </p:cSld>
  <p:clrMap bg1="lt1" tx1="dk1" bg2="lt2" tx2="dk2" accent1="accent1" accent2="accent2" accent3="accent3" accent4="accent4" accent5="accent5" accent6="accent6" hlink="hlink" folHlink="folHlink"/>
  <p:sldLayoutIdLst>
    <p:sldLayoutId id="2147483661" r:id="rId1"/>
    <p:sldLayoutId id="2147483662" r:id="rId2"/>
  </p:sldLayoutIdLst>
  <p:transition/>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lang="en-GB" sz="3200" b="1" baseline="0" dirty="0">
          <a:solidFill>
            <a:srgbClr val="E64135"/>
          </a:solidFill>
          <a:latin typeface="+mj-lt"/>
          <a:ea typeface="+mj-ea"/>
          <a:cs typeface="+mj-cs"/>
        </a:defRPr>
      </a:lvl1pPr>
      <a:lvl2pPr algn="l" rtl="0" eaLnBrk="1" fontAlgn="base" hangingPunct="1">
        <a:lnSpc>
          <a:spcPct val="90000"/>
        </a:lnSpc>
        <a:spcBef>
          <a:spcPct val="0"/>
        </a:spcBef>
        <a:spcAft>
          <a:spcPct val="0"/>
        </a:spcAft>
        <a:defRPr sz="3600" b="1">
          <a:solidFill>
            <a:srgbClr val="F19705"/>
          </a:solidFill>
          <a:latin typeface="Verdana" pitchFamily="34" charset="0"/>
        </a:defRPr>
      </a:lvl2pPr>
      <a:lvl3pPr algn="l" rtl="0" eaLnBrk="1" fontAlgn="base" hangingPunct="1">
        <a:lnSpc>
          <a:spcPct val="90000"/>
        </a:lnSpc>
        <a:spcBef>
          <a:spcPct val="0"/>
        </a:spcBef>
        <a:spcAft>
          <a:spcPct val="0"/>
        </a:spcAft>
        <a:defRPr sz="3600" b="1">
          <a:solidFill>
            <a:srgbClr val="F19705"/>
          </a:solidFill>
          <a:latin typeface="Verdana" pitchFamily="34" charset="0"/>
        </a:defRPr>
      </a:lvl3pPr>
      <a:lvl4pPr algn="l" rtl="0" eaLnBrk="1" fontAlgn="base" hangingPunct="1">
        <a:lnSpc>
          <a:spcPct val="90000"/>
        </a:lnSpc>
        <a:spcBef>
          <a:spcPct val="0"/>
        </a:spcBef>
        <a:spcAft>
          <a:spcPct val="0"/>
        </a:spcAft>
        <a:defRPr sz="3600" b="1">
          <a:solidFill>
            <a:srgbClr val="F19705"/>
          </a:solidFill>
          <a:latin typeface="Verdana" pitchFamily="34" charset="0"/>
        </a:defRPr>
      </a:lvl4pPr>
      <a:lvl5pPr algn="l" rtl="0" eaLnBrk="1" fontAlgn="base" hangingPunct="1">
        <a:lnSpc>
          <a:spcPct val="90000"/>
        </a:lnSpc>
        <a:spcBef>
          <a:spcPct val="0"/>
        </a:spcBef>
        <a:spcAft>
          <a:spcPct val="0"/>
        </a:spcAft>
        <a:defRPr sz="3600" b="1">
          <a:solidFill>
            <a:srgbClr val="F19705"/>
          </a:solidFill>
          <a:latin typeface="Verdana" pitchFamily="34" charset="0"/>
        </a:defRPr>
      </a:lvl5pPr>
      <a:lvl6pPr marL="457200" algn="l" rtl="0" eaLnBrk="1" fontAlgn="base" hangingPunct="1">
        <a:lnSpc>
          <a:spcPct val="90000"/>
        </a:lnSpc>
        <a:spcBef>
          <a:spcPct val="0"/>
        </a:spcBef>
        <a:spcAft>
          <a:spcPct val="0"/>
        </a:spcAft>
        <a:defRPr sz="3600" b="1">
          <a:solidFill>
            <a:srgbClr val="333333"/>
          </a:solidFill>
          <a:latin typeface="Verdana" pitchFamily="34" charset="0"/>
        </a:defRPr>
      </a:lvl6pPr>
      <a:lvl7pPr marL="914400" algn="l" rtl="0" eaLnBrk="1" fontAlgn="base" hangingPunct="1">
        <a:lnSpc>
          <a:spcPct val="90000"/>
        </a:lnSpc>
        <a:spcBef>
          <a:spcPct val="0"/>
        </a:spcBef>
        <a:spcAft>
          <a:spcPct val="0"/>
        </a:spcAft>
        <a:defRPr sz="3600" b="1">
          <a:solidFill>
            <a:srgbClr val="333333"/>
          </a:solidFill>
          <a:latin typeface="Verdana" pitchFamily="34" charset="0"/>
        </a:defRPr>
      </a:lvl7pPr>
      <a:lvl8pPr marL="1371600" algn="l" rtl="0" eaLnBrk="1" fontAlgn="base" hangingPunct="1">
        <a:lnSpc>
          <a:spcPct val="90000"/>
        </a:lnSpc>
        <a:spcBef>
          <a:spcPct val="0"/>
        </a:spcBef>
        <a:spcAft>
          <a:spcPct val="0"/>
        </a:spcAft>
        <a:defRPr sz="3600" b="1">
          <a:solidFill>
            <a:srgbClr val="333333"/>
          </a:solidFill>
          <a:latin typeface="Verdana" pitchFamily="34" charset="0"/>
        </a:defRPr>
      </a:lvl8pPr>
      <a:lvl9pPr marL="1828800" algn="l" rtl="0" eaLnBrk="1" fontAlgn="base" hangingPunct="1">
        <a:lnSpc>
          <a:spcPct val="90000"/>
        </a:lnSpc>
        <a:spcBef>
          <a:spcPct val="0"/>
        </a:spcBef>
        <a:spcAft>
          <a:spcPct val="0"/>
        </a:spcAft>
        <a:defRPr sz="3600" b="1">
          <a:solidFill>
            <a:srgbClr val="333333"/>
          </a:solidFill>
          <a:latin typeface="Verdana" pitchFamily="34" charset="0"/>
        </a:defRPr>
      </a:lvl9pPr>
    </p:titleStyle>
    <p:bodyStyle>
      <a:lvl1pPr marL="342900" indent="-342900" algn="l" rtl="0" eaLnBrk="1" fontAlgn="base" hangingPunct="1">
        <a:spcBef>
          <a:spcPct val="20000"/>
        </a:spcBef>
        <a:spcAft>
          <a:spcPts val="600"/>
        </a:spcAft>
        <a:buClr>
          <a:srgbClr val="E64135"/>
        </a:buClr>
        <a:buSzPct val="70000"/>
        <a:buFont typeface="Verdana" panose="020B0604030504040204" pitchFamily="34" charset="0"/>
        <a:buChar char="›"/>
        <a:defRPr sz="2400">
          <a:solidFill>
            <a:schemeClr val="tx1"/>
          </a:solidFill>
          <a:latin typeface="+mn-lt"/>
          <a:ea typeface="+mn-ea"/>
          <a:cs typeface="+mn-cs"/>
        </a:defRPr>
      </a:lvl1pPr>
      <a:lvl2pPr marL="628650" indent="-268288" algn="l" rtl="0" eaLnBrk="1" fontAlgn="base" hangingPunct="1">
        <a:spcBef>
          <a:spcPct val="20000"/>
        </a:spcBef>
        <a:spcAft>
          <a:spcPct val="0"/>
        </a:spcAft>
        <a:buClr>
          <a:srgbClr val="E64135"/>
        </a:buClr>
        <a:buSzPct val="60000"/>
        <a:buFont typeface="Verdana" panose="020B0604030504040204" pitchFamily="34" charset="0"/>
        <a:buChar char="−"/>
        <a:defRPr sz="2000">
          <a:solidFill>
            <a:schemeClr val="tx1"/>
          </a:solidFill>
          <a:latin typeface="+mn-lt"/>
        </a:defRPr>
      </a:lvl2pPr>
      <a:lvl3pPr marL="1143000" indent="-228600" algn="l" rtl="0" eaLnBrk="1" fontAlgn="base" hangingPunct="1">
        <a:spcBef>
          <a:spcPct val="20000"/>
        </a:spcBef>
        <a:spcAft>
          <a:spcPct val="0"/>
        </a:spcAft>
        <a:buClr>
          <a:srgbClr val="5F5F5F"/>
        </a:buClr>
        <a:buSzPct val="60000"/>
        <a:buFont typeface="Wingdings 2" pitchFamily="18" charset="2"/>
        <a:buChar char="¡"/>
        <a:defRPr sz="2000">
          <a:solidFill>
            <a:schemeClr val="tx1"/>
          </a:solidFill>
          <a:latin typeface="+mn-lt"/>
        </a:defRPr>
      </a:lvl3pPr>
      <a:lvl4pPr marL="1600200" indent="-228600" algn="l" rtl="0" eaLnBrk="1" fontAlgn="base" hangingPunct="1">
        <a:spcBef>
          <a:spcPct val="20000"/>
        </a:spcBef>
        <a:spcAft>
          <a:spcPct val="0"/>
        </a:spcAft>
        <a:buClr>
          <a:srgbClr val="5F5F5F"/>
        </a:buClr>
        <a:buSzPct val="80000"/>
        <a:buChar char="–"/>
        <a:defRPr>
          <a:solidFill>
            <a:schemeClr val="tx1"/>
          </a:solidFill>
          <a:latin typeface="+mn-lt"/>
        </a:defRPr>
      </a:lvl4pPr>
      <a:lvl5pPr marL="2057400" indent="-228600" algn="l" rtl="0" eaLnBrk="1" fontAlgn="base" hangingPunct="1">
        <a:spcBef>
          <a:spcPct val="20000"/>
        </a:spcBef>
        <a:spcAft>
          <a:spcPct val="0"/>
        </a:spcAft>
        <a:buClr>
          <a:srgbClr val="5F5F5F"/>
        </a:buClr>
        <a:buSzPct val="65000"/>
        <a:buFont typeface="Wingdings" pitchFamily="2" charset="2"/>
        <a:buChar char="ü"/>
        <a:defRPr>
          <a:solidFill>
            <a:schemeClr val="tx1"/>
          </a:solidFill>
          <a:latin typeface="+mn-lt"/>
        </a:defRPr>
      </a:lvl5pPr>
      <a:lvl6pPr marL="25146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6pPr>
      <a:lvl7pPr marL="29718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7pPr>
      <a:lvl8pPr marL="34290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8pPr>
      <a:lvl9pPr marL="3886200" indent="-228600" algn="l" rtl="0" eaLnBrk="1" fontAlgn="base" hangingPunct="1">
        <a:spcBef>
          <a:spcPct val="20000"/>
        </a:spcBef>
        <a:spcAft>
          <a:spcPct val="0"/>
        </a:spcAft>
        <a:buClr>
          <a:srgbClr val="5F5F5F"/>
        </a:buClr>
        <a:buSzPct val="65000"/>
        <a:buFont typeface="Wingdings" pitchFamily="2" charset="2"/>
        <a:buChar char="ü"/>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9612" y="1196752"/>
            <a:ext cx="8602867" cy="1143000"/>
          </a:xfrm>
          <a:prstGeom prst="rect">
            <a:avLst/>
          </a:prstGeom>
        </p:spPr>
        <p:txBody>
          <a:bodyPr vert="horz" lIns="91440" tIns="45720" rIns="91440" bIns="45720" rtlCol="0" anchor="ctr">
            <a:normAutofit/>
          </a:bodyPr>
          <a:lstStyle/>
          <a:p>
            <a:r>
              <a:rPr lang="en-US" dirty="0" smtClean="0"/>
              <a:t>Master title style</a:t>
            </a:r>
            <a:endParaRPr lang="en-GB" dirty="0"/>
          </a:p>
        </p:txBody>
      </p:sp>
      <p:sp>
        <p:nvSpPr>
          <p:cNvPr id="3" name="Text Placeholder 2"/>
          <p:cNvSpPr>
            <a:spLocks noGrp="1"/>
          </p:cNvSpPr>
          <p:nvPr>
            <p:ph type="body" idx="1"/>
          </p:nvPr>
        </p:nvSpPr>
        <p:spPr>
          <a:xfrm>
            <a:off x="289613" y="2492896"/>
            <a:ext cx="8602867" cy="3633267"/>
          </a:xfrm>
          <a:prstGeom prst="rect">
            <a:avLst/>
          </a:prstGeom>
        </p:spPr>
        <p:txBody>
          <a:bodyPr vert="horz" lIns="91440" tIns="45720" rIns="91440" bIns="45720" rtlCol="0">
            <a:normAutofit/>
          </a:bodyPr>
          <a:lstStyle/>
          <a:p>
            <a:pPr marL="342900" lvl="0" indent="-342900" algn="l" rtl="0" eaLnBrk="1" fontAlgn="base" hangingPunct="1">
              <a:spcBef>
                <a:spcPct val="20000"/>
              </a:spcBef>
              <a:spcAft>
                <a:spcPts val="600"/>
              </a:spcAft>
              <a:buClr>
                <a:srgbClr val="E64135"/>
              </a:buClr>
              <a:buSzPct val="70000"/>
              <a:buFont typeface="Verdana" panose="020B0604030504040204" pitchFamily="34" charset="0"/>
              <a:buChar char="›"/>
            </a:pPr>
            <a:r>
              <a:rPr lang="en-US" dirty="0" smtClean="0"/>
              <a:t>Click to edit Master text styles</a:t>
            </a:r>
          </a:p>
          <a:p>
            <a:pPr marL="536575" lvl="1" indent="-176213" algn="l" rtl="0" eaLnBrk="1" fontAlgn="base" hangingPunct="1">
              <a:spcBef>
                <a:spcPct val="20000"/>
              </a:spcBef>
              <a:spcAft>
                <a:spcPct val="0"/>
              </a:spcAft>
              <a:buClr>
                <a:srgbClr val="E64135"/>
              </a:buClr>
              <a:buSzPct val="60000"/>
              <a:buFont typeface="Verdana" panose="020B0604030504040204" pitchFamily="34" charset="0"/>
              <a:buChar char="−"/>
            </a:pPr>
            <a:r>
              <a:rPr lang="en-US" dirty="0" smtClean="0"/>
              <a:t>Second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876256" y="630932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EB79A-D254-4691-B2B2-4B987C4AD898}" type="slidenum">
              <a:rPr lang="en-GB" smtClean="0"/>
              <a:t>‹#›</a:t>
            </a:fld>
            <a:endParaRPr lang="en-GB" dirty="0"/>
          </a:p>
        </p:txBody>
      </p:sp>
      <p:pic>
        <p:nvPicPr>
          <p:cNvPr id="7" name="Picture 12" descr="S:\SWK\CRCF\Marketing\logos\new logo designs\CRCF_master_logos\_master logos\email\CRCFhorizontalemail.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67544" y="6168510"/>
            <a:ext cx="2016224" cy="6781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 descr="https://intranet.uea.ac.uk/polopoly_fs/1.166659!ueahorizontalrgb72dpi.gif"/>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228184" y="6168509"/>
            <a:ext cx="1920226" cy="636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289613" y="153363"/>
            <a:ext cx="2073497" cy="8694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7222766"/>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Lst>
  <p:hf hdr="0" ftr="0" dt="0"/>
  <p:txStyles>
    <p:titleStyle>
      <a:lvl1pPr algn="l" defTabSz="914400" rtl="0" eaLnBrk="1" latinLnBrk="0" hangingPunct="1">
        <a:spcBef>
          <a:spcPct val="0"/>
        </a:spcBef>
        <a:buNone/>
        <a:defRPr sz="3200" b="1" kern="1200">
          <a:solidFill>
            <a:srgbClr val="FF0000"/>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lang="en-US" sz="2400" kern="1200" baseline="0" dirty="0" smtClean="0">
          <a:solidFill>
            <a:schemeClr val="tx1"/>
          </a:solidFill>
          <a:latin typeface="+mn-lt"/>
          <a:ea typeface="+mn-ea"/>
          <a:cs typeface="+mn-cs"/>
        </a:defRPr>
      </a:lvl1pPr>
      <a:lvl2pPr marL="703262" indent="-342900" algn="l" defTabSz="914400" rtl="0" eaLnBrk="1" latinLnBrk="0" hangingPunct="1">
        <a:spcBef>
          <a:spcPct val="20000"/>
        </a:spcBef>
        <a:buFont typeface="Arial" pitchFamily="34" charset="0"/>
        <a:buChar char="–"/>
        <a:defRPr lang="en-US" sz="2000" kern="1200" dirty="0" smtClean="0">
          <a:solidFill>
            <a:schemeClr val="tx1"/>
          </a:solidFill>
          <a:latin typeface="+mn-lt"/>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Microsoft_Excel_97-2003_Worksheet1.xls"/></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www.uea.ac.uk/swk/research" TargetMode="External"/><Relationship Id="rId2" Type="http://schemas.openxmlformats.org/officeDocument/2006/relationships/hyperlink" Target="http://www.adoptionresearchinitative.org.uk/" TargetMode="External"/><Relationship Id="rId1" Type="http://schemas.openxmlformats.org/officeDocument/2006/relationships/slideLayout" Target="../slideLayouts/slideLayout4.xml"/><Relationship Id="rId4" Type="http://schemas.openxmlformats.org/officeDocument/2006/relationships/hyperlink" Target="mailto:e.neil@uea.ac.uk" TargetMode="Externa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GB" altLang="en-US" dirty="0" smtClean="0"/>
              <a:t>Issues in supporting direct contact </a:t>
            </a:r>
          </a:p>
        </p:txBody>
      </p:sp>
      <p:sp>
        <p:nvSpPr>
          <p:cNvPr id="3075" name="Subtitle 2"/>
          <p:cNvSpPr>
            <a:spLocks noGrp="1"/>
          </p:cNvSpPr>
          <p:nvPr>
            <p:ph idx="1"/>
          </p:nvPr>
        </p:nvSpPr>
        <p:spPr/>
        <p:txBody>
          <a:bodyPr/>
          <a:lstStyle/>
          <a:p>
            <a:pPr marL="0" indent="0" eaLnBrk="1" hangingPunct="1">
              <a:buNone/>
            </a:pPr>
            <a:endParaRPr lang="en-GB" altLang="en-US" dirty="0" smtClean="0"/>
          </a:p>
          <a:p>
            <a:pPr marL="0" indent="0" eaLnBrk="1" hangingPunct="1">
              <a:buNone/>
            </a:pPr>
            <a:r>
              <a:rPr lang="en-GB" altLang="en-US" dirty="0" smtClean="0"/>
              <a:t>Prof Beth Neil</a:t>
            </a:r>
          </a:p>
          <a:p>
            <a:pPr marL="0" indent="0" eaLnBrk="1" hangingPunct="1">
              <a:buNone/>
            </a:pPr>
            <a:endParaRPr lang="en-GB" altLang="en-US" dirty="0" smtClean="0"/>
          </a:p>
          <a:p>
            <a:pPr marL="0" indent="0" eaLnBrk="1" hangingPunct="1">
              <a:buNone/>
            </a:pPr>
            <a:r>
              <a:rPr lang="en-GB" altLang="en-US" dirty="0" smtClean="0"/>
              <a:t>Research in Practice </a:t>
            </a:r>
          </a:p>
          <a:p>
            <a:pPr marL="0" indent="0" eaLnBrk="1" hangingPunct="1">
              <a:buNone/>
            </a:pPr>
            <a:r>
              <a:rPr lang="en-GB" altLang="en-US" dirty="0" smtClean="0"/>
              <a:t>Change project </a:t>
            </a:r>
          </a:p>
        </p:txBody>
      </p:sp>
    </p:spTree>
    <p:extLst>
      <p:ext uri="{BB962C8B-B14F-4D97-AF65-F5344CB8AC3E}">
        <p14:creationId xmlns:p14="http://schemas.microsoft.com/office/powerpoint/2010/main" val="1332147416"/>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89612" y="980728"/>
            <a:ext cx="8602867" cy="1143000"/>
          </a:xfrm>
        </p:spPr>
        <p:txBody>
          <a:bodyPr/>
          <a:lstStyle/>
          <a:p>
            <a:pPr eaLnBrk="1" hangingPunct="1"/>
            <a:r>
              <a:rPr lang="en-GB" altLang="en-US" dirty="0" smtClean="0"/>
              <a:t>Children’s reactions to contact</a:t>
            </a:r>
          </a:p>
        </p:txBody>
      </p:sp>
      <p:sp>
        <p:nvSpPr>
          <p:cNvPr id="55300" name="AutoShape 4"/>
          <p:cNvSpPr>
            <a:spLocks noChangeArrowheads="1"/>
          </p:cNvSpPr>
          <p:nvPr/>
        </p:nvSpPr>
        <p:spPr bwMode="auto">
          <a:xfrm>
            <a:off x="899592" y="2132856"/>
            <a:ext cx="3041947" cy="3528392"/>
          </a:xfrm>
          <a:prstGeom prst="wedgeRoundRectCallout">
            <a:avLst>
              <a:gd name="adj1" fmla="val -33076"/>
              <a:gd name="adj2" fmla="val 55748"/>
              <a:gd name="adj3" fmla="val 16667"/>
            </a:avLst>
          </a:prstGeom>
          <a:solidFill>
            <a:schemeClr val="accent5">
              <a:lumMod val="40000"/>
              <a:lumOff val="60000"/>
            </a:schemeClr>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2200" dirty="0">
                <a:latin typeface="Verdana" panose="020B0604030504040204" pitchFamily="34" charset="0"/>
                <a:ea typeface="Verdana" panose="020B0604030504040204" pitchFamily="34" charset="0"/>
                <a:cs typeface="Verdana" panose="020B0604030504040204" pitchFamily="34" charset="0"/>
              </a:rPr>
              <a:t>We told him that morning that he would see [his brother] and he was so excited…. He ran into his brother’s arms and they hit it off right away.</a:t>
            </a:r>
          </a:p>
        </p:txBody>
      </p:sp>
      <p:sp>
        <p:nvSpPr>
          <p:cNvPr id="55301" name="AutoShape 5"/>
          <p:cNvSpPr>
            <a:spLocks noChangeArrowheads="1"/>
          </p:cNvSpPr>
          <p:nvPr/>
        </p:nvSpPr>
        <p:spPr bwMode="auto">
          <a:xfrm>
            <a:off x="4572001" y="2205039"/>
            <a:ext cx="3240881" cy="2520105"/>
          </a:xfrm>
          <a:prstGeom prst="wedgeRoundRectCallout">
            <a:avLst>
              <a:gd name="adj1" fmla="val 42541"/>
              <a:gd name="adj2" fmla="val 59526"/>
              <a:gd name="adj3" fmla="val 16667"/>
            </a:avLst>
          </a:prstGeom>
          <a:solidFill>
            <a:srgbClr val="FFFF99"/>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200" dirty="0" smtClean="0">
                <a:latin typeface="Verdana" panose="020B0604030504040204" pitchFamily="34" charset="0"/>
                <a:ea typeface="Verdana" panose="020B0604030504040204" pitchFamily="34" charset="0"/>
                <a:cs typeface="Verdana" panose="020B0604030504040204" pitchFamily="34" charset="0"/>
              </a:rPr>
              <a:t>He goes through anger and he goes through excitement all in one and they can come out very aggressively</a:t>
            </a:r>
            <a:endParaRPr lang="en-GB" altLang="en-US" sz="2200" dirty="0">
              <a:latin typeface="Verdana" panose="020B0604030504040204" pitchFamily="34" charset="0"/>
              <a:ea typeface="Verdana" panose="020B0604030504040204" pitchFamily="34" charset="0"/>
              <a:cs typeface="Verdana" panose="020B0604030504040204" pitchFamily="34" charset="0"/>
            </a:endParaRPr>
          </a:p>
        </p:txBody>
      </p:sp>
      <p:sp>
        <p:nvSpPr>
          <p:cNvPr id="55302" name="AutoShape 5"/>
          <p:cNvSpPr>
            <a:spLocks noChangeArrowheads="1"/>
          </p:cNvSpPr>
          <p:nvPr/>
        </p:nvSpPr>
        <p:spPr bwMode="auto">
          <a:xfrm>
            <a:off x="4787504" y="5084985"/>
            <a:ext cx="2917031" cy="864295"/>
          </a:xfrm>
          <a:prstGeom prst="wedgeRoundRectCallout">
            <a:avLst>
              <a:gd name="adj1" fmla="val -614"/>
              <a:gd name="adj2" fmla="val 86569"/>
              <a:gd name="adj3" fmla="val 16667"/>
            </a:avLst>
          </a:prstGeom>
          <a:solidFill>
            <a:srgbClr val="FFCCCC"/>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Like going to the dentist</a:t>
            </a:r>
          </a:p>
        </p:txBody>
      </p:sp>
    </p:spTree>
    <p:extLst>
      <p:ext uri="{BB962C8B-B14F-4D97-AF65-F5344CB8AC3E}">
        <p14:creationId xmlns:p14="http://schemas.microsoft.com/office/powerpoint/2010/main" val="16043344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5300"/>
                                        </p:tgtEl>
                                        <p:attrNameLst>
                                          <p:attrName>style.visibility</p:attrName>
                                        </p:attrNameLst>
                                      </p:cBhvr>
                                      <p:to>
                                        <p:strVal val="visible"/>
                                      </p:to>
                                    </p:set>
                                    <p:animEffect transition="in" filter="box(in)">
                                      <p:cBhvr>
                                        <p:cTn id="7" dur="500"/>
                                        <p:tgtEl>
                                          <p:spTgt spid="553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5301"/>
                                        </p:tgtEl>
                                        <p:attrNameLst>
                                          <p:attrName>style.visibility</p:attrName>
                                        </p:attrNameLst>
                                      </p:cBhvr>
                                      <p:to>
                                        <p:strVal val="visible"/>
                                      </p:to>
                                    </p:set>
                                    <p:animEffect transition="in" filter="box(in)">
                                      <p:cBhvr>
                                        <p:cTn id="12" dur="500"/>
                                        <p:tgtEl>
                                          <p:spTgt spid="5530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5302"/>
                                        </p:tgtEl>
                                        <p:attrNameLst>
                                          <p:attrName>style.visibility</p:attrName>
                                        </p:attrNameLst>
                                      </p:cBhvr>
                                      <p:to>
                                        <p:strVal val="visible"/>
                                      </p:to>
                                    </p:set>
                                    <p:animEffect transition="in" filter="box(in)">
                                      <p:cBhvr>
                                        <p:cTn id="17" dur="500"/>
                                        <p:tgtEl>
                                          <p:spTgt spid="553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0" grpId="0" animBg="1"/>
      <p:bldP spid="55301" grpId="0" animBg="1"/>
      <p:bldP spid="553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hangingPunct="1"/>
            <a:r>
              <a:rPr lang="en-GB" altLang="en-US" sz="3400" dirty="0" smtClean="0"/>
              <a:t>Adoptive parent reports of children’s feelings</a:t>
            </a:r>
          </a:p>
        </p:txBody>
      </p:sp>
      <p:sp>
        <p:nvSpPr>
          <p:cNvPr id="16387" name="Rectangle 3"/>
          <p:cNvSpPr>
            <a:spLocks noGrp="1" noChangeArrowheads="1"/>
          </p:cNvSpPr>
          <p:nvPr>
            <p:ph type="body" idx="1"/>
          </p:nvPr>
        </p:nvSpPr>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Excitement – </a:t>
            </a:r>
            <a:r>
              <a:rPr lang="en-GB" altLang="en-US" i="1" dirty="0" smtClean="0">
                <a:solidFill>
                  <a:srgbClr val="0066FF"/>
                </a:solidFill>
                <a:latin typeface="Verdana" panose="020B0604030504040204" pitchFamily="34" charset="0"/>
                <a:ea typeface="Verdana" panose="020B0604030504040204" pitchFamily="34" charset="0"/>
                <a:cs typeface="Verdana" panose="020B0604030504040204" pitchFamily="34" charset="0"/>
              </a:rPr>
              <a:t>“she’s like a miniature volcano”</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Sadness when meetings end – </a:t>
            </a:r>
            <a:r>
              <a:rPr lang="en-GB" altLang="en-US" i="1" dirty="0" smtClean="0">
                <a:solidFill>
                  <a:srgbClr val="0066FF"/>
                </a:solidFill>
                <a:latin typeface="Verdana" panose="020B0604030504040204" pitchFamily="34" charset="0"/>
                <a:ea typeface="Verdana" panose="020B0604030504040204" pitchFamily="34" charset="0"/>
                <a:cs typeface="Verdana" panose="020B0604030504040204" pitchFamily="34" charset="0"/>
              </a:rPr>
              <a:t>“he hates goodbyes”</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Difficult memories stirred up – </a:t>
            </a:r>
            <a:r>
              <a:rPr lang="en-GB" altLang="en-US" i="1" dirty="0" smtClean="0">
                <a:solidFill>
                  <a:srgbClr val="0066FF"/>
                </a:solidFill>
                <a:latin typeface="Verdana" panose="020B0604030504040204" pitchFamily="34" charset="0"/>
                <a:ea typeface="Verdana" panose="020B0604030504040204" pitchFamily="34" charset="0"/>
                <a:cs typeface="Verdana" panose="020B0604030504040204" pitchFamily="34" charset="0"/>
              </a:rPr>
              <a:t>“it’s like opening up a wound”</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Behaviour afterwards – </a:t>
            </a:r>
            <a:r>
              <a:rPr lang="en-GB" altLang="en-US" i="1" dirty="0" smtClean="0">
                <a:solidFill>
                  <a:srgbClr val="0066FF"/>
                </a:solidFill>
                <a:latin typeface="Verdana" panose="020B0604030504040204" pitchFamily="34" charset="0"/>
                <a:ea typeface="Verdana" panose="020B0604030504040204" pitchFamily="34" charset="0"/>
                <a:cs typeface="Verdana" panose="020B0604030504040204" pitchFamily="34" charset="0"/>
              </a:rPr>
              <a:t>“there was very big fallout”:</a:t>
            </a:r>
          </a:p>
          <a:p>
            <a:pPr lvl="1" eaLnBrk="1" hangingPunct="1">
              <a:buFont typeface="Calibri" panose="020F0502020204030204" pitchFamily="34" charset="0"/>
              <a:buChar char="&gt;"/>
            </a:pPr>
            <a:r>
              <a:rPr lang="en-GB" altLang="en-US" dirty="0" smtClean="0">
                <a:latin typeface="Verdana" panose="020B0604030504040204" pitchFamily="34" charset="0"/>
              </a:rPr>
              <a:t>Withdrawal</a:t>
            </a:r>
          </a:p>
          <a:p>
            <a:pPr lvl="1" eaLnBrk="1" hangingPunct="1">
              <a:buFont typeface="Calibri" panose="020F0502020204030204" pitchFamily="34" charset="0"/>
              <a:buChar char="˃"/>
            </a:pPr>
            <a:r>
              <a:rPr lang="en-GB" altLang="en-US" dirty="0" smtClean="0">
                <a:latin typeface="Verdana" panose="020B0604030504040204" pitchFamily="34" charset="0"/>
              </a:rPr>
              <a:t>Becoming clingy</a:t>
            </a:r>
          </a:p>
          <a:p>
            <a:pPr lvl="1" eaLnBrk="1" hangingPunct="1">
              <a:buFont typeface="Calibri" panose="020F0502020204030204" pitchFamily="34" charset="0"/>
              <a:buChar char="&gt;"/>
            </a:pPr>
            <a:r>
              <a:rPr lang="en-GB" altLang="en-US" dirty="0" smtClean="0">
                <a:latin typeface="Verdana" panose="020B0604030504040204" pitchFamily="34" charset="0"/>
              </a:rPr>
              <a:t>Anger and difficult/defiant behaviour</a:t>
            </a:r>
          </a:p>
          <a:p>
            <a:pPr lvl="1"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23253505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GB" altLang="en-US" smtClean="0"/>
              <a:t>Key practice challenge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910363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20358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89612" y="1052736"/>
            <a:ext cx="8602867" cy="1143000"/>
          </a:xfrm>
        </p:spPr>
        <p:txBody>
          <a:bodyPr/>
          <a:lstStyle/>
          <a:p>
            <a:pPr eaLnBrk="1" hangingPunct="1"/>
            <a:r>
              <a:rPr lang="en-GB" altLang="en-US" dirty="0" smtClean="0"/>
              <a:t>Adoptive parents’ emotions</a:t>
            </a:r>
          </a:p>
        </p:txBody>
      </p:sp>
      <p:sp>
        <p:nvSpPr>
          <p:cNvPr id="18435" name="Rectangle 3"/>
          <p:cNvSpPr>
            <a:spLocks noGrp="1" noChangeArrowheads="1"/>
          </p:cNvSpPr>
          <p:nvPr>
            <p:ph type="body" idx="1"/>
          </p:nvPr>
        </p:nvSpPr>
        <p:spPr>
          <a:xfrm>
            <a:off x="251520" y="2276872"/>
            <a:ext cx="8602867" cy="3744416"/>
          </a:xfrm>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Worrying about the child</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Feeling sad for birth relative</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Feeling angry with birth relative</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 reminder of the child’s connection to another family</a:t>
            </a:r>
          </a:p>
          <a:p>
            <a:pPr eaLnBrk="1" hangingPunct="1"/>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endParaRPr lang="en-GB" altLang="en-US" dirty="0" smtClean="0">
              <a:latin typeface="Verdana" panose="020B0604030504040204" pitchFamily="34" charset="0"/>
              <a:ea typeface="Verdana" panose="020B0604030504040204" pitchFamily="34" charset="0"/>
              <a:cs typeface="Verdana" panose="020B0604030504040204" pitchFamily="34" charset="0"/>
            </a:endParaRPr>
          </a:p>
        </p:txBody>
      </p:sp>
      <p:sp>
        <p:nvSpPr>
          <p:cNvPr id="159748" name="AutoShape 4"/>
          <p:cNvSpPr>
            <a:spLocks noChangeArrowheads="1"/>
          </p:cNvSpPr>
          <p:nvPr/>
        </p:nvSpPr>
        <p:spPr bwMode="auto">
          <a:xfrm>
            <a:off x="1816894" y="4580855"/>
            <a:ext cx="6211490" cy="1584449"/>
          </a:xfrm>
          <a:prstGeom prst="wedgeRoundRectCallout">
            <a:avLst>
              <a:gd name="adj1" fmla="val -37158"/>
              <a:gd name="adj2" fmla="val 63970"/>
              <a:gd name="adj3" fmla="val 1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I get a little bit anxious about it, I don’t know why… it’s probably the fact that it is reiterating that I’m not his birth mum.</a:t>
            </a:r>
          </a:p>
        </p:txBody>
      </p:sp>
    </p:spTree>
    <p:extLst>
      <p:ext uri="{BB962C8B-B14F-4D97-AF65-F5344CB8AC3E}">
        <p14:creationId xmlns:p14="http://schemas.microsoft.com/office/powerpoint/2010/main" val="4458293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9748"/>
                                        </p:tgtEl>
                                        <p:attrNameLst>
                                          <p:attrName>style.visibility</p:attrName>
                                        </p:attrNameLst>
                                      </p:cBhvr>
                                      <p:to>
                                        <p:strVal val="visible"/>
                                      </p:to>
                                    </p:set>
                                    <p:animEffect transition="in" filter="box(in)">
                                      <p:cBhvr>
                                        <p:cTn id="7" dur="500"/>
                                        <p:tgtEl>
                                          <p:spTgt spid="159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Birth relatives’ feelings</a:t>
            </a:r>
          </a:p>
        </p:txBody>
      </p:sp>
      <p:sp>
        <p:nvSpPr>
          <p:cNvPr id="19459" name="Rectangle 3"/>
          <p:cNvSpPr>
            <a:spLocks noGrp="1" noChangeArrowheads="1"/>
          </p:cNvSpPr>
          <p:nvPr>
            <p:ph type="body" idx="1"/>
          </p:nvPr>
        </p:nvSpPr>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Excitement and joy at seeing child</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Anxiety about how the meeting will go</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Sadness both at leaving child and feeling the relationship diminishing</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Feelings about the child having another family</a:t>
            </a:r>
          </a:p>
        </p:txBody>
      </p:sp>
    </p:spTree>
    <p:extLst>
      <p:ext uri="{BB962C8B-B14F-4D97-AF65-F5344CB8AC3E}">
        <p14:creationId xmlns:p14="http://schemas.microsoft.com/office/powerpoint/2010/main" val="27109794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89612" y="836712"/>
            <a:ext cx="8602867" cy="1143000"/>
          </a:xfrm>
        </p:spPr>
        <p:txBody>
          <a:bodyPr>
            <a:normAutofit/>
          </a:bodyPr>
          <a:lstStyle/>
          <a:p>
            <a:pPr eaLnBrk="1" hangingPunct="1"/>
            <a:r>
              <a:rPr lang="en-GB" altLang="en-US" sz="3400" dirty="0" smtClean="0"/>
              <a:t>Birth relatives’ emotions</a:t>
            </a:r>
          </a:p>
        </p:txBody>
      </p:sp>
      <p:sp>
        <p:nvSpPr>
          <p:cNvPr id="63492" name="AutoShape 4"/>
          <p:cNvSpPr>
            <a:spLocks noChangeArrowheads="1"/>
          </p:cNvSpPr>
          <p:nvPr/>
        </p:nvSpPr>
        <p:spPr bwMode="auto">
          <a:xfrm>
            <a:off x="755576" y="2276872"/>
            <a:ext cx="2376264" cy="3384376"/>
          </a:xfrm>
          <a:prstGeom prst="wedgeRoundRectCallout">
            <a:avLst>
              <a:gd name="adj1" fmla="val -45699"/>
              <a:gd name="adj2" fmla="val 62208"/>
              <a:gd name="adj3" fmla="val 16667"/>
            </a:avLst>
          </a:prstGeom>
          <a:solidFill>
            <a:schemeClr val="accent5">
              <a:lumMod val="40000"/>
              <a:lumOff val="60000"/>
            </a:schemeClr>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2200" dirty="0">
                <a:latin typeface="Verdana" panose="020B0604030504040204" pitchFamily="34" charset="0"/>
                <a:ea typeface="Verdana" panose="020B0604030504040204" pitchFamily="34" charset="0"/>
                <a:cs typeface="Verdana" panose="020B0604030504040204" pitchFamily="34" charset="0"/>
              </a:rPr>
              <a:t>The contact is so we don’t lose touch but I feel as if I </a:t>
            </a:r>
            <a:r>
              <a:rPr lang="en-GB" altLang="en-US" sz="2200" i="1" dirty="0">
                <a:latin typeface="Verdana" panose="020B0604030504040204" pitchFamily="34" charset="0"/>
                <a:ea typeface="Verdana" panose="020B0604030504040204" pitchFamily="34" charset="0"/>
                <a:cs typeface="Verdana" panose="020B0604030504040204" pitchFamily="34" charset="0"/>
              </a:rPr>
              <a:t>am</a:t>
            </a:r>
            <a:r>
              <a:rPr lang="en-GB" altLang="en-US" sz="2200" dirty="0">
                <a:latin typeface="Verdana" panose="020B0604030504040204" pitchFamily="34" charset="0"/>
                <a:ea typeface="Verdana" panose="020B0604030504040204" pitchFamily="34" charset="0"/>
                <a:cs typeface="Verdana" panose="020B0604030504040204" pitchFamily="34" charset="0"/>
              </a:rPr>
              <a:t> losing them more and more to the adoptive parents</a:t>
            </a:r>
          </a:p>
        </p:txBody>
      </p:sp>
      <p:sp>
        <p:nvSpPr>
          <p:cNvPr id="63494" name="AutoShape 5"/>
          <p:cNvSpPr>
            <a:spLocks noGrp="1" noChangeArrowheads="1"/>
          </p:cNvSpPr>
          <p:nvPr>
            <p:ph type="body" idx="1"/>
          </p:nvPr>
        </p:nvSpPr>
        <p:spPr>
          <a:xfrm>
            <a:off x="3851920" y="1772816"/>
            <a:ext cx="3960440" cy="2232273"/>
          </a:xfrm>
          <a:prstGeom prst="wedgeRoundRectCallout">
            <a:avLst>
              <a:gd name="adj1" fmla="val 77541"/>
              <a:gd name="adj2" fmla="val 30069"/>
              <a:gd name="adj3" fmla="val 16667"/>
            </a:avLst>
          </a:prstGeom>
          <a:solidFill>
            <a:srgbClr val="FFFF99"/>
          </a:solidFill>
          <a:ln>
            <a:solidFill>
              <a:schemeClr val="tx1"/>
            </a:solidFill>
            <a:miter lim="800000"/>
            <a:headEnd/>
            <a:tailEnd/>
          </a:ln>
        </p:spPr>
        <p:txBody>
          <a:bodyPr>
            <a:noAutofit/>
          </a:bodyPr>
          <a:lstStyle/>
          <a:p>
            <a:pPr marL="0" indent="0" algn="just" eaLnBrk="1" hangingPunct="1">
              <a:spcBef>
                <a:spcPct val="0"/>
              </a:spcBef>
              <a:buFont typeface="Arial" charset="0"/>
              <a:buNone/>
            </a:pPr>
            <a:r>
              <a:rPr lang="en-GB" altLang="en-US" sz="2000" dirty="0" smtClean="0">
                <a:latin typeface="Verdana" panose="020B0604030504040204" pitchFamily="34" charset="0"/>
                <a:ea typeface="Verdana" panose="020B0604030504040204" pitchFamily="34" charset="0"/>
                <a:cs typeface="Verdana" panose="020B0604030504040204" pitchFamily="34" charset="0"/>
              </a:rPr>
              <a:t>The first contact we had, it was like trying to swallow a big bullet to say ‘</a:t>
            </a:r>
            <a:r>
              <a:rPr lang="en-GB" altLang="en-US" sz="2000" i="1" dirty="0" smtClean="0">
                <a:latin typeface="Verdana" panose="020B0604030504040204" pitchFamily="34" charset="0"/>
                <a:ea typeface="Verdana" panose="020B0604030504040204" pitchFamily="34" charset="0"/>
                <a:cs typeface="Verdana" panose="020B0604030504040204" pitchFamily="34" charset="0"/>
              </a:rPr>
              <a:t>your mummy and your daddy</a:t>
            </a:r>
            <a:r>
              <a:rPr lang="en-GB" altLang="en-US" sz="2000" dirty="0" smtClean="0">
                <a:latin typeface="Verdana" panose="020B0604030504040204" pitchFamily="34" charset="0"/>
                <a:ea typeface="Verdana" panose="020B0604030504040204" pitchFamily="34" charset="0"/>
                <a:cs typeface="Verdana" panose="020B0604030504040204" pitchFamily="34" charset="0"/>
              </a:rPr>
              <a:t>’. But now it is how I think of them even inside my head.</a:t>
            </a:r>
          </a:p>
        </p:txBody>
      </p:sp>
      <p:sp>
        <p:nvSpPr>
          <p:cNvPr id="63495" name="AutoShape 4"/>
          <p:cNvSpPr>
            <a:spLocks noChangeArrowheads="1"/>
          </p:cNvSpPr>
          <p:nvPr/>
        </p:nvSpPr>
        <p:spPr bwMode="auto">
          <a:xfrm>
            <a:off x="3707904" y="4221088"/>
            <a:ext cx="4464496" cy="1944216"/>
          </a:xfrm>
          <a:prstGeom prst="wedgeRoundRectCallout">
            <a:avLst>
              <a:gd name="adj1" fmla="val -51046"/>
              <a:gd name="adj2" fmla="val 67639"/>
              <a:gd name="adj3" fmla="val 16667"/>
            </a:avLst>
          </a:prstGeom>
          <a:solidFill>
            <a:srgbClr val="FFCCCC"/>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2200" dirty="0">
                <a:latin typeface="Verdana" panose="020B0604030504040204" pitchFamily="34" charset="0"/>
                <a:ea typeface="Verdana" panose="020B0604030504040204" pitchFamily="34" charset="0"/>
                <a:cs typeface="Verdana" panose="020B0604030504040204" pitchFamily="34" charset="0"/>
              </a:rPr>
              <a:t>The only thing that’s bad… about contact with any of them is the leaving</a:t>
            </a:r>
            <a:r>
              <a:rPr lang="en-GB" altLang="en-US" sz="2200" dirty="0" smtClean="0">
                <a:latin typeface="Verdana" panose="020B0604030504040204" pitchFamily="34" charset="0"/>
                <a:ea typeface="Verdana" panose="020B0604030504040204" pitchFamily="34" charset="0"/>
                <a:cs typeface="Verdana" panose="020B0604030504040204" pitchFamily="34" charset="0"/>
              </a:rPr>
              <a:t>… the </a:t>
            </a:r>
            <a:r>
              <a:rPr lang="en-GB" altLang="en-US" sz="2200" dirty="0">
                <a:latin typeface="Verdana" panose="020B0604030504040204" pitchFamily="34" charset="0"/>
                <a:ea typeface="Verdana" panose="020B0604030504040204" pitchFamily="34" charset="0"/>
                <a:cs typeface="Verdana" panose="020B0604030504040204" pitchFamily="34" charset="0"/>
              </a:rPr>
              <a:t>end. It’s just leaving them and going off</a:t>
            </a:r>
          </a:p>
        </p:txBody>
      </p:sp>
    </p:spTree>
    <p:extLst>
      <p:ext uri="{BB962C8B-B14F-4D97-AF65-F5344CB8AC3E}">
        <p14:creationId xmlns:p14="http://schemas.microsoft.com/office/powerpoint/2010/main" val="2477235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box(in)">
                                      <p:cBhvr>
                                        <p:cTn id="7" dur="500"/>
                                        <p:tgtEl>
                                          <p:spTgt spid="63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3495"/>
                                        </p:tgtEl>
                                        <p:attrNameLst>
                                          <p:attrName>style.visibility</p:attrName>
                                        </p:attrNameLst>
                                      </p:cBhvr>
                                      <p:to>
                                        <p:strVal val="visible"/>
                                      </p:to>
                                    </p:set>
                                    <p:animEffect transition="in" filter="box(in)">
                                      <p:cBhvr>
                                        <p:cTn id="12" dur="500"/>
                                        <p:tgtEl>
                                          <p:spTgt spid="6349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3494">
                                            <p:bg/>
                                          </p:spTgt>
                                        </p:tgtEl>
                                        <p:attrNameLst>
                                          <p:attrName>style.visibility</p:attrName>
                                        </p:attrNameLst>
                                      </p:cBhvr>
                                      <p:to>
                                        <p:strVal val="visible"/>
                                      </p:to>
                                    </p:set>
                                    <p:animEffect transition="in" filter="box(in)">
                                      <p:cBhvr>
                                        <p:cTn id="17" dur="500"/>
                                        <p:tgtEl>
                                          <p:spTgt spid="63494">
                                            <p:bg/>
                                          </p:spTgt>
                                        </p:tgtEl>
                                      </p:cBhvr>
                                    </p:animEffect>
                                  </p:childTnLst>
                                </p:cTn>
                              </p:par>
                              <p:par>
                                <p:cTn id="18" presetID="1" presetClass="entr" presetSubtype="0" fill="hold" grpId="0" nodeType="withEffect">
                                  <p:stCondLst>
                                    <p:cond delay="0"/>
                                  </p:stCondLst>
                                  <p:childTnLst>
                                    <p:set>
                                      <p:cBhvr>
                                        <p:cTn id="19" dur="1" fill="hold">
                                          <p:stCondLst>
                                            <p:cond delay="0"/>
                                          </p:stCondLst>
                                        </p:cTn>
                                        <p:tgtEl>
                                          <p:spTgt spid="6349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animBg="1"/>
      <p:bldP spid="63494" grpId="0" build="p" animBg="1"/>
      <p:bldP spid="6349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nchor="ctr">
            <a:normAutofit fontScale="90000"/>
          </a:bodyPr>
          <a:lstStyle/>
          <a:p>
            <a:pPr eaLnBrk="1" hangingPunct="1"/>
            <a:r>
              <a:rPr lang="en-GB" altLang="en-US" sz="4400" dirty="0" smtClean="0"/>
              <a:t>Strangers and relatives: negotiating relationships</a:t>
            </a:r>
          </a:p>
        </p:txBody>
      </p:sp>
    </p:spTree>
    <p:extLst>
      <p:ext uri="{BB962C8B-B14F-4D97-AF65-F5344CB8AC3E}">
        <p14:creationId xmlns:p14="http://schemas.microsoft.com/office/powerpoint/2010/main" val="1639706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pPr eaLnBrk="1" hangingPunct="1"/>
            <a:r>
              <a:rPr lang="en-GB" altLang="en-US" sz="3400" dirty="0" smtClean="0"/>
              <a:t>Relationships between adults</a:t>
            </a:r>
          </a:p>
        </p:txBody>
      </p:sp>
      <p:sp>
        <p:nvSpPr>
          <p:cNvPr id="24579" name="Rectangle 3"/>
          <p:cNvSpPr>
            <a:spLocks noGrp="1" noChangeArrowheads="1"/>
          </p:cNvSpPr>
          <p:nvPr>
            <p:ph type="body" idx="1"/>
          </p:nvPr>
        </p:nvSpPr>
        <p:spPr/>
        <p:txBody>
          <a:bodyPr/>
          <a:lstStyle/>
          <a:p>
            <a:pPr eaLnBrk="1" hangingPunct="1">
              <a:spcBef>
                <a:spcPts val="0"/>
              </a:spcBef>
              <a:spcAft>
                <a:spcPts val="0"/>
              </a:spcAft>
            </a:pPr>
            <a:r>
              <a:rPr lang="en-GB" altLang="en-US" dirty="0" smtClean="0">
                <a:latin typeface="Verdana" panose="020B0604030504040204" pitchFamily="34" charset="0"/>
                <a:ea typeface="Verdana" panose="020B0604030504040204" pitchFamily="34" charset="0"/>
                <a:cs typeface="Verdana" panose="020B0604030504040204" pitchFamily="34" charset="0"/>
              </a:rPr>
              <a:t>Not knowing each other but being intimately connected</a:t>
            </a:r>
          </a:p>
          <a:p>
            <a:pPr eaLnBrk="1" hangingPunct="1">
              <a:spcBef>
                <a:spcPts val="0"/>
              </a:spcBef>
              <a:spcAft>
                <a:spcPts val="0"/>
              </a:spcAft>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0"/>
              </a:spcBef>
              <a:spcAft>
                <a:spcPts val="0"/>
              </a:spcAft>
            </a:pPr>
            <a:r>
              <a:rPr lang="en-GB" altLang="en-US" dirty="0" smtClean="0">
                <a:latin typeface="Verdana" panose="020B0604030504040204" pitchFamily="34" charset="0"/>
                <a:ea typeface="Verdana" panose="020B0604030504040204" pitchFamily="34" charset="0"/>
                <a:cs typeface="Verdana" panose="020B0604030504040204" pitchFamily="34" charset="0"/>
              </a:rPr>
              <a:t>Managing feelings about the ‘other’ family</a:t>
            </a:r>
          </a:p>
          <a:p>
            <a:pPr eaLnBrk="1" hangingPunct="1">
              <a:spcBef>
                <a:spcPts val="0"/>
              </a:spcBef>
              <a:spcAft>
                <a:spcPts val="0"/>
              </a:spcAft>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0"/>
              </a:spcBef>
              <a:spcAft>
                <a:spcPts val="0"/>
              </a:spcAft>
            </a:pPr>
            <a:r>
              <a:rPr lang="en-GB" altLang="en-US" dirty="0" smtClean="0">
                <a:latin typeface="Verdana" panose="020B0604030504040204" pitchFamily="34" charset="0"/>
                <a:ea typeface="Verdana" panose="020B0604030504040204" pitchFamily="34" charset="0"/>
                <a:cs typeface="Verdana" panose="020B0604030504040204" pitchFamily="34" charset="0"/>
              </a:rPr>
              <a:t>Differences in lifestyle</a:t>
            </a:r>
          </a:p>
          <a:p>
            <a:pPr eaLnBrk="1" hangingPunct="1">
              <a:spcBef>
                <a:spcPts val="0"/>
              </a:spcBef>
              <a:spcAft>
                <a:spcPts val="0"/>
              </a:spcAft>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0"/>
              </a:spcBef>
              <a:spcAft>
                <a:spcPts val="0"/>
              </a:spcAft>
            </a:pPr>
            <a:r>
              <a:rPr lang="en-GB" altLang="en-US" dirty="0" smtClean="0">
                <a:latin typeface="Verdana" panose="020B0604030504040204" pitchFamily="34" charset="0"/>
                <a:ea typeface="Verdana" panose="020B0604030504040204" pitchFamily="34" charset="0"/>
                <a:cs typeface="Verdana" panose="020B0604030504040204" pitchFamily="34" charset="0"/>
              </a:rPr>
              <a:t>Developing trust and mutual acceptance</a:t>
            </a:r>
          </a:p>
          <a:p>
            <a:pPr eaLnBrk="1" hangingPunct="1"/>
            <a:endParaRPr lang="en-GB" altLang="en-US" dirty="0" smtClean="0"/>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35823939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pPr eaLnBrk="1" hangingPunct="1"/>
            <a:r>
              <a:rPr lang="en-GB" altLang="en-US" sz="3400" dirty="0" smtClean="0"/>
              <a:t>Relationships between children and their birth relatives</a:t>
            </a:r>
          </a:p>
        </p:txBody>
      </p:sp>
      <p:sp>
        <p:nvSpPr>
          <p:cNvPr id="26627" name="Rectangle 3"/>
          <p:cNvSpPr>
            <a:spLocks noGrp="1" noChangeArrowheads="1"/>
          </p:cNvSpPr>
          <p:nvPr>
            <p:ph type="body" idx="1"/>
          </p:nvPr>
        </p:nvSpPr>
        <p:spPr>
          <a:xfrm>
            <a:off x="251520" y="2636912"/>
            <a:ext cx="8602867" cy="3744416"/>
          </a:xfrm>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Siblings: differences in age, placement, history </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Not having up to date knowledge of the child and fear of overstepping boundaries (birth relative perspective)</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Lack </a:t>
            </a:r>
            <a:r>
              <a:rPr lang="en-GB" altLang="en-US" dirty="0" smtClean="0">
                <a:latin typeface="Verdana" panose="020B0604030504040204" pitchFamily="34" charset="0"/>
                <a:ea typeface="Verdana" panose="020B0604030504040204" pitchFamily="34" charset="0"/>
                <a:cs typeface="Verdana" panose="020B0604030504040204" pitchFamily="34" charset="0"/>
              </a:rPr>
              <a:t>of ability to relate appropriately to child (adoptive parent perspective)</a:t>
            </a:r>
          </a:p>
          <a:p>
            <a:pPr eaLnBrk="1" hangingPunct="1"/>
            <a:endParaRPr lang="en-GB" altLang="en-US" dirty="0" smtClean="0"/>
          </a:p>
        </p:txBody>
      </p:sp>
    </p:spTree>
    <p:extLst>
      <p:ext uri="{BB962C8B-B14F-4D97-AF65-F5344CB8AC3E}">
        <p14:creationId xmlns:p14="http://schemas.microsoft.com/office/powerpoint/2010/main" val="2636463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noChangeArrowheads="1"/>
          </p:cNvSpPr>
          <p:nvPr>
            <p:ph type="body" idx="1"/>
          </p:nvPr>
        </p:nvSpPr>
        <p:spPr/>
        <p:txBody>
          <a:bodyPr/>
          <a:lstStyle/>
          <a:p>
            <a:pPr eaLnBrk="1" hangingPunct="1">
              <a:buFontTx/>
              <a:buNone/>
            </a:pPr>
            <a:endParaRPr lang="en-GB" altLang="en-US" smtClean="0"/>
          </a:p>
          <a:p>
            <a:pPr eaLnBrk="1" hangingPunct="1"/>
            <a:endParaRPr lang="en-GB" altLang="en-US" smtClean="0"/>
          </a:p>
        </p:txBody>
      </p:sp>
      <p:sp>
        <p:nvSpPr>
          <p:cNvPr id="59396" name="AutoShape 4"/>
          <p:cNvSpPr>
            <a:spLocks noChangeArrowheads="1"/>
          </p:cNvSpPr>
          <p:nvPr/>
        </p:nvSpPr>
        <p:spPr bwMode="auto">
          <a:xfrm>
            <a:off x="251520" y="1124744"/>
            <a:ext cx="2862263" cy="4608512"/>
          </a:xfrm>
          <a:prstGeom prst="wedgeRoundRectCallout">
            <a:avLst>
              <a:gd name="adj1" fmla="val -21885"/>
              <a:gd name="adj2" fmla="val 61568"/>
              <a:gd name="adj3" fmla="val 16667"/>
            </a:avLst>
          </a:prstGeom>
          <a:solidFill>
            <a:schemeClr val="accent5">
              <a:lumMod val="40000"/>
              <a:lumOff val="60000"/>
            </a:schemeClr>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Sometimes mum and dad overpower her and want to pick her up and want to touch her and she backs off, because she doesn’t always remember who they are. </a:t>
            </a:r>
          </a:p>
        </p:txBody>
      </p:sp>
      <p:sp>
        <p:nvSpPr>
          <p:cNvPr id="59397" name="AutoShape 5"/>
          <p:cNvSpPr>
            <a:spLocks noChangeArrowheads="1"/>
          </p:cNvSpPr>
          <p:nvPr/>
        </p:nvSpPr>
        <p:spPr bwMode="auto">
          <a:xfrm>
            <a:off x="3635896" y="404664"/>
            <a:ext cx="4608512" cy="2880320"/>
          </a:xfrm>
          <a:prstGeom prst="wedgeRoundRectCallout">
            <a:avLst>
              <a:gd name="adj1" fmla="val 38642"/>
              <a:gd name="adj2" fmla="val 62639"/>
              <a:gd name="adj3" fmla="val 16667"/>
            </a:avLst>
          </a:prstGeom>
          <a:solidFill>
            <a:srgbClr val="FFFF99"/>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smtClean="0">
                <a:latin typeface="Verdana" panose="020B0604030504040204" pitchFamily="34" charset="0"/>
                <a:ea typeface="Verdana" panose="020B0604030504040204" pitchFamily="34" charset="0"/>
                <a:cs typeface="Verdana" panose="020B0604030504040204" pitchFamily="34" charset="0"/>
              </a:rPr>
              <a:t>She has got quite a rapport with him…she does come down to his level, she’ll get down on the ground and play a game and he will enjoy that.</a:t>
            </a:r>
            <a:endParaRPr lang="en-GB" alt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59399" name="AutoShape 7"/>
          <p:cNvSpPr>
            <a:spLocks noChangeArrowheads="1"/>
          </p:cNvSpPr>
          <p:nvPr/>
        </p:nvSpPr>
        <p:spPr bwMode="auto">
          <a:xfrm>
            <a:off x="3419945" y="3933155"/>
            <a:ext cx="5184503" cy="2016125"/>
          </a:xfrm>
          <a:prstGeom prst="wedgeRoundRectCallout">
            <a:avLst>
              <a:gd name="adj1" fmla="val -62575"/>
              <a:gd name="adj2" fmla="val 59449"/>
              <a:gd name="adj3" fmla="val 16667"/>
            </a:avLst>
          </a:prstGeom>
          <a:solidFill>
            <a:srgbClr val="FFCCC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2200" dirty="0">
                <a:latin typeface="Verdana" panose="020B0604030504040204" pitchFamily="34" charset="0"/>
                <a:ea typeface="Verdana" panose="020B0604030504040204" pitchFamily="34" charset="0"/>
                <a:cs typeface="Verdana" panose="020B0604030504040204" pitchFamily="34" charset="0"/>
              </a:rPr>
              <a:t>The children were running about and doing different things and you felt as if the [adoptive] family was the family and you were the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outsiders.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a:t>
            </a:r>
            <a:r>
              <a:rPr lang="en-GB" altLang="en-US" sz="2200" dirty="0">
                <a:latin typeface="Verdana" panose="020B0604030504040204" pitchFamily="34" charset="0"/>
                <a:ea typeface="Verdana" panose="020B0604030504040204" pitchFamily="34" charset="0"/>
                <a:cs typeface="Verdana" panose="020B0604030504040204" pitchFamily="34" charset="0"/>
              </a:rPr>
              <a:t>birth grandmother)</a:t>
            </a:r>
          </a:p>
        </p:txBody>
      </p:sp>
    </p:spTree>
    <p:extLst>
      <p:ext uri="{BB962C8B-B14F-4D97-AF65-F5344CB8AC3E}">
        <p14:creationId xmlns:p14="http://schemas.microsoft.com/office/powerpoint/2010/main" val="26614228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9396"/>
                                        </p:tgtEl>
                                        <p:attrNameLst>
                                          <p:attrName>style.visibility</p:attrName>
                                        </p:attrNameLst>
                                      </p:cBhvr>
                                      <p:to>
                                        <p:strVal val="visible"/>
                                      </p:to>
                                    </p:set>
                                    <p:animEffect transition="in" filter="box(in)">
                                      <p:cBhvr>
                                        <p:cTn id="7" dur="500"/>
                                        <p:tgtEl>
                                          <p:spTgt spid="593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9397"/>
                                        </p:tgtEl>
                                        <p:attrNameLst>
                                          <p:attrName>style.visibility</p:attrName>
                                        </p:attrNameLst>
                                      </p:cBhvr>
                                      <p:to>
                                        <p:strVal val="visible"/>
                                      </p:to>
                                    </p:set>
                                    <p:animEffect transition="in" filter="box(in)">
                                      <p:cBhvr>
                                        <p:cTn id="12" dur="500"/>
                                        <p:tgtEl>
                                          <p:spTgt spid="593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9399"/>
                                        </p:tgtEl>
                                        <p:attrNameLst>
                                          <p:attrName>style.visibility</p:attrName>
                                        </p:attrNameLst>
                                      </p:cBhvr>
                                      <p:to>
                                        <p:strVal val="visible"/>
                                      </p:to>
                                    </p:set>
                                    <p:animEffect transition="in" filter="box(in)">
                                      <p:cBhvr>
                                        <p:cTn id="17" dur="500"/>
                                        <p:tgtEl>
                                          <p:spTgt spid="593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animBg="1"/>
      <p:bldP spid="59397" grpId="0" animBg="1"/>
      <p:bldP spid="5939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89612" y="1052736"/>
            <a:ext cx="8746884" cy="1143000"/>
          </a:xfrm>
        </p:spPr>
        <p:txBody>
          <a:bodyPr/>
          <a:lstStyle/>
          <a:p>
            <a:pPr eaLnBrk="1" hangingPunct="1"/>
            <a:r>
              <a:rPr lang="en-GB" altLang="en-US" dirty="0" smtClean="0"/>
              <a:t>The ‘Supporting Direct Contact’ Study (Neil et al, 2011)</a:t>
            </a:r>
            <a:endParaRPr lang="en-US" altLang="en-US" dirty="0" smtClean="0"/>
          </a:p>
        </p:txBody>
      </p:sp>
      <p:sp>
        <p:nvSpPr>
          <p:cNvPr id="4099" name="Rectangle 3"/>
          <p:cNvSpPr>
            <a:spLocks noGrp="1" noChangeArrowheads="1"/>
          </p:cNvSpPr>
          <p:nvPr>
            <p:ph idx="1"/>
          </p:nvPr>
        </p:nvSpPr>
        <p:spPr/>
        <p:txBody>
          <a:bodyPr>
            <a:normAutofit fontScale="92500"/>
          </a:bodyPr>
          <a:lstStyle/>
          <a:p>
            <a:pPr eaLnBrk="1" hangingPunct="1">
              <a:lnSpc>
                <a:spcPct val="80000"/>
              </a:lnSpc>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rPr>
              <a:t>Aim: To explore the experience of complex direct contact after adoption and associated support services</a:t>
            </a:r>
          </a:p>
          <a:p>
            <a:pPr eaLnBrk="1" hangingPunct="1">
              <a:lnSpc>
                <a:spcPct val="80000"/>
              </a:lnSpc>
              <a:buFontTx/>
              <a:buNone/>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lnSpc>
                <a:spcPct val="80000"/>
              </a:lnSpc>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rPr>
              <a:t>Interview sample:</a:t>
            </a:r>
          </a:p>
          <a:p>
            <a:pPr eaLnBrk="1" hangingPunct="1">
              <a:lnSpc>
                <a:spcPct val="80000"/>
              </a:lnSpc>
            </a:pPr>
            <a:r>
              <a:rPr lang="en-GB" altLang="en-US" dirty="0" smtClean="0">
                <a:latin typeface="Verdana" panose="020B0604030504040204" pitchFamily="34" charset="0"/>
                <a:ea typeface="Verdana" panose="020B0604030504040204" pitchFamily="34" charset="0"/>
                <a:cs typeface="Verdana" panose="020B0604030504040204" pitchFamily="34" charset="0"/>
              </a:rPr>
              <a:t>Birth relatives (N=39: 19 birthmothers; 2 birthfathers; 9 grandparents; 7 adult siblings; 2 ‘others’ )</a:t>
            </a:r>
          </a:p>
          <a:p>
            <a:pPr eaLnBrk="1" hangingPunct="1">
              <a:lnSpc>
                <a:spcPct val="80000"/>
              </a:lnSpc>
            </a:pPr>
            <a:r>
              <a:rPr lang="en-GB" altLang="en-US" dirty="0" smtClean="0">
                <a:latin typeface="Verdana" panose="020B0604030504040204" pitchFamily="34" charset="0"/>
                <a:ea typeface="Verdana" panose="020B0604030504040204" pitchFamily="34" charset="0"/>
                <a:cs typeface="Verdana" panose="020B0604030504040204" pitchFamily="34" charset="0"/>
              </a:rPr>
              <a:t>Adoptive parents (N=55: 51 mothers; 4 fathers)</a:t>
            </a:r>
          </a:p>
          <a:p>
            <a:pPr eaLnBrk="1" hangingPunct="1">
              <a:lnSpc>
                <a:spcPct val="80000"/>
              </a:lnSpc>
            </a:pPr>
            <a:r>
              <a:rPr lang="en-GB" altLang="en-US" dirty="0" smtClean="0">
                <a:latin typeface="Verdana" panose="020B0604030504040204" pitchFamily="34" charset="0"/>
                <a:ea typeface="Verdana" panose="020B0604030504040204" pitchFamily="34" charset="0"/>
                <a:cs typeface="Verdana" panose="020B0604030504040204" pitchFamily="34" charset="0"/>
              </a:rPr>
              <a:t>Almost all cases were of children adopted from care </a:t>
            </a:r>
            <a:r>
              <a:rPr lang="en-GB" altLang="en-US" dirty="0" smtClean="0">
                <a:latin typeface="Verdana" panose="020B0604030504040204" pitchFamily="34" charset="0"/>
                <a:ea typeface="Verdana" panose="020B0604030504040204" pitchFamily="34" charset="0"/>
                <a:cs typeface="Verdana" panose="020B0604030504040204" pitchFamily="34" charset="0"/>
              </a:rPr>
              <a:t>(</a:t>
            </a:r>
            <a:r>
              <a:rPr lang="en-GB" altLang="en-US" dirty="0" smtClean="0">
                <a:latin typeface="Verdana" panose="020B0604030504040204" pitchFamily="34" charset="0"/>
                <a:ea typeface="Verdana" panose="020B0604030504040204" pitchFamily="34" charset="0"/>
                <a:cs typeface="Verdana" panose="020B0604030504040204" pitchFamily="34" charset="0"/>
              </a:rPr>
              <a:t>mean age at placement 3.7 years; at time of study 9.2 years</a:t>
            </a:r>
            <a:r>
              <a:rPr lang="en-GB" altLang="en-US" sz="2000" dirty="0" smtClean="0">
                <a:latin typeface="Verdana" panose="020B0604030504040204" pitchFamily="34" charset="0"/>
                <a:ea typeface="Verdana" panose="020B0604030504040204" pitchFamily="34" charset="0"/>
                <a:cs typeface="Verdana" panose="020B0604030504040204" pitchFamily="34" charset="0"/>
              </a:rPr>
              <a:t>)</a:t>
            </a:r>
          </a:p>
          <a:p>
            <a:pPr eaLnBrk="1" hangingPunct="1">
              <a:lnSpc>
                <a:spcPct val="80000"/>
              </a:lnSpc>
              <a:buFontTx/>
              <a:buNone/>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lnSpc>
                <a:spcPct val="80000"/>
              </a:lnSpc>
              <a:buFontTx/>
              <a:buNone/>
            </a:pPr>
            <a:endParaRPr lang="en-GB" altLang="en-US" dirty="0" smtClean="0"/>
          </a:p>
        </p:txBody>
      </p:sp>
    </p:spTree>
    <p:extLst>
      <p:ext uri="{BB962C8B-B14F-4D97-AF65-F5344CB8AC3E}">
        <p14:creationId xmlns:p14="http://schemas.microsoft.com/office/powerpoint/2010/main" val="16275245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nchor="ctr"/>
          <a:lstStyle/>
          <a:p>
            <a:pPr eaLnBrk="1" hangingPunct="1"/>
            <a:r>
              <a:rPr lang="en-GB" altLang="en-US" sz="4400" smtClean="0"/>
              <a:t>Control and power issues</a:t>
            </a:r>
          </a:p>
        </p:txBody>
      </p:sp>
    </p:spTree>
    <p:extLst>
      <p:ext uri="{BB962C8B-B14F-4D97-AF65-F5344CB8AC3E}">
        <p14:creationId xmlns:p14="http://schemas.microsoft.com/office/powerpoint/2010/main" val="5343548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07504" y="1196752"/>
            <a:ext cx="9036496" cy="1143000"/>
          </a:xfrm>
        </p:spPr>
        <p:txBody>
          <a:bodyPr>
            <a:normAutofit/>
          </a:bodyPr>
          <a:lstStyle/>
          <a:p>
            <a:pPr eaLnBrk="1" hangingPunct="1"/>
            <a:r>
              <a:rPr lang="en-GB" altLang="en-US" sz="3400" dirty="0" smtClean="0"/>
              <a:t>Risk, boundaries and confidentiality</a:t>
            </a:r>
          </a:p>
        </p:txBody>
      </p:sp>
      <p:sp>
        <p:nvSpPr>
          <p:cNvPr id="30723" name="Rectangle 3"/>
          <p:cNvSpPr>
            <a:spLocks noGrp="1" noChangeArrowheads="1"/>
          </p:cNvSpPr>
          <p:nvPr>
            <p:ph idx="1"/>
          </p:nvPr>
        </p:nvSpPr>
        <p:spPr/>
        <p:txBody>
          <a:bodyPr/>
          <a:lstStyle/>
          <a:p>
            <a:pPr eaLnBrk="1" hangingPunct="1">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rPr>
              <a:t>About one third of adoptive parents were concerned about risks or boundaries:</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Disclosing confidential information</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Psychological and physical harm</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Some birth relatives felt they were perceived as a risk rather than a resource</a:t>
            </a:r>
          </a:p>
          <a:p>
            <a:pPr eaLnBrk="1" hangingPunct="1"/>
            <a:endParaRPr lang="en-GB" altLang="en-US"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0226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289612" y="980728"/>
            <a:ext cx="8602867" cy="1143000"/>
          </a:xfrm>
        </p:spPr>
        <p:txBody>
          <a:bodyPr>
            <a:normAutofit/>
          </a:bodyPr>
          <a:lstStyle/>
          <a:p>
            <a:pPr eaLnBrk="1" hangingPunct="1"/>
            <a:r>
              <a:rPr lang="en-GB" altLang="en-US" sz="3400" dirty="0" smtClean="0"/>
              <a:t>Who is in control? Getting the right </a:t>
            </a:r>
            <a:r>
              <a:rPr lang="en-GB" altLang="en-US" sz="3400" dirty="0" smtClean="0"/>
              <a:t>balance</a:t>
            </a:r>
            <a:endParaRPr lang="en-GB" altLang="en-US" sz="3400" dirty="0" smtClean="0"/>
          </a:p>
        </p:txBody>
      </p:sp>
      <p:sp>
        <p:nvSpPr>
          <p:cNvPr id="32771" name="Rectangle 3"/>
          <p:cNvSpPr>
            <a:spLocks noGrp="1" noChangeArrowheads="1"/>
          </p:cNvSpPr>
          <p:nvPr>
            <p:ph type="body" idx="4294967295"/>
          </p:nvPr>
        </p:nvSpPr>
        <p:spPr/>
        <p:txBody>
          <a:bodyPr/>
          <a:lstStyle/>
          <a:p>
            <a:pPr eaLnBrk="1" hangingPunct="1"/>
            <a:endParaRPr lang="en-GB" altLang="en-US" dirty="0" smtClean="0"/>
          </a:p>
          <a:p>
            <a:pPr eaLnBrk="1" hangingPunct="1"/>
            <a:endParaRPr lang="en-GB" altLang="en-US" dirty="0" smtClean="0"/>
          </a:p>
          <a:p>
            <a:pPr eaLnBrk="1" hangingPunct="1"/>
            <a:endParaRPr lang="en-GB" altLang="en-US" dirty="0" smtClean="0"/>
          </a:p>
          <a:p>
            <a:pPr eaLnBrk="1" hangingPunct="1"/>
            <a:endParaRPr lang="en-GB" altLang="en-US" dirty="0" smtClean="0"/>
          </a:p>
        </p:txBody>
      </p:sp>
      <p:sp>
        <p:nvSpPr>
          <p:cNvPr id="32772" name="AutoShape 4"/>
          <p:cNvSpPr>
            <a:spLocks noChangeArrowheads="1"/>
          </p:cNvSpPr>
          <p:nvPr/>
        </p:nvSpPr>
        <p:spPr bwMode="auto">
          <a:xfrm>
            <a:off x="4266283" y="3716338"/>
            <a:ext cx="792956" cy="1706562"/>
          </a:xfrm>
          <a:prstGeom prst="triangle">
            <a:avLst>
              <a:gd name="adj" fmla="val 50000"/>
            </a:avLst>
          </a:prstGeom>
          <a:solidFill>
            <a:schemeClr val="accent2"/>
          </a:solidFill>
          <a:ln w="9525">
            <a:solidFill>
              <a:schemeClr val="tx1"/>
            </a:solidFill>
            <a:miter lim="800000"/>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endParaRPr lang="en-GB" altLang="en-US" sz="2400">
              <a:latin typeface="Arial" charset="0"/>
              <a:cs typeface="Arial" charset="0"/>
            </a:endParaRPr>
          </a:p>
        </p:txBody>
      </p:sp>
      <p:sp>
        <p:nvSpPr>
          <p:cNvPr id="32773" name="Rectangle 5"/>
          <p:cNvSpPr>
            <a:spLocks noChangeArrowheads="1"/>
          </p:cNvSpPr>
          <p:nvPr/>
        </p:nvSpPr>
        <p:spPr bwMode="auto">
          <a:xfrm>
            <a:off x="5994176" y="2132856"/>
            <a:ext cx="2106216" cy="865187"/>
          </a:xfrm>
          <a:prstGeom prst="rect">
            <a:avLst/>
          </a:prstGeom>
          <a:solidFill>
            <a:schemeClr val="accent3">
              <a:lumMod val="40000"/>
              <a:lumOff val="60000"/>
            </a:schemeClr>
          </a:solidFill>
          <a:ln w="9525">
            <a:solidFill>
              <a:schemeClr val="tx1"/>
            </a:solidFill>
            <a:miter lim="800000"/>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endParaRPr lang="en-GB" altLang="en-US" sz="2400">
              <a:latin typeface="Arial" charset="0"/>
              <a:cs typeface="Arial" charset="0"/>
            </a:endParaRPr>
          </a:p>
        </p:txBody>
      </p:sp>
      <p:sp>
        <p:nvSpPr>
          <p:cNvPr id="32774" name="Rectangle 8"/>
          <p:cNvSpPr>
            <a:spLocks noChangeArrowheads="1"/>
          </p:cNvSpPr>
          <p:nvPr/>
        </p:nvSpPr>
        <p:spPr bwMode="auto">
          <a:xfrm>
            <a:off x="119205" y="4235946"/>
            <a:ext cx="1860507" cy="792163"/>
          </a:xfrm>
          <a:prstGeom prst="rect">
            <a:avLst/>
          </a:prstGeom>
          <a:solidFill>
            <a:srgbClr val="FFFF00"/>
          </a:solidFill>
          <a:ln w="9525">
            <a:solidFill>
              <a:schemeClr val="tx1"/>
            </a:solidFill>
            <a:miter lim="800000"/>
            <a:headEnd/>
            <a:tailEnd/>
          </a:ln>
        </p:spPr>
        <p:txBody>
          <a:bodyPr wrap="none" anchor="ct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endParaRPr lang="en-GB" altLang="en-US" sz="2400">
              <a:latin typeface="Arial" charset="0"/>
              <a:cs typeface="Arial" charset="0"/>
            </a:endParaRPr>
          </a:p>
        </p:txBody>
      </p:sp>
      <p:sp>
        <p:nvSpPr>
          <p:cNvPr id="32775" name="Line 10"/>
          <p:cNvSpPr>
            <a:spLocks noChangeShapeType="1"/>
          </p:cNvSpPr>
          <p:nvPr/>
        </p:nvSpPr>
        <p:spPr bwMode="auto">
          <a:xfrm flipH="1">
            <a:off x="3726929" y="3068638"/>
            <a:ext cx="1781175" cy="1296987"/>
          </a:xfrm>
          <a:prstGeom prst="line">
            <a:avLst/>
          </a:prstGeom>
          <a:noFill/>
          <a:ln w="762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32776" name="Text Box 11"/>
          <p:cNvSpPr txBox="1">
            <a:spLocks noChangeArrowheads="1"/>
          </p:cNvSpPr>
          <p:nvPr/>
        </p:nvSpPr>
        <p:spPr bwMode="auto">
          <a:xfrm>
            <a:off x="125859" y="4221088"/>
            <a:ext cx="199786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5000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Adopters in control</a:t>
            </a:r>
          </a:p>
        </p:txBody>
      </p:sp>
      <p:sp>
        <p:nvSpPr>
          <p:cNvPr id="32777" name="Text Box 12"/>
          <p:cNvSpPr txBox="1">
            <a:spLocks noChangeArrowheads="1"/>
          </p:cNvSpPr>
          <p:nvPr/>
        </p:nvSpPr>
        <p:spPr bwMode="auto">
          <a:xfrm>
            <a:off x="6191770" y="2132856"/>
            <a:ext cx="205263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5000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Agency in control</a:t>
            </a:r>
          </a:p>
        </p:txBody>
      </p:sp>
      <p:sp>
        <p:nvSpPr>
          <p:cNvPr id="80909" name="AutoShape 13"/>
          <p:cNvSpPr>
            <a:spLocks noChangeArrowheads="1"/>
          </p:cNvSpPr>
          <p:nvPr/>
        </p:nvSpPr>
        <p:spPr bwMode="auto">
          <a:xfrm>
            <a:off x="1511622" y="2097361"/>
            <a:ext cx="2484314" cy="2267743"/>
          </a:xfrm>
          <a:prstGeom prst="cloudCallout">
            <a:avLst>
              <a:gd name="adj1" fmla="val -78306"/>
              <a:gd name="adj2" fmla="val 29116"/>
            </a:avLst>
          </a:prstGeom>
          <a:solidFill>
            <a:srgbClr val="FFCCFF"/>
          </a:solidFill>
          <a:ln w="9525">
            <a:solidFill>
              <a:schemeClr val="tx1"/>
            </a:solidFill>
            <a:round/>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000" dirty="0">
                <a:latin typeface="Verdana" panose="020B0604030504040204" pitchFamily="34" charset="0"/>
                <a:ea typeface="Verdana" panose="020B0604030504040204" pitchFamily="34" charset="0"/>
                <a:cs typeface="Verdana" panose="020B0604030504040204" pitchFamily="34" charset="0"/>
              </a:rPr>
              <a:t>You are frightened to death of breaking the rules</a:t>
            </a:r>
          </a:p>
        </p:txBody>
      </p:sp>
      <p:sp>
        <p:nvSpPr>
          <p:cNvPr id="80910" name="AutoShape 14"/>
          <p:cNvSpPr>
            <a:spLocks noChangeArrowheads="1"/>
          </p:cNvSpPr>
          <p:nvPr/>
        </p:nvSpPr>
        <p:spPr bwMode="auto">
          <a:xfrm>
            <a:off x="5957837" y="3573189"/>
            <a:ext cx="2214563" cy="1584599"/>
          </a:xfrm>
          <a:prstGeom prst="wedgeRoundRectCallout">
            <a:avLst>
              <a:gd name="adj1" fmla="val 38599"/>
              <a:gd name="adj2" fmla="val 94992"/>
              <a:gd name="adj3" fmla="val 16667"/>
            </a:avLst>
          </a:prstGeom>
          <a:solidFill>
            <a:srgbClr val="FF3300"/>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200" dirty="0">
                <a:latin typeface="Verdana" panose="020B0604030504040204" pitchFamily="34" charset="0"/>
                <a:ea typeface="Verdana" panose="020B0604030504040204" pitchFamily="34" charset="0"/>
                <a:cs typeface="Verdana" panose="020B0604030504040204" pitchFamily="34" charset="0"/>
              </a:rPr>
              <a:t>We wanted it to be taken out of our hands</a:t>
            </a:r>
          </a:p>
        </p:txBody>
      </p:sp>
      <p:sp>
        <p:nvSpPr>
          <p:cNvPr id="80911" name="AutoShape 15"/>
          <p:cNvSpPr>
            <a:spLocks noChangeArrowheads="1"/>
          </p:cNvSpPr>
          <p:nvPr/>
        </p:nvSpPr>
        <p:spPr bwMode="auto">
          <a:xfrm>
            <a:off x="1619970" y="5157788"/>
            <a:ext cx="2591990" cy="1295548"/>
          </a:xfrm>
          <a:prstGeom prst="wedgeRoundRectCallout">
            <a:avLst>
              <a:gd name="adj1" fmla="val -30065"/>
              <a:gd name="adj2" fmla="val 70037"/>
              <a:gd name="adj3" fmla="val 16667"/>
            </a:avLst>
          </a:prstGeom>
          <a:solidFill>
            <a:srgbClr val="92D050"/>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200" dirty="0">
                <a:latin typeface="Verdana" panose="020B0604030504040204" pitchFamily="34" charset="0"/>
                <a:ea typeface="Verdana" panose="020B0604030504040204" pitchFamily="34" charset="0"/>
                <a:cs typeface="Verdana" panose="020B0604030504040204" pitchFamily="34" charset="0"/>
              </a:rPr>
              <a:t>I know my child and what works for her</a:t>
            </a:r>
          </a:p>
        </p:txBody>
      </p:sp>
    </p:spTree>
    <p:extLst>
      <p:ext uri="{BB962C8B-B14F-4D97-AF65-F5344CB8AC3E}">
        <p14:creationId xmlns:p14="http://schemas.microsoft.com/office/powerpoint/2010/main" val="2861242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0911"/>
                                        </p:tgtEl>
                                        <p:attrNameLst>
                                          <p:attrName>style.visibility</p:attrName>
                                        </p:attrNameLst>
                                      </p:cBhvr>
                                      <p:to>
                                        <p:strVal val="visible"/>
                                      </p:to>
                                    </p:set>
                                    <p:animEffect transition="in" filter="blinds(horizontal)">
                                      <p:cBhvr>
                                        <p:cTn id="7" dur="500"/>
                                        <p:tgtEl>
                                          <p:spTgt spid="809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0910"/>
                                        </p:tgtEl>
                                        <p:attrNameLst>
                                          <p:attrName>style.visibility</p:attrName>
                                        </p:attrNameLst>
                                      </p:cBhvr>
                                      <p:to>
                                        <p:strVal val="visible"/>
                                      </p:to>
                                    </p:set>
                                    <p:animEffect transition="in" filter="blinds(horizontal)">
                                      <p:cBhvr>
                                        <p:cTn id="12" dur="500"/>
                                        <p:tgtEl>
                                          <p:spTgt spid="809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909"/>
                                        </p:tgtEl>
                                        <p:attrNameLst>
                                          <p:attrName>style.visibility</p:attrName>
                                        </p:attrNameLst>
                                      </p:cBhvr>
                                      <p:to>
                                        <p:strVal val="visible"/>
                                      </p:to>
                                    </p:set>
                                    <p:animEffect transition="in" filter="blinds(horizontal)">
                                      <p:cBhvr>
                                        <p:cTn id="17" dur="500"/>
                                        <p:tgtEl>
                                          <p:spTgt spid="809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9" grpId="0" animBg="1"/>
      <p:bldP spid="80910" grpId="0" animBg="1"/>
      <p:bldP spid="80911"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289612" y="870620"/>
            <a:ext cx="8602867" cy="1143000"/>
          </a:xfrm>
        </p:spPr>
        <p:txBody>
          <a:bodyPr/>
          <a:lstStyle/>
          <a:p>
            <a:pPr eaLnBrk="1" hangingPunct="1"/>
            <a:r>
              <a:rPr lang="en-GB" altLang="en-US" dirty="0" smtClean="0"/>
              <a:t>The influence of the agency</a:t>
            </a:r>
          </a:p>
        </p:txBody>
      </p:sp>
      <p:sp>
        <p:nvSpPr>
          <p:cNvPr id="144387" name="AutoShape 4"/>
          <p:cNvSpPr>
            <a:spLocks noChangeArrowheads="1"/>
          </p:cNvSpPr>
          <p:nvPr/>
        </p:nvSpPr>
        <p:spPr bwMode="auto">
          <a:xfrm>
            <a:off x="20544" y="1897782"/>
            <a:ext cx="3835004" cy="1582413"/>
          </a:xfrm>
          <a:prstGeom prst="wedgeRoundRectCallout">
            <a:avLst>
              <a:gd name="adj1" fmla="val -42051"/>
              <a:gd name="adj2" fmla="val 132116"/>
              <a:gd name="adj3" fmla="val 16667"/>
            </a:avLst>
          </a:prstGeom>
          <a:solidFill>
            <a:schemeClr val="tx2">
              <a:lumMod val="20000"/>
              <a:lumOff val="80000"/>
            </a:schemeClr>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She doesn’t handle [birth mum] as well as she should…it needs to be more </a:t>
            </a:r>
            <a:r>
              <a:rPr lang="en-GB" altLang="en-US" sz="2400" dirty="0" smtClean="0">
                <a:latin typeface="Verdana" panose="020B0604030504040204" pitchFamily="34" charset="0"/>
                <a:ea typeface="Verdana" panose="020B0604030504040204" pitchFamily="34" charset="0"/>
                <a:cs typeface="Verdana" panose="020B0604030504040204" pitchFamily="34" charset="0"/>
              </a:rPr>
              <a:t>gentle</a:t>
            </a:r>
            <a:endParaRPr lang="en-GB" alt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144388" name="AutoShape 5"/>
          <p:cNvSpPr>
            <a:spLocks noChangeArrowheads="1"/>
          </p:cNvSpPr>
          <p:nvPr/>
        </p:nvSpPr>
        <p:spPr bwMode="auto">
          <a:xfrm>
            <a:off x="6660008" y="1916832"/>
            <a:ext cx="2376488" cy="3528392"/>
          </a:xfrm>
          <a:prstGeom prst="wedgeRoundRectCallout">
            <a:avLst>
              <a:gd name="adj1" fmla="val 24625"/>
              <a:gd name="adj2" fmla="val 73216"/>
              <a:gd name="adj3" fmla="val 16667"/>
            </a:avLst>
          </a:prstGeom>
          <a:solidFill>
            <a:schemeClr val="tx2">
              <a:lumMod val="20000"/>
              <a:lumOff val="80000"/>
            </a:schemeClr>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I feel that birth mum has too much say in contact…if she doesn’t get her way somebody </a:t>
            </a:r>
            <a:r>
              <a:rPr lang="en-GB" altLang="en-US" sz="2400" dirty="0" smtClean="0">
                <a:latin typeface="Verdana" panose="020B0604030504040204" pitchFamily="34" charset="0"/>
                <a:ea typeface="Verdana" panose="020B0604030504040204" pitchFamily="34" charset="0"/>
                <a:cs typeface="Verdana" panose="020B0604030504040204" pitchFamily="34" charset="0"/>
              </a:rPr>
              <a:t>suffers </a:t>
            </a:r>
          </a:p>
          <a:p>
            <a:pPr algn="ctr" eaLnBrk="1" hangingPunct="1">
              <a:lnSpc>
                <a:spcPct val="100000"/>
              </a:lnSpc>
              <a:spcBef>
                <a:spcPct val="0"/>
              </a:spcBef>
              <a:buFontTx/>
              <a:buNone/>
            </a:pPr>
            <a:endParaRPr lang="en-GB" altLang="en-US" sz="2400" dirty="0">
              <a:latin typeface="Verdana" panose="020B0604030504040204" pitchFamily="34" charset="0"/>
              <a:ea typeface="Verdana" panose="020B0604030504040204" pitchFamily="34" charset="0"/>
              <a:cs typeface="Verdana" panose="020B0604030504040204" pitchFamily="34" charset="0"/>
            </a:endParaRPr>
          </a:p>
        </p:txBody>
      </p:sp>
      <p:sp>
        <p:nvSpPr>
          <p:cNvPr id="144389" name="AutoShape 6"/>
          <p:cNvSpPr>
            <a:spLocks noChangeArrowheads="1"/>
          </p:cNvSpPr>
          <p:nvPr/>
        </p:nvSpPr>
        <p:spPr bwMode="auto">
          <a:xfrm>
            <a:off x="1547664" y="3724397"/>
            <a:ext cx="2808684" cy="2368899"/>
          </a:xfrm>
          <a:prstGeom prst="wedgeRoundRectCallout">
            <a:avLst>
              <a:gd name="adj1" fmla="val -72173"/>
              <a:gd name="adj2" fmla="val 35523"/>
              <a:gd name="adj3" fmla="val 16667"/>
            </a:avLst>
          </a:prstGeom>
          <a:solidFill>
            <a:srgbClr val="FFFF00"/>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000" dirty="0">
                <a:latin typeface="Verdana" panose="020B0604030504040204" pitchFamily="34" charset="0"/>
                <a:ea typeface="Verdana" panose="020B0604030504040204" pitchFamily="34" charset="0"/>
                <a:cs typeface="Verdana" panose="020B0604030504040204" pitchFamily="34" charset="0"/>
              </a:rPr>
              <a:t>Its really good to understand what the boundaries are so you don’t  over step those </a:t>
            </a:r>
            <a:r>
              <a:rPr lang="en-GB" altLang="en-US" sz="2000" dirty="0" smtClean="0">
                <a:latin typeface="Verdana" panose="020B0604030504040204" pitchFamily="34" charset="0"/>
                <a:ea typeface="Verdana" panose="020B0604030504040204" pitchFamily="34" charset="0"/>
                <a:cs typeface="Verdana" panose="020B0604030504040204" pitchFamily="34" charset="0"/>
              </a:rPr>
              <a:t>boundaries.</a:t>
            </a:r>
          </a:p>
        </p:txBody>
      </p:sp>
      <p:sp>
        <p:nvSpPr>
          <p:cNvPr id="144390" name="AutoShape 7"/>
          <p:cNvSpPr>
            <a:spLocks noChangeArrowheads="1"/>
          </p:cNvSpPr>
          <p:nvPr/>
        </p:nvSpPr>
        <p:spPr bwMode="auto">
          <a:xfrm>
            <a:off x="4499992" y="2113806"/>
            <a:ext cx="1998017" cy="2700250"/>
          </a:xfrm>
          <a:prstGeom prst="wedgeRoundRectCallout">
            <a:avLst>
              <a:gd name="adj1" fmla="val -8597"/>
              <a:gd name="adj2" fmla="val 91801"/>
              <a:gd name="adj3" fmla="val 16667"/>
            </a:avLst>
          </a:prstGeom>
          <a:solidFill>
            <a:srgbClr val="FFFF00"/>
          </a:solidFill>
          <a:ln w="9525">
            <a:solidFill>
              <a:schemeClr val="tx1"/>
            </a:solidFill>
            <a:miter lim="800000"/>
            <a:headEnd/>
            <a:tailEnd/>
          </a:ln>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It’s like a prison visit – you can’t do this, you can’t do that</a:t>
            </a:r>
            <a:r>
              <a:rPr lang="en-GB" altLang="en-US" sz="2400" dirty="0" smtClean="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1699870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44387"/>
                                        </p:tgtEl>
                                        <p:attrNameLst>
                                          <p:attrName>style.visibility</p:attrName>
                                        </p:attrNameLst>
                                      </p:cBhvr>
                                      <p:to>
                                        <p:strVal val="visible"/>
                                      </p:to>
                                    </p:set>
                                    <p:animEffect transition="in" filter="box(in)">
                                      <p:cBhvr>
                                        <p:cTn id="7" dur="500"/>
                                        <p:tgtEl>
                                          <p:spTgt spid="14438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44388"/>
                                        </p:tgtEl>
                                        <p:attrNameLst>
                                          <p:attrName>style.visibility</p:attrName>
                                        </p:attrNameLst>
                                      </p:cBhvr>
                                      <p:to>
                                        <p:strVal val="visible"/>
                                      </p:to>
                                    </p:set>
                                    <p:animEffect transition="in" filter="box(in)">
                                      <p:cBhvr>
                                        <p:cTn id="12" dur="500"/>
                                        <p:tgtEl>
                                          <p:spTgt spid="14438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44389"/>
                                        </p:tgtEl>
                                        <p:attrNameLst>
                                          <p:attrName>style.visibility</p:attrName>
                                        </p:attrNameLst>
                                      </p:cBhvr>
                                      <p:to>
                                        <p:strVal val="visible"/>
                                      </p:to>
                                    </p:set>
                                    <p:animEffect transition="in" filter="box(in)">
                                      <p:cBhvr>
                                        <p:cTn id="17" dur="500"/>
                                        <p:tgtEl>
                                          <p:spTgt spid="14438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44390"/>
                                        </p:tgtEl>
                                        <p:attrNameLst>
                                          <p:attrName>style.visibility</p:attrName>
                                        </p:attrNameLst>
                                      </p:cBhvr>
                                      <p:to>
                                        <p:strVal val="visible"/>
                                      </p:to>
                                    </p:set>
                                    <p:animEffect transition="in" filter="box(in)">
                                      <p:cBhvr>
                                        <p:cTn id="22" dur="500"/>
                                        <p:tgtEl>
                                          <p:spTgt spid="144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animBg="1"/>
      <p:bldP spid="144388" grpId="0" animBg="1"/>
      <p:bldP spid="144389" grpId="0" animBg="1"/>
      <p:bldP spid="144390"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GB" altLang="en-US" smtClean="0"/>
              <a:t>Control issues – what works?</a:t>
            </a:r>
          </a:p>
        </p:txBody>
      </p:sp>
      <p:sp>
        <p:nvSpPr>
          <p:cNvPr id="34819" name="Rectangle 3"/>
          <p:cNvSpPr>
            <a:spLocks noGrp="1" noChangeArrowheads="1"/>
          </p:cNvSpPr>
          <p:nvPr>
            <p:ph type="body" idx="1"/>
          </p:nvPr>
        </p:nvSpPr>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When adoptive parents feel in control</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And where birth relatives respect adoptive parents right to be in control</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And where adoptive parents are willing to share some aspects of control with birth family</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And where the agency supports adoptive parents if they need this</a:t>
            </a:r>
          </a:p>
        </p:txBody>
      </p:sp>
    </p:spTree>
    <p:extLst>
      <p:ext uri="{BB962C8B-B14F-4D97-AF65-F5344CB8AC3E}">
        <p14:creationId xmlns:p14="http://schemas.microsoft.com/office/powerpoint/2010/main" val="87085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altLang="en-US" dirty="0" smtClean="0"/>
              <a:t>In what ways did agencies support contact?</a:t>
            </a:r>
          </a:p>
        </p:txBody>
      </p:sp>
      <p:sp>
        <p:nvSpPr>
          <p:cNvPr id="35843" name="Content Placeholder 2"/>
          <p:cNvSpPr>
            <a:spLocks noGrp="1"/>
          </p:cNvSpPr>
          <p:nvPr>
            <p:ph idx="1"/>
          </p:nvPr>
        </p:nvSpPr>
        <p:spPr>
          <a:xfrm>
            <a:off x="251520" y="2204864"/>
            <a:ext cx="8602867" cy="3744416"/>
          </a:xfrm>
        </p:spPr>
        <p:txBody>
          <a:bodyPr>
            <a:normAutofit lnSpcReduction="10000"/>
          </a:bodyPr>
          <a:lstStyle/>
          <a:p>
            <a:pPr eaLnBrk="1" hangingPunct="1"/>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Coordination and administration </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Relationship building </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Protecting or promoting interests </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Reviewing and planning </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Emotional/ therapeutic support</a:t>
            </a:r>
          </a:p>
          <a:p>
            <a:pPr eaLnBrk="1" hangingPunct="1">
              <a:buFont typeface="Arial" charset="0"/>
              <a:buNone/>
            </a:pPr>
            <a:r>
              <a:rPr lang="en-GB" altLang="en-US" dirty="0" smtClean="0"/>
              <a:t>															</a:t>
            </a:r>
          </a:p>
        </p:txBody>
      </p:sp>
    </p:spTree>
    <p:extLst>
      <p:ext uri="{BB962C8B-B14F-4D97-AF65-F5344CB8AC3E}">
        <p14:creationId xmlns:p14="http://schemas.microsoft.com/office/powerpoint/2010/main" val="39958735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altLang="en-US" smtClean="0"/>
              <a:t>What support did people receive?</a:t>
            </a:r>
          </a:p>
        </p:txBody>
      </p:sp>
      <p:graphicFrame>
        <p:nvGraphicFramePr>
          <p:cNvPr id="37891" name="Content Placeholder 3"/>
          <p:cNvGraphicFramePr>
            <a:graphicFrameLocks noGrp="1"/>
          </p:cNvGraphicFramePr>
          <p:nvPr>
            <p:ph idx="1"/>
            <p:extLst>
              <p:ext uri="{D42A27DB-BD31-4B8C-83A1-F6EECF244321}">
                <p14:modId xmlns:p14="http://schemas.microsoft.com/office/powerpoint/2010/main" val="2962937378"/>
              </p:ext>
            </p:extLst>
          </p:nvPr>
        </p:nvGraphicFramePr>
        <p:xfrm>
          <a:off x="1447800" y="2276872"/>
          <a:ext cx="5788496" cy="3900092"/>
        </p:xfrm>
        <a:graphic>
          <a:graphicData uri="http://schemas.openxmlformats.org/presentationml/2006/ole">
            <mc:AlternateContent xmlns:mc="http://schemas.openxmlformats.org/markup-compatibility/2006">
              <mc:Choice xmlns:v="urn:schemas-microsoft-com:vml" Requires="v">
                <p:oleObj spid="_x0000_s1050" name="Chart" r:id="rId4" imgW="8340051" imgH="4633362" progId="Excel.Chart.8">
                  <p:embed/>
                </p:oleObj>
              </mc:Choice>
              <mc:Fallback>
                <p:oleObj name="Chart" r:id="rId4" imgW="8340051" imgH="4633362" progId="Excel.Chart.8">
                  <p:embed/>
                  <p:pic>
                    <p:nvPicPr>
                      <p:cNvPr id="0" name=""/>
                      <p:cNvPicPr>
                        <a:picLocks noGrp="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47800" y="2276872"/>
                        <a:ext cx="5788496" cy="390009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601323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89612" y="836712"/>
            <a:ext cx="8602867" cy="1143000"/>
          </a:xfrm>
        </p:spPr>
        <p:txBody>
          <a:bodyPr/>
          <a:lstStyle/>
          <a:p>
            <a:pPr eaLnBrk="1" hangingPunct="1"/>
            <a:r>
              <a:rPr lang="en-GB" altLang="en-US" dirty="0" smtClean="0"/>
              <a:t>Administrated contact</a:t>
            </a:r>
          </a:p>
        </p:txBody>
      </p:sp>
      <p:sp>
        <p:nvSpPr>
          <p:cNvPr id="39939" name="Content Placeholder 2"/>
          <p:cNvSpPr>
            <a:spLocks noGrp="1"/>
          </p:cNvSpPr>
          <p:nvPr>
            <p:ph idx="1"/>
          </p:nvPr>
        </p:nvSpPr>
        <p:spPr>
          <a:xfrm>
            <a:off x="179512" y="1772816"/>
            <a:ext cx="8712968" cy="4032448"/>
          </a:xfrm>
        </p:spPr>
        <p:txBody>
          <a:bodyPr>
            <a:noAutofit/>
          </a:bodyPr>
          <a:lstStyle/>
          <a:p>
            <a:pPr eaLnBrk="1" hangingPunct="1">
              <a:buFont typeface="Calibri" panose="020F0502020204030204" pitchFamily="34" charset="0"/>
              <a:buChar char="˃"/>
              <a:defRPr/>
            </a:pPr>
            <a:r>
              <a:rPr lang="en-GB" altLang="en-US" sz="2200" dirty="0" smtClean="0">
                <a:latin typeface="Verdana" panose="020B0604030504040204" pitchFamily="34" charset="0"/>
                <a:ea typeface="Verdana" panose="020B0604030504040204" pitchFamily="34" charset="0"/>
                <a:cs typeface="Verdana" panose="020B0604030504040204" pitchFamily="34" charset="0"/>
              </a:rPr>
              <a:t>Charlene, age 11, sees her birth mum for 2.5 hours once a year. Meetings held at contact centre – adopters are present. Agency phones adopters and birth mum to arrange the date. Agency books and pays for the room</a:t>
            </a:r>
            <a:r>
              <a:rPr lang="en-GB" altLang="en-US" sz="2200" dirty="0" smtClean="0">
                <a:latin typeface="Verdana" panose="020B0604030504040204" pitchFamily="34" charset="0"/>
                <a:ea typeface="Verdana" panose="020B0604030504040204" pitchFamily="34" charset="0"/>
                <a:cs typeface="Verdana" panose="020B0604030504040204" pitchFamily="34" charset="0"/>
              </a:rPr>
              <a:t>.</a:t>
            </a:r>
          </a:p>
          <a:p>
            <a:pPr eaLnBrk="1" hangingPunct="1">
              <a:buFont typeface="Calibri" panose="020F0502020204030204" pitchFamily="34" charset="0"/>
              <a:buChar char="˃"/>
              <a:defRPr/>
            </a:pPr>
            <a:endParaRPr lang="en-GB" altLang="en-US" sz="200" dirty="0" smtClean="0">
              <a:latin typeface="Verdana" panose="020B0604030504040204" pitchFamily="34" charset="0"/>
              <a:ea typeface="Verdana" panose="020B0604030504040204" pitchFamily="34" charset="0"/>
              <a:cs typeface="Verdana" panose="020B0604030504040204" pitchFamily="34" charset="0"/>
            </a:endParaRPr>
          </a:p>
          <a:p>
            <a:pPr marL="0" indent="0" eaLnBrk="1" hangingPunct="1">
              <a:buFont typeface="Arial" panose="020B0604020202020204" pitchFamily="34" charset="0"/>
              <a:buNone/>
              <a:defRPr/>
            </a:pP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Cheapest </a:t>
            </a: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option, </a:t>
            </a: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suitable when:</a:t>
            </a:r>
          </a:p>
          <a:p>
            <a:pPr eaLnBrk="1" hangingPunct="1">
              <a:buFont typeface="Calibri" panose="020F0502020204030204" pitchFamily="34" charset="0"/>
              <a:buChar char="˃"/>
              <a:defRPr/>
            </a:pP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Risks are low and manageable by adopters</a:t>
            </a:r>
          </a:p>
          <a:p>
            <a:pPr eaLnBrk="1" hangingPunct="1">
              <a:buFont typeface="Calibri" panose="020F0502020204030204" pitchFamily="34" charset="0"/>
              <a:buChar char="&gt;"/>
              <a:defRPr/>
            </a:pP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Adopters and birth relatives can manage their own, and child's feelings – or have other support systems to help manage these</a:t>
            </a:r>
          </a:p>
          <a:p>
            <a:pPr eaLnBrk="1" hangingPunct="1">
              <a:buFont typeface="Calibri" panose="020F0502020204030204" pitchFamily="34" charset="0"/>
              <a:buChar char="˃"/>
              <a:defRPr/>
            </a:pP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Satisfaction with support not high: </a:t>
            </a: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could </a:t>
            </a:r>
            <a:r>
              <a:rPr lang="en-GB"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this be stepping stone to self managed contact? </a:t>
            </a:r>
            <a:endParaRPr lang="en-GB" altLang="en-US" sz="22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910416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89612" y="836712"/>
            <a:ext cx="8602867" cy="1143000"/>
          </a:xfrm>
        </p:spPr>
        <p:txBody>
          <a:bodyPr/>
          <a:lstStyle/>
          <a:p>
            <a:pPr eaLnBrk="1" hangingPunct="1"/>
            <a:r>
              <a:rPr lang="en-GB" altLang="en-US" dirty="0" smtClean="0"/>
              <a:t>Facilitated contact</a:t>
            </a:r>
          </a:p>
        </p:txBody>
      </p:sp>
      <p:sp>
        <p:nvSpPr>
          <p:cNvPr id="40963" name="Content Placeholder 2"/>
          <p:cNvSpPr>
            <a:spLocks noGrp="1"/>
          </p:cNvSpPr>
          <p:nvPr>
            <p:ph idx="1"/>
          </p:nvPr>
        </p:nvSpPr>
        <p:spPr>
          <a:xfrm>
            <a:off x="323528" y="1916832"/>
            <a:ext cx="8403132" cy="4525962"/>
          </a:xfrm>
        </p:spPr>
        <p:txBody>
          <a:bodyPr>
            <a:normAutofit/>
          </a:bodyPr>
          <a:lstStyle/>
          <a:p>
            <a:pPr eaLnBrk="1" hangingPunct="1">
              <a:buFont typeface="Calibri" panose="020F0502020204030204" pitchFamily="34" charset="0"/>
              <a:buChar char="˃"/>
              <a:defRPr/>
            </a:pPr>
            <a:r>
              <a:rPr lang="en-GB" altLang="en-US" sz="2200" dirty="0" smtClean="0">
                <a:latin typeface="Verdana" panose="020B0604030504040204" pitchFamily="34" charset="0"/>
                <a:ea typeface="Verdana" panose="020B0604030504040204" pitchFamily="34" charset="0"/>
                <a:cs typeface="Verdana" panose="020B0604030504040204" pitchFamily="34" charset="0"/>
              </a:rPr>
              <a:t>Tyson, age 21, meets his 4 year old adopted brother Noah twice a year at the park. The support worker liaises with the adoptive parents about date and venue. The support worker prepares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Tyson,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e.g. by talking through his questions for the adopters and helping chose a present for Noah. He takes Tyson to the contact</a:t>
            </a:r>
            <a:r>
              <a:rPr lang="en-GB" altLang="en-US" sz="2200" dirty="0" smtClean="0">
                <a:latin typeface="Verdana" panose="020B0604030504040204" pitchFamily="34" charset="0"/>
                <a:ea typeface="Verdana" panose="020B0604030504040204" pitchFamily="34" charset="0"/>
                <a:cs typeface="Verdana" panose="020B0604030504040204" pitchFamily="34" charset="0"/>
              </a:rPr>
              <a:t>.</a:t>
            </a:r>
          </a:p>
          <a:p>
            <a:pPr eaLnBrk="1" hangingPunct="1">
              <a:buFont typeface="Calibri" panose="020F0502020204030204" pitchFamily="34" charset="0"/>
              <a:buChar char="˃"/>
              <a:defRPr/>
            </a:pPr>
            <a:endParaRPr lang="en-GB" altLang="en-US" sz="800" dirty="0" smtClean="0">
              <a:latin typeface="Verdana" panose="020B0604030504040204" pitchFamily="34" charset="0"/>
              <a:ea typeface="Verdana" panose="020B0604030504040204" pitchFamily="34" charset="0"/>
              <a:cs typeface="Verdana" panose="020B0604030504040204" pitchFamily="34" charset="0"/>
            </a:endParaRPr>
          </a:p>
          <a:p>
            <a:pPr marL="0" indent="0" eaLnBrk="1" hangingPunct="1">
              <a:buNone/>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Second cheapest option, suitable when:</a:t>
            </a:r>
          </a:p>
          <a:p>
            <a:pPr eaLnBrk="1" hangingPunct="1">
              <a:buFont typeface="Calibri" panose="020F0502020204030204" pitchFamily="34" charset="0"/>
              <a:buChar char="&gt;"/>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Risks on the day are low, but contact is emotionally complex for one or more parties. Satisfaction with this model was high. </a:t>
            </a:r>
            <a:endParaRPr lang="en-GB" altLang="en-US" sz="22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16647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9612" y="764704"/>
            <a:ext cx="8602867" cy="1143000"/>
          </a:xfrm>
        </p:spPr>
        <p:txBody>
          <a:bodyPr/>
          <a:lstStyle/>
          <a:p>
            <a:pPr eaLnBrk="1" hangingPunct="1"/>
            <a:r>
              <a:rPr lang="en-GB" altLang="en-US" dirty="0" smtClean="0"/>
              <a:t>Supervised and facilitated contact</a:t>
            </a:r>
          </a:p>
        </p:txBody>
      </p:sp>
      <p:sp>
        <p:nvSpPr>
          <p:cNvPr id="41987" name="Content Placeholder 2"/>
          <p:cNvSpPr>
            <a:spLocks noGrp="1"/>
          </p:cNvSpPr>
          <p:nvPr>
            <p:ph idx="1"/>
          </p:nvPr>
        </p:nvSpPr>
        <p:spPr>
          <a:xfrm>
            <a:off x="251520" y="1772816"/>
            <a:ext cx="8602867" cy="4392488"/>
          </a:xfrm>
        </p:spPr>
        <p:txBody>
          <a:bodyPr>
            <a:noAutofit/>
          </a:bodyPr>
          <a:lstStyle/>
          <a:p>
            <a:pPr>
              <a:defRPr/>
            </a:pPr>
            <a:r>
              <a:rPr lang="en-GB" altLang="en-US" sz="2200" dirty="0" err="1" smtClean="0">
                <a:latin typeface="Verdana" panose="020B0604030504040204" pitchFamily="34" charset="0"/>
                <a:ea typeface="Verdana" panose="020B0604030504040204" pitchFamily="34" charset="0"/>
                <a:cs typeface="Verdana" panose="020B0604030504040204" pitchFamily="34" charset="0"/>
              </a:rPr>
              <a:t>Derren</a:t>
            </a:r>
            <a:r>
              <a:rPr lang="en-GB" altLang="en-US" sz="2200" dirty="0" smtClean="0">
                <a:latin typeface="Verdana" panose="020B0604030504040204" pitchFamily="34" charset="0"/>
                <a:ea typeface="Verdana" panose="020B0604030504040204" pitchFamily="34" charset="0"/>
                <a:cs typeface="Verdana" panose="020B0604030504040204" pitchFamily="34" charset="0"/>
              </a:rPr>
              <a:t>, age 12, and his two younger siblings meet their birth mum once a year at a contact centre. The adoptive parents and the worker are at the contact. The worker arranges the date, rings the adopters the next day to get feedback and visits them three months later to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review.</a:t>
            </a:r>
          </a:p>
          <a:p>
            <a:pPr marL="0" indent="0" eaLnBrk="1" hangingPunct="1">
              <a:buFont typeface="Arial" panose="020B0604020202020204" pitchFamily="34" charset="0"/>
              <a:buNone/>
              <a:defRPr/>
            </a:pPr>
            <a:endParaRPr lang="en-GB" altLang="en-US" sz="800" dirty="0" smtClean="0">
              <a:latin typeface="Verdana" panose="020B0604030504040204" pitchFamily="34" charset="0"/>
              <a:ea typeface="Verdana" panose="020B0604030504040204" pitchFamily="34" charset="0"/>
              <a:cs typeface="Verdana" panose="020B0604030504040204" pitchFamily="34" charset="0"/>
            </a:endParaRPr>
          </a:p>
          <a:p>
            <a:pPr marL="0" indent="0" eaLnBrk="1" hangingPunct="1">
              <a:spcBef>
                <a:spcPts val="0"/>
              </a:spcBef>
              <a:spcAft>
                <a:spcPts val="0"/>
              </a:spcAft>
              <a:buNone/>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Most expensive model, suitable when:</a:t>
            </a:r>
          </a:p>
          <a:p>
            <a:pPr eaLnBrk="1" hangingPunct="1">
              <a:spcBef>
                <a:spcPts val="0"/>
              </a:spcBef>
              <a:spcAft>
                <a:spcPts val="0"/>
              </a:spcAft>
              <a:buFont typeface="Calibri" panose="020F0502020204030204" pitchFamily="34" charset="0"/>
              <a:buChar char="˃"/>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Risks are high or adopter/birth relative resources are low</a:t>
            </a:r>
          </a:p>
          <a:p>
            <a:pPr eaLnBrk="1" hangingPunct="1">
              <a:spcBef>
                <a:spcPts val="0"/>
              </a:spcBef>
              <a:spcAft>
                <a:spcPts val="0"/>
              </a:spcAft>
              <a:buFont typeface="Calibri" panose="020F0502020204030204" pitchFamily="34" charset="0"/>
              <a:buChar char="˃"/>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And/or one or more parties need support </a:t>
            </a:r>
            <a:r>
              <a:rPr lang="en-GB" altLang="en-US" sz="2200" i="1" dirty="0" smtClean="0">
                <a:solidFill>
                  <a:srgbClr val="F04C3E"/>
                </a:solidFill>
                <a:latin typeface="Verdana" panose="020B0604030504040204" pitchFamily="34" charset="0"/>
                <a:ea typeface="Verdana" panose="020B0604030504040204" pitchFamily="34" charset="0"/>
                <a:cs typeface="Verdana" panose="020B0604030504040204" pitchFamily="34" charset="0"/>
              </a:rPr>
              <a:t>during</a:t>
            </a: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 the meeting</a:t>
            </a:r>
          </a:p>
          <a:p>
            <a:pPr eaLnBrk="1" hangingPunct="1">
              <a:spcBef>
                <a:spcPts val="0"/>
              </a:spcBef>
              <a:spcAft>
                <a:spcPts val="0"/>
              </a:spcAft>
              <a:buFont typeface="Calibri" panose="020F0502020204030204" pitchFamily="34" charset="0"/>
              <a:buChar char="˃"/>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In some cases could be a step on way to unsupervised meetings</a:t>
            </a:r>
          </a:p>
          <a:p>
            <a:pPr eaLnBrk="1" hangingPunct="1">
              <a:spcBef>
                <a:spcPts val="0"/>
              </a:spcBef>
              <a:spcAft>
                <a:spcPts val="0"/>
              </a:spcAft>
              <a:buFont typeface="Calibri" panose="020F0502020204030204" pitchFamily="34" charset="0"/>
              <a:buChar char="˃"/>
              <a:defRPr/>
            </a:pPr>
            <a:r>
              <a:rPr lang="en-GB" altLang="en-US" sz="2200" dirty="0" smtClean="0">
                <a:solidFill>
                  <a:srgbClr val="F04C3E"/>
                </a:solidFill>
                <a:latin typeface="Verdana" panose="020B0604030504040204" pitchFamily="34" charset="0"/>
                <a:ea typeface="Verdana" panose="020B0604030504040204" pitchFamily="34" charset="0"/>
                <a:cs typeface="Verdana" panose="020B0604030504040204" pitchFamily="34" charset="0"/>
              </a:rPr>
              <a:t>Satisfaction with support moderately high. </a:t>
            </a:r>
            <a:endParaRPr lang="en-GB" altLang="en-US" sz="2200" dirty="0" smtClean="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296341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normAutofit/>
          </a:bodyPr>
          <a:lstStyle/>
          <a:p>
            <a:pPr eaLnBrk="1" hangingPunct="1"/>
            <a:r>
              <a:rPr lang="en-GB" altLang="en-US" sz="3400" dirty="0" smtClean="0"/>
              <a:t>Defining ‘complex’ contact in the study</a:t>
            </a:r>
          </a:p>
        </p:txBody>
      </p:sp>
      <p:sp>
        <p:nvSpPr>
          <p:cNvPr id="6147" name="Rectangle 3"/>
          <p:cNvSpPr>
            <a:spLocks noGrp="1" noChangeArrowheads="1"/>
          </p:cNvSpPr>
          <p:nvPr>
            <p:ph type="body" idx="1"/>
          </p:nvPr>
        </p:nvSpPr>
        <p:spPr>
          <a:xfrm>
            <a:off x="251520" y="2564904"/>
            <a:ext cx="8602867" cy="3744416"/>
          </a:xfrm>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Face-to-face meetings between child and birth family member/s</a:t>
            </a:r>
          </a:p>
          <a:p>
            <a:pPr eaLnBrk="1" hangingPunct="1"/>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Agency involvement in managing the contact</a:t>
            </a:r>
          </a:p>
          <a:p>
            <a:pPr eaLnBrk="1" hangingPunct="1"/>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‘Most difficult’ contact scenario for each family</a:t>
            </a:r>
          </a:p>
        </p:txBody>
      </p:sp>
    </p:spTree>
    <p:extLst>
      <p:ext uri="{BB962C8B-B14F-4D97-AF65-F5344CB8AC3E}">
        <p14:creationId xmlns:p14="http://schemas.microsoft.com/office/powerpoint/2010/main" val="196149802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612" y="836712"/>
            <a:ext cx="8602867" cy="1143000"/>
          </a:xfrm>
        </p:spPr>
        <p:txBody>
          <a:bodyPr/>
          <a:lstStyle/>
          <a:p>
            <a:pPr eaLnBrk="1" hangingPunct="1"/>
            <a:r>
              <a:rPr lang="en-GB" altLang="en-US" dirty="0" smtClean="0"/>
              <a:t>Supervised contact</a:t>
            </a:r>
          </a:p>
        </p:txBody>
      </p:sp>
      <p:sp>
        <p:nvSpPr>
          <p:cNvPr id="43011" name="Content Placeholder 2"/>
          <p:cNvSpPr>
            <a:spLocks noGrp="1"/>
          </p:cNvSpPr>
          <p:nvPr>
            <p:ph idx="1"/>
          </p:nvPr>
        </p:nvSpPr>
        <p:spPr>
          <a:xfrm>
            <a:off x="251520" y="1916832"/>
            <a:ext cx="8602867" cy="4176464"/>
          </a:xfrm>
        </p:spPr>
        <p:txBody>
          <a:bodyPr>
            <a:normAutofit fontScale="92500" lnSpcReduction="10000"/>
          </a:bodyPr>
          <a:lstStyle/>
          <a:p>
            <a:pPr marL="0" indent="0" eaLnBrk="1" hangingPunct="1">
              <a:buFont typeface="Arial" panose="020B0604020202020204" pitchFamily="34" charset="0"/>
              <a:buNone/>
              <a:defRPr/>
            </a:pPr>
            <a:r>
              <a:rPr lang="en-GB" altLang="en-US" dirty="0" smtClean="0">
                <a:latin typeface="Verdana" panose="020B0604030504040204" pitchFamily="34" charset="0"/>
                <a:ea typeface="Verdana" panose="020B0604030504040204" pitchFamily="34" charset="0"/>
                <a:cs typeface="Verdana" panose="020B0604030504040204" pitchFamily="34" charset="0"/>
              </a:rPr>
              <a:t>Davey, age 7, sees his birth mother once a year for an hour at a family centre. His adoptive mum goes with him and a worker is there ‘in the background’. The worker provides transport for birth mum. Apart from a phone call to fix the date, adopters have no contact with the worker. </a:t>
            </a:r>
          </a:p>
          <a:p>
            <a:pPr eaLnBrk="1" hangingPunct="1">
              <a:buFont typeface="Calibri" panose="020F0502020204030204" pitchFamily="34" charset="0"/>
              <a:buChar char="&gt;"/>
              <a:defRPr/>
            </a:pPr>
            <a:endParaRPr lang="en-GB" altLang="en-US" dirty="0" smtClean="0">
              <a:solidFill>
                <a:srgbClr val="F04C3E"/>
              </a:solidFill>
              <a:latin typeface="Verdana" panose="020B0604030504040204" pitchFamily="34" charset="0"/>
              <a:ea typeface="Verdana" panose="020B0604030504040204" pitchFamily="34" charset="0"/>
              <a:cs typeface="Verdana" panose="020B0604030504040204" pitchFamily="34" charset="0"/>
            </a:endParaRPr>
          </a:p>
          <a:p>
            <a:pPr eaLnBrk="1" hangingPunct="1">
              <a:buFont typeface="Calibri" panose="020F0502020204030204" pitchFamily="34" charset="0"/>
              <a:buChar char="&gt;"/>
              <a:defRPr/>
            </a:pPr>
            <a:r>
              <a:rPr lang="en-GB" altLang="en-US" dirty="0" smtClean="0">
                <a:solidFill>
                  <a:srgbClr val="F04C3E"/>
                </a:solidFill>
                <a:latin typeface="Verdana" panose="020B0604030504040204" pitchFamily="34" charset="0"/>
                <a:ea typeface="Verdana" panose="020B0604030504040204" pitchFamily="34" charset="0"/>
                <a:cs typeface="Verdana" panose="020B0604030504040204" pitchFamily="34" charset="0"/>
              </a:rPr>
              <a:t>Similar </a:t>
            </a:r>
            <a:r>
              <a:rPr lang="en-GB" altLang="en-US" dirty="0" smtClean="0">
                <a:solidFill>
                  <a:srgbClr val="F04C3E"/>
                </a:solidFill>
                <a:latin typeface="Verdana" panose="020B0604030504040204" pitchFamily="34" charset="0"/>
                <a:ea typeface="Verdana" panose="020B0604030504040204" pitchFamily="34" charset="0"/>
                <a:cs typeface="Verdana" panose="020B0604030504040204" pitchFamily="34" charset="0"/>
              </a:rPr>
              <a:t>costs to ‘supervised and facilitated’, but families were far less satisfied with support</a:t>
            </a:r>
          </a:p>
          <a:p>
            <a:pPr eaLnBrk="1" hangingPunct="1">
              <a:buFont typeface="Calibri" panose="020F0502020204030204" pitchFamily="34" charset="0"/>
              <a:buChar char="˃"/>
              <a:defRPr/>
            </a:pPr>
            <a:r>
              <a:rPr lang="en-GB" altLang="en-US" dirty="0" smtClean="0">
                <a:solidFill>
                  <a:srgbClr val="F04C3E"/>
                </a:solidFill>
                <a:latin typeface="Verdana" panose="020B0604030504040204" pitchFamily="34" charset="0"/>
                <a:ea typeface="Verdana" panose="020B0604030504040204" pitchFamily="34" charset="0"/>
                <a:cs typeface="Verdana" panose="020B0604030504040204" pitchFamily="34" charset="0"/>
              </a:rPr>
              <a:t>Although some people valued a worker ‘in the background, just in case’ we queried whether this type of contact was ever suitable</a:t>
            </a:r>
          </a:p>
          <a:p>
            <a:pPr eaLnBrk="1" hangingPunct="1">
              <a:buFont typeface="Arial" panose="020B0604020202020204" pitchFamily="34" charset="0"/>
              <a:buChar char="•"/>
              <a:defRPr/>
            </a:pPr>
            <a:endParaRPr lang="en-GB" altLang="en-US" dirty="0" smtClean="0"/>
          </a:p>
        </p:txBody>
      </p:sp>
    </p:spTree>
    <p:extLst>
      <p:ext uri="{BB962C8B-B14F-4D97-AF65-F5344CB8AC3E}">
        <p14:creationId xmlns:p14="http://schemas.microsoft.com/office/powerpoint/2010/main" val="36355855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89612" y="764704"/>
            <a:ext cx="8602867" cy="1143000"/>
          </a:xfrm>
        </p:spPr>
        <p:txBody>
          <a:bodyPr/>
          <a:lstStyle/>
          <a:p>
            <a:pPr eaLnBrk="1" hangingPunct="1"/>
            <a:r>
              <a:rPr lang="en-GB" altLang="en-US" dirty="0" smtClean="0"/>
              <a:t>Letterbox contact: complexities</a:t>
            </a:r>
          </a:p>
        </p:txBody>
      </p:sp>
      <p:sp>
        <p:nvSpPr>
          <p:cNvPr id="43011" name="Content Placeholder 2"/>
          <p:cNvSpPr>
            <a:spLocks noGrp="1"/>
          </p:cNvSpPr>
          <p:nvPr>
            <p:ph idx="1"/>
          </p:nvPr>
        </p:nvSpPr>
        <p:spPr>
          <a:xfrm>
            <a:off x="72008" y="1700808"/>
            <a:ext cx="8892480" cy="4032448"/>
          </a:xfrm>
        </p:spPr>
        <p:txBody>
          <a:bodyPr>
            <a:noAutofit/>
          </a:bodyPr>
          <a:lstStyle/>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Writing to someone you’ve never met (or barely know)</a:t>
            </a:r>
          </a:p>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What to call each other?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(what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to call child –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if name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changes); what to include/exclude?</a:t>
            </a:r>
          </a:p>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Limited potential to discuss ‘why did the adoption happen’?</a:t>
            </a:r>
          </a:p>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Typed or handwritten? ‘Proper’ photos or computer printed photos?</a:t>
            </a:r>
          </a:p>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Feelings about having a third party read letter “that’s what they do with prisoners”</a:t>
            </a:r>
          </a:p>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Notification when letter is ‘wrong’ but lack of help to do it ‘right’</a:t>
            </a:r>
          </a:p>
          <a:p>
            <a:pPr eaLnBrk="1" hangingPunct="1"/>
            <a:r>
              <a:rPr lang="en-GB" altLang="en-US" sz="2200" dirty="0" smtClean="0">
                <a:latin typeface="Verdana" panose="020B0604030504040204" pitchFamily="34" charset="0"/>
                <a:ea typeface="Verdana" panose="020B0604030504040204" pitchFamily="34" charset="0"/>
                <a:cs typeface="Verdana" panose="020B0604030504040204" pitchFamily="34" charset="0"/>
              </a:rPr>
              <a:t>Letters crossing over; long time gaps</a:t>
            </a:r>
          </a:p>
        </p:txBody>
      </p:sp>
    </p:spTree>
    <p:extLst>
      <p:ext uri="{BB962C8B-B14F-4D97-AF65-F5344CB8AC3E}">
        <p14:creationId xmlns:p14="http://schemas.microsoft.com/office/powerpoint/2010/main" val="18061156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505637" y="1196752"/>
            <a:ext cx="8602867" cy="1143000"/>
          </a:xfrm>
        </p:spPr>
        <p:txBody>
          <a:bodyPr/>
          <a:lstStyle/>
          <a:p>
            <a:pPr eaLnBrk="1" hangingPunct="1"/>
            <a:r>
              <a:rPr lang="en-US" altLang="en-US" dirty="0" smtClean="0"/>
              <a:t>Levels of information exchange</a:t>
            </a:r>
          </a:p>
        </p:txBody>
      </p:sp>
      <p:sp>
        <p:nvSpPr>
          <p:cNvPr id="44035" name="Rectangle 3"/>
          <p:cNvSpPr>
            <a:spLocks noGrp="1" noChangeArrowheads="1"/>
          </p:cNvSpPr>
          <p:nvPr>
            <p:ph type="body" idx="1"/>
          </p:nvPr>
        </p:nvSpPr>
        <p:spPr>
          <a:xfrm>
            <a:off x="179512" y="2348880"/>
            <a:ext cx="7903790" cy="3962400"/>
          </a:xfrm>
        </p:spPr>
        <p:txBody>
          <a:bodyPr/>
          <a:lstStyle/>
          <a:p>
            <a:pPr eaLnBrk="1" hangingPunct="1">
              <a:spcBef>
                <a:spcPts val="0"/>
              </a:spcBef>
              <a:spcAft>
                <a:spcPts val="0"/>
              </a:spcAft>
            </a:pPr>
            <a:r>
              <a:rPr lang="en-US" altLang="en-US" dirty="0" smtClean="0">
                <a:latin typeface="Verdana" panose="020B0604030504040204" pitchFamily="34" charset="0"/>
                <a:ea typeface="Verdana" panose="020B0604030504040204" pitchFamily="34" charset="0"/>
                <a:cs typeface="Verdana" panose="020B0604030504040204" pitchFamily="34" charset="0"/>
              </a:rPr>
              <a:t>Communication between adopters and birth family</a:t>
            </a:r>
          </a:p>
          <a:p>
            <a:pPr eaLnBrk="1" hangingPunct="1">
              <a:spcBef>
                <a:spcPts val="0"/>
              </a:spcBef>
              <a:spcAft>
                <a:spcPts val="0"/>
              </a:spcAft>
            </a:pPr>
            <a:endParaRPr lang="en-US" altLang="en-US" sz="16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0"/>
              </a:spcBef>
              <a:spcAft>
                <a:spcPts val="0"/>
              </a:spcAft>
            </a:pPr>
            <a:r>
              <a:rPr lang="en-US" altLang="en-US" dirty="0" smtClean="0">
                <a:latin typeface="Verdana" panose="020B0604030504040204" pitchFamily="34" charset="0"/>
                <a:ea typeface="Verdana" panose="020B0604030504040204" pitchFamily="34" charset="0"/>
                <a:cs typeface="Verdana" panose="020B0604030504040204" pitchFamily="34" charset="0"/>
              </a:rPr>
              <a:t>Communication between adopters and child</a:t>
            </a:r>
          </a:p>
          <a:p>
            <a:pPr eaLnBrk="1" hangingPunct="1">
              <a:spcBef>
                <a:spcPts val="0"/>
              </a:spcBef>
              <a:spcAft>
                <a:spcPts val="0"/>
              </a:spcAft>
            </a:pPr>
            <a:endParaRPr lang="en-US" altLang="en-US" sz="1600"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0"/>
              </a:spcBef>
              <a:spcAft>
                <a:spcPts val="0"/>
              </a:spcAft>
            </a:pPr>
            <a:r>
              <a:rPr lang="en-US" altLang="en-US" dirty="0" smtClean="0">
                <a:latin typeface="Verdana" panose="020B0604030504040204" pitchFamily="34" charset="0"/>
                <a:ea typeface="Verdana" panose="020B0604030504040204" pitchFamily="34" charset="0"/>
                <a:cs typeface="Verdana" panose="020B0604030504040204" pitchFamily="34" charset="0"/>
              </a:rPr>
              <a:t>Communication between child and birth family</a:t>
            </a:r>
          </a:p>
          <a:p>
            <a:pPr eaLnBrk="1" hangingPunct="1">
              <a:spcBef>
                <a:spcPts val="0"/>
              </a:spcBef>
              <a:spcAft>
                <a:spcPts val="0"/>
              </a:spcAft>
            </a:pPr>
            <a:endParaRPr lang="en-US"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spcBef>
                <a:spcPts val="0"/>
              </a:spcBef>
              <a:spcAft>
                <a:spcPts val="0"/>
              </a:spcAft>
            </a:pPr>
            <a:r>
              <a:rPr lang="en-US" altLang="en-US" dirty="0" smtClean="0">
                <a:latin typeface="Verdana" panose="020B0604030504040204" pitchFamily="34" charset="0"/>
                <a:ea typeface="Verdana" panose="020B0604030504040204" pitchFamily="34" charset="0"/>
                <a:cs typeface="Verdana" panose="020B0604030504040204" pitchFamily="34" charset="0"/>
              </a:rPr>
              <a:t>Communication between agency and all other parties</a:t>
            </a:r>
          </a:p>
        </p:txBody>
      </p:sp>
    </p:spTree>
    <p:extLst>
      <p:ext uri="{BB962C8B-B14F-4D97-AF65-F5344CB8AC3E}">
        <p14:creationId xmlns:p14="http://schemas.microsoft.com/office/powerpoint/2010/main" val="31765765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Line 2"/>
          <p:cNvSpPr>
            <a:spLocks noChangeShapeType="1"/>
          </p:cNvSpPr>
          <p:nvPr/>
        </p:nvSpPr>
        <p:spPr bwMode="auto">
          <a:xfrm>
            <a:off x="1835696" y="1484784"/>
            <a:ext cx="1018356" cy="416968"/>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59" name="Line 3"/>
          <p:cNvSpPr>
            <a:spLocks noChangeShapeType="1"/>
          </p:cNvSpPr>
          <p:nvPr/>
        </p:nvSpPr>
        <p:spPr bwMode="auto">
          <a:xfrm flipH="1">
            <a:off x="1904255" y="2155195"/>
            <a:ext cx="999739" cy="481717"/>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0" name="Line 4"/>
          <p:cNvSpPr>
            <a:spLocks noChangeShapeType="1"/>
          </p:cNvSpPr>
          <p:nvPr/>
        </p:nvSpPr>
        <p:spPr bwMode="auto">
          <a:xfrm>
            <a:off x="1995736" y="2852936"/>
            <a:ext cx="920080" cy="45720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1" name="Line 5"/>
          <p:cNvSpPr>
            <a:spLocks noChangeShapeType="1"/>
          </p:cNvSpPr>
          <p:nvPr/>
        </p:nvSpPr>
        <p:spPr bwMode="auto">
          <a:xfrm flipH="1">
            <a:off x="1835696" y="3467644"/>
            <a:ext cx="999739" cy="393404"/>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2" name="Line 6"/>
          <p:cNvSpPr>
            <a:spLocks noChangeShapeType="1"/>
          </p:cNvSpPr>
          <p:nvPr/>
        </p:nvSpPr>
        <p:spPr bwMode="auto">
          <a:xfrm>
            <a:off x="1979712" y="4077072"/>
            <a:ext cx="984421" cy="407022"/>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3" name="Line 7"/>
          <p:cNvSpPr>
            <a:spLocks noChangeShapeType="1"/>
          </p:cNvSpPr>
          <p:nvPr/>
        </p:nvSpPr>
        <p:spPr bwMode="auto">
          <a:xfrm flipH="1">
            <a:off x="1904256" y="4678831"/>
            <a:ext cx="953244" cy="218492"/>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4" name="Line 8"/>
          <p:cNvSpPr>
            <a:spLocks noChangeShapeType="1"/>
          </p:cNvSpPr>
          <p:nvPr/>
        </p:nvSpPr>
        <p:spPr bwMode="auto">
          <a:xfrm>
            <a:off x="2043708" y="5157192"/>
            <a:ext cx="872108" cy="288032"/>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5" name="Line 9"/>
          <p:cNvSpPr>
            <a:spLocks noChangeShapeType="1"/>
          </p:cNvSpPr>
          <p:nvPr/>
        </p:nvSpPr>
        <p:spPr bwMode="auto">
          <a:xfrm flipH="1">
            <a:off x="1835695" y="5638800"/>
            <a:ext cx="946348" cy="454496"/>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6" name="Line 10"/>
          <p:cNvSpPr>
            <a:spLocks noChangeShapeType="1"/>
          </p:cNvSpPr>
          <p:nvPr/>
        </p:nvSpPr>
        <p:spPr bwMode="auto">
          <a:xfrm>
            <a:off x="3829050" y="692696"/>
            <a:ext cx="1371600" cy="0"/>
          </a:xfrm>
          <a:prstGeom prst="line">
            <a:avLst/>
          </a:prstGeom>
          <a:noFill/>
          <a:ln w="762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7" name="Line 11"/>
          <p:cNvSpPr>
            <a:spLocks noChangeShapeType="1"/>
          </p:cNvSpPr>
          <p:nvPr/>
        </p:nvSpPr>
        <p:spPr bwMode="auto">
          <a:xfrm>
            <a:off x="3829050" y="1484784"/>
            <a:ext cx="1371600" cy="0"/>
          </a:xfrm>
          <a:prstGeom prst="line">
            <a:avLst/>
          </a:prstGeom>
          <a:noFill/>
          <a:ln w="762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8" name="Line 12"/>
          <p:cNvSpPr>
            <a:spLocks noChangeShapeType="1"/>
          </p:cNvSpPr>
          <p:nvPr/>
        </p:nvSpPr>
        <p:spPr bwMode="auto">
          <a:xfrm>
            <a:off x="3829050" y="2564904"/>
            <a:ext cx="1371600" cy="0"/>
          </a:xfrm>
          <a:prstGeom prst="line">
            <a:avLst/>
          </a:prstGeom>
          <a:noFill/>
          <a:ln w="762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69" name="Line 13"/>
          <p:cNvSpPr>
            <a:spLocks noChangeShapeType="1"/>
          </p:cNvSpPr>
          <p:nvPr/>
        </p:nvSpPr>
        <p:spPr bwMode="auto">
          <a:xfrm>
            <a:off x="3829050" y="3573016"/>
            <a:ext cx="1314450" cy="0"/>
          </a:xfrm>
          <a:prstGeom prst="line">
            <a:avLst/>
          </a:prstGeom>
          <a:noFill/>
          <a:ln w="762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0" name="Line 14"/>
          <p:cNvSpPr>
            <a:spLocks noChangeShapeType="1"/>
          </p:cNvSpPr>
          <p:nvPr/>
        </p:nvSpPr>
        <p:spPr bwMode="auto">
          <a:xfrm>
            <a:off x="3829050" y="4437112"/>
            <a:ext cx="1314450" cy="0"/>
          </a:xfrm>
          <a:prstGeom prst="line">
            <a:avLst/>
          </a:prstGeom>
          <a:noFill/>
          <a:ln w="762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1" name="Line 15"/>
          <p:cNvSpPr>
            <a:spLocks noChangeShapeType="1"/>
          </p:cNvSpPr>
          <p:nvPr/>
        </p:nvSpPr>
        <p:spPr bwMode="auto">
          <a:xfrm>
            <a:off x="3829050" y="5445224"/>
            <a:ext cx="1257300" cy="0"/>
          </a:xfrm>
          <a:prstGeom prst="line">
            <a:avLst/>
          </a:prstGeom>
          <a:noFill/>
          <a:ln w="76200">
            <a:solidFill>
              <a:schemeClr val="accent2"/>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2" name="Line 16"/>
          <p:cNvSpPr>
            <a:spLocks noChangeShapeType="1"/>
          </p:cNvSpPr>
          <p:nvPr/>
        </p:nvSpPr>
        <p:spPr bwMode="auto">
          <a:xfrm>
            <a:off x="6324178" y="1196752"/>
            <a:ext cx="1200150" cy="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3" name="Line 17"/>
          <p:cNvSpPr>
            <a:spLocks noChangeShapeType="1"/>
          </p:cNvSpPr>
          <p:nvPr/>
        </p:nvSpPr>
        <p:spPr bwMode="auto">
          <a:xfrm>
            <a:off x="6324178" y="1916832"/>
            <a:ext cx="1200150" cy="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4" name="Line 18"/>
          <p:cNvSpPr>
            <a:spLocks noChangeShapeType="1"/>
          </p:cNvSpPr>
          <p:nvPr/>
        </p:nvSpPr>
        <p:spPr bwMode="auto">
          <a:xfrm>
            <a:off x="6324178" y="2636912"/>
            <a:ext cx="1200150" cy="0"/>
          </a:xfrm>
          <a:prstGeom prst="line">
            <a:avLst/>
          </a:prstGeom>
          <a:noFill/>
          <a:ln w="76200">
            <a:solidFill>
              <a:schemeClr val="accent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45075" name="Text Box 19"/>
          <p:cNvSpPr txBox="1">
            <a:spLocks noChangeArrowheads="1"/>
          </p:cNvSpPr>
          <p:nvPr/>
        </p:nvSpPr>
        <p:spPr bwMode="auto">
          <a:xfrm>
            <a:off x="2339752" y="6011440"/>
            <a:ext cx="4572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b="1" dirty="0"/>
              <a:t>1</a:t>
            </a:r>
          </a:p>
        </p:txBody>
      </p:sp>
      <p:sp>
        <p:nvSpPr>
          <p:cNvPr id="45076" name="Text Box 20"/>
          <p:cNvSpPr txBox="1">
            <a:spLocks noChangeArrowheads="1"/>
          </p:cNvSpPr>
          <p:nvPr/>
        </p:nvSpPr>
        <p:spPr bwMode="auto">
          <a:xfrm>
            <a:off x="4360540" y="5939432"/>
            <a:ext cx="57150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b="1" dirty="0"/>
              <a:t>2</a:t>
            </a:r>
          </a:p>
        </p:txBody>
      </p:sp>
      <p:sp>
        <p:nvSpPr>
          <p:cNvPr id="45077" name="Text Box 21"/>
          <p:cNvSpPr txBox="1">
            <a:spLocks noChangeArrowheads="1"/>
          </p:cNvSpPr>
          <p:nvPr/>
        </p:nvSpPr>
        <p:spPr bwMode="auto">
          <a:xfrm>
            <a:off x="6732240" y="2996952"/>
            <a:ext cx="514350"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spcBef>
                <a:spcPct val="50000"/>
              </a:spcBef>
            </a:pPr>
            <a:r>
              <a:rPr lang="en-US" altLang="en-US" b="1" dirty="0"/>
              <a:t>3</a:t>
            </a:r>
          </a:p>
        </p:txBody>
      </p:sp>
      <p:sp>
        <p:nvSpPr>
          <p:cNvPr id="45080" name="TextBox 1"/>
          <p:cNvSpPr txBox="1">
            <a:spLocks noChangeArrowheads="1"/>
          </p:cNvSpPr>
          <p:nvPr/>
        </p:nvSpPr>
        <p:spPr bwMode="auto">
          <a:xfrm>
            <a:off x="5724128" y="3917374"/>
            <a:ext cx="2879763"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sz="2800" dirty="0">
                <a:solidFill>
                  <a:srgbClr val="F04C3E"/>
                </a:solidFill>
                <a:latin typeface="Verdana" panose="020B0604030504040204" pitchFamily="34" charset="0"/>
                <a:ea typeface="Verdana" panose="020B0604030504040204" pitchFamily="34" charset="0"/>
                <a:cs typeface="Verdana" panose="020B0604030504040204" pitchFamily="34" charset="0"/>
              </a:rPr>
              <a:t>Adoptive family to birth family contact through letters</a:t>
            </a:r>
          </a:p>
        </p:txBody>
      </p:sp>
    </p:spTree>
    <p:extLst>
      <p:ext uri="{BB962C8B-B14F-4D97-AF65-F5344CB8AC3E}">
        <p14:creationId xmlns:p14="http://schemas.microsoft.com/office/powerpoint/2010/main" val="29557151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89612" y="1061864"/>
            <a:ext cx="8602867" cy="1143000"/>
          </a:xfrm>
        </p:spPr>
        <p:txBody>
          <a:bodyPr/>
          <a:lstStyle/>
          <a:p>
            <a:pPr eaLnBrk="1" hangingPunct="1"/>
            <a:r>
              <a:rPr lang="en-GB" altLang="en-US" dirty="0" smtClean="0"/>
              <a:t>Initial meetings helped letterbox to succeed, but…</a:t>
            </a:r>
          </a:p>
        </p:txBody>
      </p:sp>
      <p:sp>
        <p:nvSpPr>
          <p:cNvPr id="46083" name="Rectangle 3"/>
          <p:cNvSpPr>
            <a:spLocks noGrp="1" noChangeArrowheads="1"/>
          </p:cNvSpPr>
          <p:nvPr>
            <p:ph type="body" idx="1"/>
          </p:nvPr>
        </p:nvSpPr>
        <p:spPr>
          <a:xfrm>
            <a:off x="179512" y="2338536"/>
            <a:ext cx="8352928" cy="4114800"/>
          </a:xfrm>
        </p:spPr>
        <p:txBody>
          <a:bodyPr>
            <a:normAutofit/>
          </a:bodyPr>
          <a:lstStyle/>
          <a:p>
            <a:pPr eaLnBrk="1" hangingPunct="1">
              <a:lnSpc>
                <a:spcPct val="80000"/>
              </a:lnSpc>
            </a:pPr>
            <a:r>
              <a:rPr lang="en-GB" altLang="en-US" sz="2200" dirty="0" smtClean="0">
                <a:latin typeface="Verdana" panose="020B0604030504040204" pitchFamily="34" charset="0"/>
                <a:ea typeface="Verdana" panose="020B0604030504040204" pitchFamily="34" charset="0"/>
                <a:cs typeface="Verdana" panose="020B0604030504040204" pitchFamily="34" charset="0"/>
              </a:rPr>
              <a:t>When should meetings be held?</a:t>
            </a:r>
          </a:p>
          <a:p>
            <a:pPr eaLnBrk="1" hangingPunct="1">
              <a:lnSpc>
                <a:spcPct val="80000"/>
              </a:lnSpc>
            </a:pPr>
            <a:r>
              <a:rPr lang="en-GB" altLang="en-US" sz="2200" dirty="0" smtClean="0">
                <a:latin typeface="Verdana" panose="020B0604030504040204" pitchFamily="34" charset="0"/>
                <a:ea typeface="Verdana" panose="020B0604030504040204" pitchFamily="34" charset="0"/>
                <a:cs typeface="Verdana" panose="020B0604030504040204" pitchFamily="34" charset="0"/>
              </a:rPr>
              <a:t>Which </a:t>
            </a:r>
            <a:r>
              <a:rPr lang="en-GB" altLang="en-US" sz="2200" dirty="0" smtClean="0">
                <a:latin typeface="Verdana" panose="020B0604030504040204" pitchFamily="34" charset="0"/>
                <a:ea typeface="Verdana" panose="020B0604030504040204" pitchFamily="34" charset="0"/>
                <a:cs typeface="Verdana" panose="020B0604030504040204" pitchFamily="34" charset="0"/>
              </a:rPr>
              <a:t>relatives should be invited?</a:t>
            </a:r>
          </a:p>
          <a:p>
            <a:pPr eaLnBrk="1" hangingPunct="1">
              <a:lnSpc>
                <a:spcPct val="80000"/>
              </a:lnSpc>
            </a:pPr>
            <a:r>
              <a:rPr lang="en-GB" altLang="en-US" sz="2200" dirty="0" smtClean="0">
                <a:latin typeface="Verdana" panose="020B0604030504040204" pitchFamily="34" charset="0"/>
                <a:ea typeface="Verdana" panose="020B0604030504040204" pitchFamily="34" charset="0"/>
                <a:cs typeface="Verdana" panose="020B0604030504040204" pitchFamily="34" charset="0"/>
              </a:rPr>
              <a:t>What are the aims, and do these differ case by case?</a:t>
            </a:r>
          </a:p>
          <a:p>
            <a:pPr eaLnBrk="1" hangingPunct="1">
              <a:lnSpc>
                <a:spcPct val="80000"/>
              </a:lnSpc>
            </a:pPr>
            <a:r>
              <a:rPr lang="en-GB" altLang="en-US" sz="2200" dirty="0" smtClean="0">
                <a:latin typeface="Verdana" panose="020B0604030504040204" pitchFamily="34" charset="0"/>
                <a:ea typeface="Verdana" panose="020B0604030504040204" pitchFamily="34" charset="0"/>
                <a:cs typeface="Verdana" panose="020B0604030504040204" pitchFamily="34" charset="0"/>
              </a:rPr>
              <a:t>If and how should we get reluctant adoptive parents and birth relatives to come to a meeting?</a:t>
            </a:r>
          </a:p>
          <a:p>
            <a:pPr eaLnBrk="1" hangingPunct="1">
              <a:lnSpc>
                <a:spcPct val="80000"/>
              </a:lnSpc>
            </a:pPr>
            <a:r>
              <a:rPr lang="en-GB" altLang="en-US" sz="2200" dirty="0" smtClean="0">
                <a:latin typeface="Verdana" panose="020B0604030504040204" pitchFamily="34" charset="0"/>
                <a:ea typeface="Verdana" panose="020B0604030504040204" pitchFamily="34" charset="0"/>
                <a:cs typeface="Verdana" panose="020B0604030504040204" pitchFamily="34" charset="0"/>
              </a:rPr>
              <a:t>How do we prepare and support people before, during and after meetings?</a:t>
            </a:r>
          </a:p>
          <a:p>
            <a:pPr eaLnBrk="1" hangingPunct="1">
              <a:lnSpc>
                <a:spcPct val="80000"/>
              </a:lnSpc>
            </a:pPr>
            <a:r>
              <a:rPr lang="en-GB" altLang="en-US" sz="2200" dirty="0" smtClean="0">
                <a:latin typeface="Verdana" panose="020B0604030504040204" pitchFamily="34" charset="0"/>
                <a:ea typeface="Verdana" panose="020B0604030504040204" pitchFamily="34" charset="0"/>
                <a:cs typeface="Verdana" panose="020B0604030504040204" pitchFamily="34" charset="0"/>
              </a:rPr>
              <a:t>What is the role of the professional during the meeting?</a:t>
            </a:r>
          </a:p>
          <a:p>
            <a:pPr eaLnBrk="1" hangingPunct="1">
              <a:lnSpc>
                <a:spcPct val="80000"/>
              </a:lnSpc>
            </a:pPr>
            <a:endParaRPr lang="en-GB" altLang="en-US" dirty="0" smtClean="0"/>
          </a:p>
          <a:p>
            <a:pPr eaLnBrk="1" hangingPunct="1">
              <a:lnSpc>
                <a:spcPct val="80000"/>
              </a:lnSpc>
            </a:pPr>
            <a:endParaRPr lang="en-GB" altLang="en-US" dirty="0" smtClean="0"/>
          </a:p>
        </p:txBody>
      </p:sp>
    </p:spTree>
    <p:extLst>
      <p:ext uri="{BB962C8B-B14F-4D97-AF65-F5344CB8AC3E}">
        <p14:creationId xmlns:p14="http://schemas.microsoft.com/office/powerpoint/2010/main" val="20767194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89613" y="1052736"/>
            <a:ext cx="8602867" cy="1143000"/>
          </a:xfrm>
        </p:spPr>
        <p:txBody>
          <a:bodyPr/>
          <a:lstStyle/>
          <a:p>
            <a:pPr eaLnBrk="1" hangingPunct="1"/>
            <a:r>
              <a:rPr lang="en-GB" altLang="en-US" dirty="0" smtClean="0"/>
              <a:t>Implications for practice</a:t>
            </a:r>
          </a:p>
        </p:txBody>
      </p:sp>
      <p:sp>
        <p:nvSpPr>
          <p:cNvPr id="47107" name="Rectangle 3"/>
          <p:cNvSpPr>
            <a:spLocks noGrp="1" noChangeArrowheads="1"/>
          </p:cNvSpPr>
          <p:nvPr>
            <p:ph type="body" idx="1"/>
          </p:nvPr>
        </p:nvSpPr>
        <p:spPr>
          <a:xfrm>
            <a:off x="145597" y="2276872"/>
            <a:ext cx="8602867" cy="3744416"/>
          </a:xfrm>
        </p:spPr>
        <p:txBody>
          <a:bodyPr/>
          <a:lstStyle/>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Contact support services need to address the individual needs of all parties</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Contact support services should consider a systemic perspective focusing on relationships</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Consider the dynamic nature of contact</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Awareness of attitudes, values and assumptions</a:t>
            </a:r>
          </a:p>
          <a:p>
            <a:pPr eaLnBrk="1" hangingPunct="1"/>
            <a:r>
              <a:rPr lang="en-GB" altLang="en-US" dirty="0" smtClean="0">
                <a:latin typeface="Verdana" panose="020B0604030504040204" pitchFamily="34" charset="0"/>
                <a:ea typeface="Verdana" panose="020B0604030504040204" pitchFamily="34" charset="0"/>
                <a:cs typeface="Verdana" panose="020B0604030504040204" pitchFamily="34" charset="0"/>
              </a:rPr>
              <a:t>Thinking about how the structure of contact impacts on the experience</a:t>
            </a:r>
          </a:p>
          <a:p>
            <a:pPr eaLnBrk="1" hangingPunct="1"/>
            <a:endParaRPr lang="en-GB" altLang="en-US" dirty="0" smtClean="0"/>
          </a:p>
          <a:p>
            <a:pPr eaLnBrk="1" hangingPunct="1"/>
            <a:endParaRPr lang="en-GB" altLang="en-US" dirty="0" smtClean="0"/>
          </a:p>
        </p:txBody>
      </p:sp>
    </p:spTree>
    <p:extLst>
      <p:ext uri="{BB962C8B-B14F-4D97-AF65-F5344CB8AC3E}">
        <p14:creationId xmlns:p14="http://schemas.microsoft.com/office/powerpoint/2010/main" val="10442526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GB" altLang="en-US" smtClean="0"/>
              <a:t>Further details of this study</a:t>
            </a:r>
          </a:p>
        </p:txBody>
      </p:sp>
      <p:sp>
        <p:nvSpPr>
          <p:cNvPr id="48131" name="Rectangle 3"/>
          <p:cNvSpPr>
            <a:spLocks noGrp="1" noChangeArrowheads="1"/>
          </p:cNvSpPr>
          <p:nvPr>
            <p:ph type="body" idx="1"/>
          </p:nvPr>
        </p:nvSpPr>
        <p:spPr>
          <a:xfrm>
            <a:off x="251520" y="2204864"/>
            <a:ext cx="8602867" cy="3744416"/>
          </a:xfrm>
        </p:spPr>
        <p:txBody>
          <a:bodyPr>
            <a:normAutofit fontScale="92500"/>
          </a:bodyPr>
          <a:lstStyle/>
          <a:p>
            <a:pPr eaLnBrk="1" hangingPunct="1">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hlinkClick r:id="rId2"/>
              </a:rPr>
              <a:t>www.adoptionresearchinitative.org.uk</a:t>
            </a: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hlinkClick r:id="rId3"/>
              </a:rPr>
              <a:t>www.uea.ac.uk/swk/research</a:t>
            </a: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hlinkClick r:id="rId4"/>
              </a:rPr>
              <a:t>e.neil@uea.ac.uk</a:t>
            </a: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pPr>
            <a:endParaRPr lang="en-GB" altLang="en-US" dirty="0" smtClean="0">
              <a:latin typeface="Verdana" panose="020B0604030504040204" pitchFamily="34" charset="0"/>
              <a:ea typeface="Verdana" panose="020B0604030504040204" pitchFamily="34" charset="0"/>
              <a:cs typeface="Verdana" panose="020B0604030504040204" pitchFamily="34" charset="0"/>
            </a:endParaRPr>
          </a:p>
          <a:p>
            <a:pPr eaLnBrk="1" hangingPunct="1">
              <a:buFontTx/>
              <a:buNone/>
            </a:pPr>
            <a:r>
              <a:rPr lang="en-GB" altLang="en-US" dirty="0" smtClean="0">
                <a:latin typeface="Verdana" panose="020B0604030504040204" pitchFamily="34" charset="0"/>
                <a:ea typeface="Verdana" panose="020B0604030504040204" pitchFamily="34" charset="0"/>
                <a:cs typeface="Verdana" panose="020B0604030504040204" pitchFamily="34" charset="0"/>
              </a:rPr>
              <a:t>Neil, E., </a:t>
            </a:r>
            <a:r>
              <a:rPr lang="en-GB" altLang="en-US" dirty="0" err="1" smtClean="0">
                <a:latin typeface="Verdana" panose="020B0604030504040204" pitchFamily="34" charset="0"/>
                <a:ea typeface="Verdana" panose="020B0604030504040204" pitchFamily="34" charset="0"/>
                <a:cs typeface="Verdana" panose="020B0604030504040204" pitchFamily="34" charset="0"/>
              </a:rPr>
              <a:t>Cossar</a:t>
            </a:r>
            <a:r>
              <a:rPr lang="en-GB" altLang="en-US" dirty="0" smtClean="0">
                <a:latin typeface="Verdana" panose="020B0604030504040204" pitchFamily="34" charset="0"/>
                <a:ea typeface="Verdana" panose="020B0604030504040204" pitchFamily="34" charset="0"/>
                <a:cs typeface="Verdana" panose="020B0604030504040204" pitchFamily="34" charset="0"/>
              </a:rPr>
              <a:t>, J., Jones, C., </a:t>
            </a:r>
            <a:r>
              <a:rPr lang="en-GB" altLang="en-US" dirty="0" err="1" smtClean="0">
                <a:latin typeface="Verdana" panose="020B0604030504040204" pitchFamily="34" charset="0"/>
                <a:ea typeface="Verdana" panose="020B0604030504040204" pitchFamily="34" charset="0"/>
                <a:cs typeface="Verdana" panose="020B0604030504040204" pitchFamily="34" charset="0"/>
              </a:rPr>
              <a:t>Lorgelly</a:t>
            </a:r>
            <a:r>
              <a:rPr lang="en-GB" altLang="en-US" dirty="0" smtClean="0">
                <a:latin typeface="Verdana" panose="020B0604030504040204" pitchFamily="34" charset="0"/>
                <a:ea typeface="Verdana" panose="020B0604030504040204" pitchFamily="34" charset="0"/>
                <a:cs typeface="Verdana" panose="020B0604030504040204" pitchFamily="34" charset="0"/>
              </a:rPr>
              <a:t>, P. and Young (2011) “Supporting direct contact after adoption” London: BAAF.</a:t>
            </a:r>
          </a:p>
        </p:txBody>
      </p:sp>
    </p:spTree>
    <p:extLst>
      <p:ext uri="{BB962C8B-B14F-4D97-AF65-F5344CB8AC3E}">
        <p14:creationId xmlns:p14="http://schemas.microsoft.com/office/powerpoint/2010/main" val="4210260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GB" altLang="en-US" sz="4000" smtClean="0"/>
              <a:t>What is complex about direct contact?</a:t>
            </a:r>
          </a:p>
        </p:txBody>
      </p:sp>
      <p:graphicFrame>
        <p:nvGraphicFramePr>
          <p:cNvPr id="2" name="Diagram 1"/>
          <p:cNvGraphicFramePr/>
          <p:nvPr>
            <p:extLst>
              <p:ext uri="{D42A27DB-BD31-4B8C-83A1-F6EECF244321}">
                <p14:modId xmlns:p14="http://schemas.microsoft.com/office/powerpoint/2010/main" val="2077126853"/>
              </p:ext>
            </p:extLst>
          </p:nvPr>
        </p:nvGraphicFramePr>
        <p:xfrm>
          <a:off x="1475656" y="2060848"/>
          <a:ext cx="61722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0541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Grp="1" noChangeArrowheads="1"/>
          </p:cNvSpPr>
          <p:nvPr>
            <p:ph type="title"/>
          </p:nvPr>
        </p:nvSpPr>
        <p:spPr/>
        <p:txBody>
          <a:bodyPr anchor="ctr">
            <a:normAutofit fontScale="90000"/>
          </a:bodyPr>
          <a:lstStyle/>
          <a:p>
            <a:pPr eaLnBrk="1" hangingPunct="1"/>
            <a:r>
              <a:rPr lang="en-GB" altLang="en-US" sz="4400" dirty="0" smtClean="0"/>
              <a:t>Personal meetings in impersonal circumstances</a:t>
            </a:r>
          </a:p>
        </p:txBody>
      </p:sp>
    </p:spTree>
    <p:extLst>
      <p:ext uri="{BB962C8B-B14F-4D97-AF65-F5344CB8AC3E}">
        <p14:creationId xmlns:p14="http://schemas.microsoft.com/office/powerpoint/2010/main" val="46166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89612" y="908720"/>
            <a:ext cx="8602867" cy="1143000"/>
          </a:xfrm>
        </p:spPr>
        <p:txBody>
          <a:bodyPr rtlCol="0">
            <a:normAutofit fontScale="90000"/>
          </a:bodyPr>
          <a:lstStyle/>
          <a:p>
            <a:pPr eaLnBrk="1" fontAlgn="auto" hangingPunct="1">
              <a:spcAft>
                <a:spcPts val="0"/>
              </a:spcAft>
              <a:defRPr/>
            </a:pPr>
            <a:r>
              <a:rPr lang="en-GB" altLang="en-US" sz="4000" dirty="0" smtClean="0"/>
              <a:t/>
            </a:r>
            <a:br>
              <a:rPr lang="en-GB" altLang="en-US" sz="4000" dirty="0" smtClean="0"/>
            </a:br>
            <a:r>
              <a:rPr lang="en-GB" altLang="en-US" sz="3600" dirty="0" smtClean="0"/>
              <a:t>Most contact meetings were:</a:t>
            </a:r>
            <a:r>
              <a:rPr lang="en-GB" altLang="en-US" sz="4000" dirty="0" smtClean="0"/>
              <a:t/>
            </a:r>
            <a:br>
              <a:rPr lang="en-GB" altLang="en-US" sz="4000" dirty="0" smtClean="0"/>
            </a:br>
            <a:endParaRPr lang="en-GB" altLang="en-US" sz="4000" dirty="0" smtClean="0"/>
          </a:p>
        </p:txBody>
      </p:sp>
      <p:sp>
        <p:nvSpPr>
          <p:cNvPr id="9219" name="Rectangle 3"/>
          <p:cNvSpPr>
            <a:spLocks noGrp="1" noChangeArrowheads="1"/>
          </p:cNvSpPr>
          <p:nvPr>
            <p:ph type="body" idx="1"/>
          </p:nvPr>
        </p:nvSpPr>
        <p:spPr>
          <a:xfrm>
            <a:off x="35496" y="1916832"/>
            <a:ext cx="8892480" cy="3744416"/>
          </a:xfrm>
        </p:spPr>
        <p:txBody>
          <a:bodyPr>
            <a:normAutofit/>
          </a:bodyPr>
          <a:lstStyle/>
          <a:p>
            <a:pPr lvl="1" eaLnBrk="1" hangingPunct="1">
              <a:buFont typeface="Calibri" panose="020F0502020204030204" pitchFamily="34" charset="0"/>
              <a:buChar char="&gt;"/>
            </a:pPr>
            <a:r>
              <a:rPr lang="en-GB" altLang="en-US" sz="2400" dirty="0" smtClean="0">
                <a:latin typeface="Verdana" panose="020B0604030504040204" pitchFamily="34" charset="0"/>
              </a:rPr>
              <a:t>Infrequent and short with no exchange of identifying details</a:t>
            </a:r>
          </a:p>
          <a:p>
            <a:pPr lvl="1" eaLnBrk="1" hangingPunct="1">
              <a:buFont typeface="Calibri" panose="020F0502020204030204" pitchFamily="34" charset="0"/>
              <a:buChar char="&gt;"/>
            </a:pPr>
            <a:r>
              <a:rPr lang="en-GB" altLang="en-US" sz="2400" dirty="0" smtClean="0">
                <a:latin typeface="Verdana" panose="020B0604030504040204" pitchFamily="34" charset="0"/>
              </a:rPr>
              <a:t>Held </a:t>
            </a:r>
            <a:r>
              <a:rPr lang="en-GB" altLang="en-US" sz="2400" dirty="0" smtClean="0">
                <a:latin typeface="Verdana" panose="020B0604030504040204" pitchFamily="34" charset="0"/>
              </a:rPr>
              <a:t>in ‘official</a:t>
            </a:r>
            <a:r>
              <a:rPr lang="en-GB" altLang="en-US" sz="2400" dirty="0" smtClean="0">
                <a:latin typeface="Verdana" panose="020B0604030504040204" pitchFamily="34" charset="0"/>
              </a:rPr>
              <a:t>’ or public places</a:t>
            </a:r>
          </a:p>
          <a:p>
            <a:pPr lvl="1" eaLnBrk="1" hangingPunct="1">
              <a:buFont typeface="Calibri" panose="020F0502020204030204" pitchFamily="34" charset="0"/>
              <a:buChar char="&gt;"/>
            </a:pPr>
            <a:r>
              <a:rPr lang="en-GB" altLang="en-US" sz="2400" dirty="0" smtClean="0">
                <a:latin typeface="Verdana" panose="020B0604030504040204" pitchFamily="34" charset="0"/>
              </a:rPr>
              <a:t>Attended by a professional worker</a:t>
            </a:r>
          </a:p>
          <a:p>
            <a:pPr lvl="1" eaLnBrk="1" hangingPunct="1">
              <a:buFont typeface="Calibri" panose="020F0502020204030204" pitchFamily="34" charset="0"/>
              <a:buChar char="&gt;"/>
            </a:pPr>
            <a:r>
              <a:rPr lang="en-GB" altLang="en-US" sz="2400" dirty="0" smtClean="0">
                <a:latin typeface="Verdana" panose="020B0604030504040204" pitchFamily="34" charset="0"/>
              </a:rPr>
              <a:t>Adults rarely meet outside of contact</a:t>
            </a:r>
          </a:p>
          <a:p>
            <a:pPr lvl="1" eaLnBrk="1" hangingPunct="1"/>
            <a:endParaRPr lang="en-GB" altLang="en-US" sz="2400" dirty="0" smtClean="0"/>
          </a:p>
        </p:txBody>
      </p:sp>
      <p:sp>
        <p:nvSpPr>
          <p:cNvPr id="27652" name="AutoShape 4"/>
          <p:cNvSpPr>
            <a:spLocks noChangeArrowheads="1"/>
          </p:cNvSpPr>
          <p:nvPr/>
        </p:nvSpPr>
        <p:spPr bwMode="auto">
          <a:xfrm>
            <a:off x="1619672" y="4365104"/>
            <a:ext cx="7344816" cy="1513086"/>
          </a:xfrm>
          <a:prstGeom prst="wedgeRoundRectCallout">
            <a:avLst>
              <a:gd name="adj1" fmla="val -45569"/>
              <a:gd name="adj2" fmla="val 102593"/>
              <a:gd name="adj3" fmla="val 16667"/>
            </a:avLst>
          </a:prstGeom>
          <a:solidFill>
            <a:schemeClr val="tx2">
              <a:lumMod val="20000"/>
              <a:lumOff val="80000"/>
            </a:schemeClr>
          </a:solidFill>
          <a:ln w="9525">
            <a:solidFill>
              <a:schemeClr val="tx1"/>
            </a:solidFill>
            <a:miter lim="800000"/>
            <a:headEnd/>
            <a:tailEnd/>
          </a:ln>
          <a:effectLs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2600" dirty="0"/>
              <a:t>Maybe if I went to their house it might be different. I’d probably get to know them better. But I only see them once a year…we won’t be close</a:t>
            </a:r>
          </a:p>
        </p:txBody>
      </p:sp>
    </p:spTree>
    <p:extLst>
      <p:ext uri="{BB962C8B-B14F-4D97-AF65-F5344CB8AC3E}">
        <p14:creationId xmlns:p14="http://schemas.microsoft.com/office/powerpoint/2010/main" val="41362372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2"/>
                                        </p:tgtEl>
                                        <p:attrNameLst>
                                          <p:attrName>style.visibility</p:attrName>
                                        </p:attrNameLst>
                                      </p:cBhvr>
                                      <p:to>
                                        <p:strVal val="visible"/>
                                      </p:to>
                                    </p:set>
                                    <p:animEffect transition="in" filter="box(in)">
                                      <p:cBhvr>
                                        <p:cTn id="7" dur="500"/>
                                        <p:tgtEl>
                                          <p:spTgt spid="276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eaLnBrk="1" hangingPunct="1"/>
            <a:r>
              <a:rPr lang="en-GB" altLang="en-US" dirty="0" smtClean="0"/>
              <a:t>What do workers do in contact meetings?</a:t>
            </a:r>
          </a:p>
        </p:txBody>
      </p:sp>
      <p:sp>
        <p:nvSpPr>
          <p:cNvPr id="11267" name="Content Placeholder 2"/>
          <p:cNvSpPr>
            <a:spLocks noGrp="1"/>
          </p:cNvSpPr>
          <p:nvPr>
            <p:ph idx="4294967295"/>
          </p:nvPr>
        </p:nvSpPr>
        <p:spPr/>
        <p:txBody>
          <a:bodyPr/>
          <a:lstStyle/>
          <a:p>
            <a:pPr eaLnBrk="1" hangingPunct="1">
              <a:buClr>
                <a:srgbClr val="F04C3E"/>
              </a:buClr>
              <a:buFont typeface="Calibri" panose="020F0502020204030204" pitchFamily="34" charset="0"/>
              <a:buChar char="˃"/>
            </a:pPr>
            <a:r>
              <a:rPr lang="en-GB" altLang="en-US" dirty="0" smtClean="0">
                <a:latin typeface="Verdana" panose="020B0604030504040204" pitchFamily="34" charset="0"/>
                <a:ea typeface="Verdana" panose="020B0604030504040204" pitchFamily="34" charset="0"/>
                <a:cs typeface="Verdana" panose="020B0604030504040204" pitchFamily="34" charset="0"/>
              </a:rPr>
              <a:t>A benign presence</a:t>
            </a:r>
          </a:p>
          <a:p>
            <a:pPr eaLnBrk="1" hangingPunct="1">
              <a:buClr>
                <a:srgbClr val="F04C3E"/>
              </a:buClr>
              <a:buFont typeface="Calibri" panose="020F0502020204030204" pitchFamily="34" charset="0"/>
              <a:buChar char="&gt;"/>
            </a:pPr>
            <a:r>
              <a:rPr lang="en-GB" altLang="en-US" dirty="0" smtClean="0">
                <a:latin typeface="Verdana" panose="020B0604030504040204" pitchFamily="34" charset="0"/>
                <a:ea typeface="Verdana" panose="020B0604030504040204" pitchFamily="34" charset="0"/>
                <a:cs typeface="Verdana" panose="020B0604030504040204" pitchFamily="34" charset="0"/>
              </a:rPr>
              <a:t>Inspection and correction</a:t>
            </a:r>
          </a:p>
          <a:p>
            <a:pPr eaLnBrk="1" hangingPunct="1">
              <a:buClr>
                <a:srgbClr val="F04C3E"/>
              </a:buClr>
              <a:buFont typeface="Calibri" panose="020F0502020204030204" pitchFamily="34" charset="0"/>
              <a:buChar char="&gt;"/>
            </a:pPr>
            <a:r>
              <a:rPr lang="en-GB" altLang="en-US" dirty="0" smtClean="0">
                <a:latin typeface="Verdana" panose="020B0604030504040204" pitchFamily="34" charset="0"/>
                <a:ea typeface="Verdana" panose="020B0604030504040204" pitchFamily="34" charset="0"/>
                <a:cs typeface="Verdana" panose="020B0604030504040204" pitchFamily="34" charset="0"/>
              </a:rPr>
              <a:t>Helping meetings to start and end on time</a:t>
            </a:r>
          </a:p>
          <a:p>
            <a:pPr eaLnBrk="1" hangingPunct="1">
              <a:buClr>
                <a:srgbClr val="F04C3E"/>
              </a:buClr>
              <a:buFont typeface="Calibri" panose="020F0502020204030204" pitchFamily="34" charset="0"/>
              <a:buChar char="&gt;"/>
            </a:pPr>
            <a:r>
              <a:rPr lang="en-GB" altLang="en-US" dirty="0" smtClean="0">
                <a:latin typeface="Verdana" panose="020B0604030504040204" pitchFamily="34" charset="0"/>
                <a:ea typeface="Verdana" panose="020B0604030504040204" pitchFamily="34" charset="0"/>
                <a:cs typeface="Verdana" panose="020B0604030504040204" pitchFamily="34" charset="0"/>
              </a:rPr>
              <a:t>Making contact comfortable physically and psychologically</a:t>
            </a:r>
          </a:p>
          <a:p>
            <a:pPr eaLnBrk="1" hangingPunct="1">
              <a:buClr>
                <a:srgbClr val="F04C3E"/>
              </a:buClr>
              <a:buFont typeface="Calibri" panose="020F0502020204030204" pitchFamily="34" charset="0"/>
              <a:buChar char="˃"/>
            </a:pPr>
            <a:r>
              <a:rPr lang="en-GB" altLang="en-US" dirty="0" smtClean="0">
                <a:latin typeface="Verdana" panose="020B0604030504040204" pitchFamily="34" charset="0"/>
                <a:ea typeface="Verdana" panose="020B0604030504040204" pitchFamily="34" charset="0"/>
                <a:cs typeface="Verdana" panose="020B0604030504040204" pitchFamily="34" charset="0"/>
              </a:rPr>
              <a:t>Building relationships and helping interactions</a:t>
            </a:r>
          </a:p>
        </p:txBody>
      </p:sp>
    </p:spTree>
    <p:extLst>
      <p:ext uri="{BB962C8B-B14F-4D97-AF65-F5344CB8AC3E}">
        <p14:creationId xmlns:p14="http://schemas.microsoft.com/office/powerpoint/2010/main" val="32312704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AutoShape 4"/>
          <p:cNvSpPr>
            <a:spLocks noChangeArrowheads="1"/>
          </p:cNvSpPr>
          <p:nvPr/>
        </p:nvSpPr>
        <p:spPr bwMode="auto">
          <a:xfrm>
            <a:off x="251520" y="1412776"/>
            <a:ext cx="3744416" cy="2160240"/>
          </a:xfrm>
          <a:prstGeom prst="wedgeRoundRectCallout">
            <a:avLst>
              <a:gd name="adj1" fmla="val -40834"/>
              <a:gd name="adj2" fmla="val 145218"/>
              <a:gd name="adj3" fmla="val 16667"/>
            </a:avLst>
          </a:prstGeom>
          <a:solidFill>
            <a:schemeClr val="accent3">
              <a:lumMod val="60000"/>
              <a:lumOff val="40000"/>
            </a:schemeClr>
          </a:solidFill>
          <a:ln w="9525">
            <a:solidFill>
              <a:schemeClr val="tx1"/>
            </a:solidFill>
            <a:miter lim="800000"/>
            <a:headEnd/>
            <a:tailEnd/>
          </a:ln>
          <a:effectLs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It feels restricted. You’ve got eyes on you all the time and you feel you can’t be normal</a:t>
            </a:r>
          </a:p>
        </p:txBody>
      </p:sp>
      <p:sp>
        <p:nvSpPr>
          <p:cNvPr id="154629" name="AutoShape 5"/>
          <p:cNvSpPr>
            <a:spLocks noChangeArrowheads="1"/>
          </p:cNvSpPr>
          <p:nvPr/>
        </p:nvSpPr>
        <p:spPr bwMode="auto">
          <a:xfrm>
            <a:off x="4150632" y="1268760"/>
            <a:ext cx="4813856" cy="3960440"/>
          </a:xfrm>
          <a:prstGeom prst="wedgeRoundRectCallout">
            <a:avLst>
              <a:gd name="adj1" fmla="val -43745"/>
              <a:gd name="adj2" fmla="val 82333"/>
              <a:gd name="adj3" fmla="val 16667"/>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2400" dirty="0">
                <a:latin typeface="Verdana" panose="020B0604030504040204" pitchFamily="34" charset="0"/>
                <a:ea typeface="Verdana" panose="020B0604030504040204" pitchFamily="34" charset="0"/>
                <a:cs typeface="Verdana" panose="020B0604030504040204" pitchFamily="34" charset="0"/>
              </a:rPr>
              <a:t>I wasn’t sure [about the worker being there] initially…whether they’d be completely hawk-eyed over the whole meeting….but it turned out OK…she was very, very nice – she was just there to make sure the boys were ok. She helped me relate to the boys</a:t>
            </a:r>
          </a:p>
        </p:txBody>
      </p:sp>
    </p:spTree>
    <p:extLst>
      <p:ext uri="{BB962C8B-B14F-4D97-AF65-F5344CB8AC3E}">
        <p14:creationId xmlns:p14="http://schemas.microsoft.com/office/powerpoint/2010/main" val="3308658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54628"/>
                                        </p:tgtEl>
                                        <p:attrNameLst>
                                          <p:attrName>style.visibility</p:attrName>
                                        </p:attrNameLst>
                                      </p:cBhvr>
                                      <p:to>
                                        <p:strVal val="visible"/>
                                      </p:to>
                                    </p:set>
                                    <p:animEffect transition="in" filter="box(in)">
                                      <p:cBhvr>
                                        <p:cTn id="7" dur="500"/>
                                        <p:tgtEl>
                                          <p:spTgt spid="1546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54629"/>
                                        </p:tgtEl>
                                        <p:attrNameLst>
                                          <p:attrName>style.visibility</p:attrName>
                                        </p:attrNameLst>
                                      </p:cBhvr>
                                      <p:to>
                                        <p:strVal val="visible"/>
                                      </p:to>
                                    </p:set>
                                    <p:animEffect transition="in" filter="box(in)">
                                      <p:cBhvr>
                                        <p:cTn id="12" dur="500"/>
                                        <p:tgtEl>
                                          <p:spTgt spid="154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4628" grpId="0" animBg="1"/>
      <p:bldP spid="15462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ctr"/>
          <a:lstStyle/>
          <a:p>
            <a:pPr eaLnBrk="1" hangingPunct="1"/>
            <a:r>
              <a:rPr lang="en-GB" altLang="en-US" sz="4400" dirty="0" smtClean="0"/>
              <a:t>Highly charged emotions </a:t>
            </a:r>
          </a:p>
        </p:txBody>
      </p:sp>
    </p:spTree>
    <p:extLst>
      <p:ext uri="{BB962C8B-B14F-4D97-AF65-F5344CB8AC3E}">
        <p14:creationId xmlns:p14="http://schemas.microsoft.com/office/powerpoint/2010/main" val="1328277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RiP Powerpoint">
  <a:themeElements>
    <a:clrScheme name="RiP Palette">
      <a:dk1>
        <a:srgbClr val="000000"/>
      </a:dk1>
      <a:lt1>
        <a:srgbClr val="FFFFFF"/>
      </a:lt1>
      <a:dk2>
        <a:srgbClr val="000000"/>
      </a:dk2>
      <a:lt2>
        <a:srgbClr val="E64135"/>
      </a:lt2>
      <a:accent1>
        <a:srgbClr val="E64135"/>
      </a:accent1>
      <a:accent2>
        <a:srgbClr val="7B0035"/>
      </a:accent2>
      <a:accent3>
        <a:srgbClr val="AD0051"/>
      </a:accent3>
      <a:accent4>
        <a:srgbClr val="E95E27"/>
      </a:accent4>
      <a:accent5>
        <a:srgbClr val="F8AE00"/>
      </a:accent5>
      <a:accent6>
        <a:srgbClr val="737373"/>
      </a:accent6>
      <a:hlink>
        <a:srgbClr val="FF0000"/>
      </a:hlink>
      <a:folHlink>
        <a:srgbClr val="FF0000"/>
      </a:folHlink>
    </a:clrScheme>
    <a:fontScheme name="rip">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rip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rip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rip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rip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TotalTime>
  <Words>5583</Words>
  <Application>Microsoft Office PowerPoint</Application>
  <PresentationFormat>On-screen Show (4:3)</PresentationFormat>
  <Paragraphs>362</Paragraphs>
  <Slides>36</Slides>
  <Notes>32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39" baseType="lpstr">
      <vt:lpstr>1_RiP Powerpoint</vt:lpstr>
      <vt:lpstr>1_Office Theme</vt:lpstr>
      <vt:lpstr>Chart</vt:lpstr>
      <vt:lpstr>Issues in supporting direct contact </vt:lpstr>
      <vt:lpstr>The ‘Supporting Direct Contact’ Study (Neil et al, 2011)</vt:lpstr>
      <vt:lpstr>Defining ‘complex’ contact in the study</vt:lpstr>
      <vt:lpstr>What is complex about direct contact?</vt:lpstr>
      <vt:lpstr>Personal meetings in impersonal circumstances</vt:lpstr>
      <vt:lpstr> Most contact meetings were: </vt:lpstr>
      <vt:lpstr>What do workers do in contact meetings?</vt:lpstr>
      <vt:lpstr>PowerPoint Presentation</vt:lpstr>
      <vt:lpstr>Highly charged emotions </vt:lpstr>
      <vt:lpstr>Children’s reactions to contact</vt:lpstr>
      <vt:lpstr>Adoptive parent reports of children’s feelings</vt:lpstr>
      <vt:lpstr>Key practice challenge</vt:lpstr>
      <vt:lpstr>Adoptive parents’ emotions</vt:lpstr>
      <vt:lpstr>Birth relatives’ feelings</vt:lpstr>
      <vt:lpstr>Birth relatives’ emotions</vt:lpstr>
      <vt:lpstr>Strangers and relatives: negotiating relationships</vt:lpstr>
      <vt:lpstr>Relationships between adults</vt:lpstr>
      <vt:lpstr>Relationships between children and their birth relatives</vt:lpstr>
      <vt:lpstr>PowerPoint Presentation</vt:lpstr>
      <vt:lpstr>Control and power issues</vt:lpstr>
      <vt:lpstr>Risk, boundaries and confidentiality</vt:lpstr>
      <vt:lpstr>Who is in control? Getting the right balance</vt:lpstr>
      <vt:lpstr>The influence of the agency</vt:lpstr>
      <vt:lpstr>Control issues – what works?</vt:lpstr>
      <vt:lpstr>In what ways did agencies support contact?</vt:lpstr>
      <vt:lpstr>What support did people receive?</vt:lpstr>
      <vt:lpstr>Administrated contact</vt:lpstr>
      <vt:lpstr>Facilitated contact</vt:lpstr>
      <vt:lpstr>Supervised and facilitated contact</vt:lpstr>
      <vt:lpstr>Supervised contact</vt:lpstr>
      <vt:lpstr>Letterbox contact: complexities</vt:lpstr>
      <vt:lpstr>Levels of information exchange</vt:lpstr>
      <vt:lpstr>PowerPoint Presentation</vt:lpstr>
      <vt:lpstr>Initial meetings helped letterbox to succeed, but…</vt:lpstr>
      <vt:lpstr>Implications for practice</vt:lpstr>
      <vt:lpstr>Further details of this study</vt:lpstr>
    </vt:vector>
  </TitlesOfParts>
  <Company>The Dartington Hall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Moore</dc:creator>
  <cp:lastModifiedBy>Claudia Martins</cp:lastModifiedBy>
  <cp:revision>27</cp:revision>
  <dcterms:created xsi:type="dcterms:W3CDTF">2015-11-24T10:55:59Z</dcterms:created>
  <dcterms:modified xsi:type="dcterms:W3CDTF">2016-11-10T14:36:36Z</dcterms:modified>
</cp:coreProperties>
</file>