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 id="2147484180" r:id="rId2"/>
  </p:sldMasterIdLst>
  <p:notesMasterIdLst>
    <p:notesMasterId r:id="rId19"/>
  </p:notesMasterIdLst>
  <p:handoutMasterIdLst>
    <p:handoutMasterId r:id="rId20"/>
  </p:handoutMasterIdLst>
  <p:sldIdLst>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Lst>
  <p:sldSz cx="9144000" cy="6858000" type="screen4x3"/>
  <p:notesSz cx="6797675" cy="9926638"/>
  <p:custDataLst>
    <p:tags r:id="rId21"/>
  </p:custDataLst>
  <p:defaultTextStyle>
    <a:defPPr>
      <a:defRPr lang="en-GB"/>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97">
          <p15:clr>
            <a:srgbClr val="A4A3A4"/>
          </p15:clr>
        </p15:guide>
        <p15:guide id="2" pos="21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33"/>
    <a:srgbClr val="F04C3E"/>
    <a:srgbClr val="5F5F5F"/>
    <a:srgbClr val="FF3300"/>
    <a:srgbClr val="E64135"/>
    <a:srgbClr val="FB9705"/>
    <a:srgbClr val="FBFBFB"/>
    <a:srgbClr val="F19705"/>
    <a:srgbClr val="F9A51E"/>
    <a:srgbClr val="FAA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9" autoAdjust="0"/>
    <p:restoredTop sz="28571" autoAdjust="0"/>
  </p:normalViewPr>
  <p:slideViewPr>
    <p:cSldViewPr snapToGrid="0">
      <p:cViewPr varScale="1">
        <p:scale>
          <a:sx n="25" d="100"/>
          <a:sy n="25" d="100"/>
        </p:scale>
        <p:origin x="3306" y="24"/>
      </p:cViewPr>
      <p:guideLst>
        <p:guide orient="horz" pos="97"/>
        <p:guide pos="2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8" d="100"/>
          <a:sy n="48" d="100"/>
        </p:scale>
        <p:origin x="-281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ftr" sz="quarter" idx="2"/>
          </p:nvPr>
        </p:nvSpPr>
        <p:spPr bwMode="auto">
          <a:xfrm>
            <a:off x="0" y="9429831"/>
            <a:ext cx="2946400"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b="1">
                <a:latin typeface="Verdana" pitchFamily="34" charset="0"/>
                <a:ea typeface="Verdana" pitchFamily="34" charset="0"/>
                <a:cs typeface="Verdana" pitchFamily="34" charset="0"/>
              </a:defRPr>
            </a:lvl1pPr>
          </a:lstStyle>
          <a:p>
            <a:pPr>
              <a:defRPr/>
            </a:pPr>
            <a:r>
              <a:rPr lang="en-GB" dirty="0"/>
              <a:t>www.rip.org.uk</a:t>
            </a:r>
          </a:p>
        </p:txBody>
      </p:sp>
      <p:pic>
        <p:nvPicPr>
          <p:cNvPr id="8" name="Picture 2" descr="V:\Social Justice\RRC shared\Marketing\brand guidelines\2013\RiP Logos\RiP_core_hi-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044" y="132642"/>
            <a:ext cx="1161910" cy="4871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C4E50CB-8EC6-4703-BF16-198C2E5EC28F}" type="slidenum">
              <a:rPr lang="en-GB" sz="1000" smtClean="0">
                <a:latin typeface="Verdana" panose="020B0604030504040204" pitchFamily="34" charset="0"/>
                <a:ea typeface="Verdana" panose="020B0604030504040204" pitchFamily="34" charset="0"/>
                <a:cs typeface="Verdana" panose="020B0604030504040204" pitchFamily="34" charset="0"/>
              </a:rPr>
              <a:pPr/>
              <a:t>‹#›</a:t>
            </a:fld>
            <a:endParaRPr lang="en-GB"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67679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4"/>
          <p:cNvSpPr>
            <a:spLocks noGrp="1" noRot="1" noChangeAspect="1" noChangeArrowheads="1" noTextEdit="1"/>
          </p:cNvSpPr>
          <p:nvPr>
            <p:ph type="sldImg" idx="2"/>
          </p:nvPr>
        </p:nvSpPr>
        <p:spPr bwMode="auto">
          <a:xfrm>
            <a:off x="1880629" y="660317"/>
            <a:ext cx="2895908" cy="2172394"/>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526214" y="2995864"/>
            <a:ext cx="5718175" cy="6186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p:txBody>
      </p:sp>
      <p:sp>
        <p:nvSpPr>
          <p:cNvPr id="9" name="Footer Placeholder 8"/>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000" b="1">
                <a:latin typeface="Verdana" pitchFamily="34" charset="0"/>
                <a:ea typeface="Verdana" pitchFamily="34" charset="0"/>
                <a:cs typeface="Verdana" pitchFamily="34" charset="0"/>
              </a:defRPr>
            </a:lvl1pPr>
          </a:lstStyle>
          <a:p>
            <a:pPr>
              <a:defRPr/>
            </a:pPr>
            <a:r>
              <a:rPr lang="en-GB" dirty="0"/>
              <a:t>www.rip.org.uk</a:t>
            </a:r>
          </a:p>
        </p:txBody>
      </p:sp>
      <p:sp>
        <p:nvSpPr>
          <p:cNvPr id="2" name="Slide Number Placeholder 1"/>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4EEF8D38-9D44-4FF1-AA6A-238654B4523E}" type="slidenum">
              <a:rPr lang="en-GB" smtClean="0"/>
              <a:pPr/>
              <a:t>‹#›</a:t>
            </a:fld>
            <a:endParaRPr lang="en-GB" dirty="0"/>
          </a:p>
        </p:txBody>
      </p:sp>
      <p:pic>
        <p:nvPicPr>
          <p:cNvPr id="10" name="Picture 2" descr="V:\Social Justice\RRC shared\Marketing\brand guidelines\2013\RiP Logos\RiP_core_h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14" y="137794"/>
            <a:ext cx="1161910" cy="48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93998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ts val="300"/>
      </a:spcAft>
      <a:defRPr sz="1000" kern="1200">
        <a:solidFill>
          <a:schemeClr val="tx1"/>
        </a:solidFill>
        <a:latin typeface="Verdana" pitchFamily="34" charset="0"/>
        <a:ea typeface="Verdana" pitchFamily="34" charset="0"/>
        <a:cs typeface="Verdana" pitchFamily="34" charset="0"/>
      </a:defRPr>
    </a:lvl1pPr>
    <a:lvl2pPr marL="84138" indent="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2pPr>
    <a:lvl3pPr marL="9144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3pPr>
    <a:lvl4pPr marL="13716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4pPr>
    <a:lvl5pPr marL="1828800" algn="l" rtl="0" eaLnBrk="0" fontAlgn="base" hangingPunct="0">
      <a:spcBef>
        <a:spcPct val="30000"/>
      </a:spcBef>
      <a:spcAft>
        <a:spcPct val="0"/>
      </a:spcAft>
      <a:defRPr sz="10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 draws on findings from the third wave of the contact after adoption study. 32 adopted young people took part in interviews, and this presentation draws on this data to summarise key messages about young people's views of contact.</a:t>
            </a:r>
            <a:r>
              <a:rPr lang="en-GB" sz="1000" kern="1200" dirty="0" smtClean="0">
                <a:solidFill>
                  <a:schemeClr val="tx1"/>
                </a:solidFill>
                <a:latin typeface="Verdana" pitchFamily="34" charset="0"/>
                <a:ea typeface="Verdana" pitchFamily="34" charset="0"/>
                <a:cs typeface="Verdana" pitchFamily="34" charset="0"/>
              </a:rPr>
              <a:t> The average age of the young people was 18 years - most were age 17 - 19 with a small number of older or younger than this. For full details of the sample check the other resources about this project on the website.</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This presentation could work well in combination with watching the film of adopted young people and/or discussing</a:t>
            </a:r>
            <a:r>
              <a:rPr lang="en-GB" sz="1000" kern="1200" baseline="0" dirty="0" smtClean="0">
                <a:solidFill>
                  <a:schemeClr val="tx1"/>
                </a:solidFill>
                <a:latin typeface="Verdana" pitchFamily="34" charset="0"/>
                <a:ea typeface="Verdana" pitchFamily="34" charset="0"/>
                <a:cs typeface="Verdana" pitchFamily="34" charset="0"/>
              </a:rPr>
              <a:t> one of the case studies (or the needs of an adopted child you are parenting/working with). </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1</a:t>
            </a:fld>
            <a:endParaRPr lang="en-GB" dirty="0"/>
          </a:p>
        </p:txBody>
      </p:sp>
    </p:spTree>
    <p:extLst>
      <p:ext uri="{BB962C8B-B14F-4D97-AF65-F5344CB8AC3E}">
        <p14:creationId xmlns:p14="http://schemas.microsoft.com/office/powerpoint/2010/main" val="46780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quotes are self-explanatory. The film of adopted young people talking about their experiences of contact presents a really rich picture of young people's views and is well worth watching.</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10</a:t>
            </a:fld>
            <a:endParaRPr lang="en-GB" dirty="0"/>
          </a:p>
        </p:txBody>
      </p:sp>
    </p:spTree>
    <p:extLst>
      <p:ext uri="{BB962C8B-B14F-4D97-AF65-F5344CB8AC3E}">
        <p14:creationId xmlns:p14="http://schemas.microsoft.com/office/powerpoint/2010/main" val="374491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latin typeface="Verdana" pitchFamily="34" charset="0"/>
                <a:ea typeface="Verdana" pitchFamily="34" charset="0"/>
                <a:cs typeface="Verdana" pitchFamily="34" charset="0"/>
              </a:rPr>
              <a:t>Some young people formed a close relationship with their birth relatives through contact, though this was only true in a minority of cases. This development of a close relationship was seen mostly where young people had contact with grandparents - relationships with birth parents tended to remain somewhat distant and slightly awkward. But as this quote shows for some young people the contact with their grandparents felt very normal and family like. For a few young people birth grandparents were in an important source of support to them through their adolescent years.</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11</a:t>
            </a:fld>
            <a:endParaRPr lang="en-GB" dirty="0"/>
          </a:p>
        </p:txBody>
      </p:sp>
    </p:spTree>
    <p:extLst>
      <p:ext uri="{BB962C8B-B14F-4D97-AF65-F5344CB8AC3E}">
        <p14:creationId xmlns:p14="http://schemas.microsoft.com/office/powerpoint/2010/main" val="331429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latin typeface="Verdana" pitchFamily="34" charset="0"/>
                <a:ea typeface="Verdana" pitchFamily="34" charset="0"/>
                <a:cs typeface="Verdana" pitchFamily="34" charset="0"/>
              </a:rPr>
              <a:t>Most things in life are neither all good nor or all bad-and this was true of contact - young people tended to identify both benefits and challenges to having contact with birth relatives. The next few slides present the challenges which tended to fall under these three headings.</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Emotional strain: having contact with birth relatives almost always carried a certain amount of emotion for young people - this emotional strain seemed related to the rather formal or unnatural structure of the contact and or to the deep emotions of adoption that young people, birth relatives in their adoptive parents could all have. But although many young people identified a level of emotional strain about contact, most still felt the contact was worthwhile.</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Managing loss-where birth relatives had dropped out of contact arrangements, or where they had died (which was not uncommon in our sample-both birth parents and grandparents had died), then this raised issues of loss. Some young people whose birth relatives had died felt that this was their individual loss, rather than a loss shared with the rest of their adoptive family. An interesting point for discussion and reflection is how adoptive parents can help young people manage this situation?</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Unanswered questions-contact did often not give young people the whole picture or answer all their questions. This point is important - contact offers the potential for information exchange and mutual understanding - but does it actually work out like that? It's actually quite difficult to discuss sensitive issues in letters, or in meetings that take place very infrequently between people who don't know each other very well at all. And again, the issue of absent fathers came up with several young people wanting and needing to know more about their father/paternal birth relatives.</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12</a:t>
            </a:fld>
            <a:endParaRPr lang="en-GB" dirty="0"/>
          </a:p>
        </p:txBody>
      </p:sp>
    </p:spTree>
    <p:extLst>
      <p:ext uri="{BB962C8B-B14F-4D97-AF65-F5344CB8AC3E}">
        <p14:creationId xmlns:p14="http://schemas.microsoft.com/office/powerpoint/2010/main" val="230189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latin typeface="Verdana" pitchFamily="34" charset="0"/>
                <a:ea typeface="Verdana" pitchFamily="34" charset="0"/>
                <a:cs typeface="Verdana" pitchFamily="34" charset="0"/>
              </a:rPr>
              <a:t>The yellow quote is from a young person who had contact with their mentally ill birth mother. It was not easy for them to see first-hand the impact of their mother's illness, but overall they preferred to see her rather than not see her as the meeting offered some reassurance.</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The blue quote is an example from a young person who felt that her birth relatives were much more emotionally invested in her that she was in them. In contact meetings therefore she felt the weight of their hope, love and expectation - but from her point of view her relatives felt somewhat like strangers. As the quote suggests she valued the contact, but also found it difficult.</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The pink quote is from a young person who was very unhappy about their contact. They wanted contact with their birth mother but she failed to respond to letters. This left the young person with huge unanswered questions about their birth mother's feelings towards them. </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13</a:t>
            </a:fld>
            <a:endParaRPr lang="en-GB" dirty="0"/>
          </a:p>
        </p:txBody>
      </p:sp>
    </p:spTree>
    <p:extLst>
      <p:ext uri="{BB962C8B-B14F-4D97-AF65-F5344CB8AC3E}">
        <p14:creationId xmlns:p14="http://schemas.microsoft.com/office/powerpoint/2010/main" val="4247725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latin typeface="Verdana" pitchFamily="34" charset="0"/>
                <a:ea typeface="Verdana" pitchFamily="34" charset="0"/>
                <a:cs typeface="Verdana" pitchFamily="34" charset="0"/>
              </a:rPr>
              <a:t>We asked young people to make suggestions for social workers who are responsible for making and supporting contact plans for adopted children and young people. The young people had strong views about being able to decide for themselves about contact, and this was why most felt that the possibility of contact should be left open by practitioners.</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Young people did tend to value the life story books that practitioners had made for them when they were young and they emphasised this is important work for social workers to do.</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They wanted to have their own say about contact arrangements, particularly in the teenage years so they felt children should be asked what they wanted from contact when they were old enough.</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Several young people (and some birth relatives too) were uncertain about what would happen with the contact once the young person reached the age of 18. Hence young people suggested that contact support services should not be withdrawn immediately upon them becoming an adult.</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14</a:t>
            </a:fld>
            <a:endParaRPr lang="en-GB" dirty="0"/>
          </a:p>
        </p:txBody>
      </p:sp>
    </p:spTree>
    <p:extLst>
      <p:ext uri="{BB962C8B-B14F-4D97-AF65-F5344CB8AC3E}">
        <p14:creationId xmlns:p14="http://schemas.microsoft.com/office/powerpoint/2010/main" val="73973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latin typeface="Verdana" pitchFamily="34" charset="0"/>
                <a:ea typeface="Verdana" pitchFamily="34" charset="0"/>
                <a:cs typeface="Verdana" pitchFamily="34" charset="0"/>
              </a:rPr>
              <a:t>The presentation has demonstrated some of the different purposes that contact can serve for young people. It is important to think for each child what you are hoping to achieve for them - for example is contact to build or maintain an important relationship? Is it for them to find out more about their birth family? Is it for them to understand that their birth family care about them? Is it to help support an open dialogue between children and their adoptive parents?</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The views and needs of children will change over time hence the importance of reviewing contact arrangements to see if they are meeting the goals and purposes, or if something needs to be done differently. Or in some cases contact might have met a certain goal (to inform the young person more about their birth family) but they now want to pursue a new goal (to meet their birth relatives to see if they want to have a relationship with them). Children and young people's views about contact are not going to be </a:t>
            </a:r>
            <a:r>
              <a:rPr lang="en-GB" sz="1000" kern="1200" smtClean="0">
                <a:solidFill>
                  <a:schemeClr val="tx1"/>
                </a:solidFill>
                <a:latin typeface="Verdana" pitchFamily="34" charset="0"/>
                <a:ea typeface="Verdana" pitchFamily="34" charset="0"/>
                <a:cs typeface="Verdana" pitchFamily="34" charset="0"/>
              </a:rPr>
              <a:t>static for 18 </a:t>
            </a:r>
            <a:r>
              <a:rPr lang="en-GB" sz="1000" kern="1200" dirty="0" smtClean="0">
                <a:solidFill>
                  <a:schemeClr val="tx1"/>
                </a:solidFill>
                <a:latin typeface="Verdana" pitchFamily="34" charset="0"/>
                <a:ea typeface="Verdana" pitchFamily="34" charset="0"/>
                <a:cs typeface="Verdana" pitchFamily="34" charset="0"/>
              </a:rPr>
              <a:t>years and so this review is an important practice issue.</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16</a:t>
            </a:fld>
            <a:endParaRPr lang="en-GB" dirty="0"/>
          </a:p>
        </p:txBody>
      </p:sp>
    </p:spTree>
    <p:extLst>
      <p:ext uri="{BB962C8B-B14F-4D97-AF65-F5344CB8AC3E}">
        <p14:creationId xmlns:p14="http://schemas.microsoft.com/office/powerpoint/2010/main" val="14913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latin typeface="Verdana" pitchFamily="34" charset="0"/>
                <a:ea typeface="Verdana" pitchFamily="34" charset="0"/>
                <a:cs typeface="Verdana" pitchFamily="34" charset="0"/>
              </a:rPr>
              <a:t>The research team rated young people's satisfaction with contact</a:t>
            </a:r>
            <a:r>
              <a:rPr lang="en-GB" sz="1000" kern="1200" baseline="0" dirty="0" smtClean="0">
                <a:solidFill>
                  <a:schemeClr val="tx1"/>
                </a:solidFill>
                <a:latin typeface="Verdana" pitchFamily="34" charset="0"/>
                <a:ea typeface="Verdana" pitchFamily="34" charset="0"/>
                <a:cs typeface="Verdana" pitchFamily="34" charset="0"/>
              </a:rPr>
              <a:t> from</a:t>
            </a:r>
            <a:r>
              <a:rPr lang="en-GB" sz="1000" kern="1200" dirty="0" smtClean="0">
                <a:solidFill>
                  <a:schemeClr val="tx1"/>
                </a:solidFill>
                <a:latin typeface="Verdana" pitchFamily="34" charset="0"/>
                <a:ea typeface="Verdana" pitchFamily="34" charset="0"/>
                <a:cs typeface="Verdana" pitchFamily="34" charset="0"/>
              </a:rPr>
              <a:t> the whole of their interview and young people were categorised as either "satisfied", "unsatisfied" or "mixed" in terms of their overall view of all the contact they had experienced with their birth family since they had been adopted. So the satisfaction ratings could, for some young people, relate to an overall rating of a number of different contact arrangements.</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As the data show, over half of the young people were satisfied with the contact they had experienced with birth family members. Just under one third had mixed views. Less than one in five were unsatisfied with the openness they had experienced.</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Within each of the levels of satisfaction there are examples of young people who had quite high levels of contact, and those who had lower levels of contact or even no contact. Thus it did not seem that the type of contact per se related strongly to young people's overall satisfaction. It was much more the case that where young people had had fairly stable and predictable arrangements over the years they tended to be satisfied. Where contact had stopped and started for various reasons young people were less satisfied. </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The young people who were satisfied with their contact tended to be the young people who were better adjusted overall. This could be because some people who were well adjusted had the resources to cope with the complexities of birth family contact. In contrast young people who were troubled might have found birth family contact more troubling, as they had less resources to cope. But in some cases young people explicitly linked their emotional well-being to contact. Other studies have found this link between satisfaction with contact and adjustment - where contact was not as the young person wished it would be this could make them unhappy and could sometimes affect their behaviour.</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The fact that young people tended to endorse or approve of contact arrangements</a:t>
            </a:r>
            <a:r>
              <a:rPr lang="en-GB" sz="1000" kern="1200" baseline="0" dirty="0" smtClean="0">
                <a:solidFill>
                  <a:schemeClr val="tx1"/>
                </a:solidFill>
                <a:latin typeface="Verdana" pitchFamily="34" charset="0"/>
                <a:ea typeface="Verdana" pitchFamily="34" charset="0"/>
                <a:cs typeface="Verdana" pitchFamily="34" charset="0"/>
              </a:rPr>
              <a:t> </a:t>
            </a:r>
            <a:r>
              <a:rPr lang="en-GB" sz="1000" kern="1200" dirty="0" smtClean="0">
                <a:solidFill>
                  <a:schemeClr val="tx1"/>
                </a:solidFill>
                <a:latin typeface="Verdana" pitchFamily="34" charset="0"/>
                <a:ea typeface="Verdana" pitchFamily="34" charset="0"/>
                <a:cs typeface="Verdana" pitchFamily="34" charset="0"/>
              </a:rPr>
              <a:t>similar to their own contact arrangements suggests how - for these young people placed for adoption early in life-  contact plans set out from the start of their placement had come to be seen as "normal" to them.</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2</a:t>
            </a:fld>
            <a:endParaRPr lang="en-GB" dirty="0"/>
          </a:p>
        </p:txBody>
      </p:sp>
    </p:spTree>
    <p:extLst>
      <p:ext uri="{BB962C8B-B14F-4D97-AF65-F5344CB8AC3E}">
        <p14:creationId xmlns:p14="http://schemas.microsoft.com/office/powerpoint/2010/main" val="306303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latin typeface="Verdana" pitchFamily="34" charset="0"/>
                <a:ea typeface="Verdana" pitchFamily="34" charset="0"/>
                <a:cs typeface="Verdana" pitchFamily="34" charset="0"/>
              </a:rPr>
              <a:t>Here we can see that young people who had stable contact arrangements over the years tended to be very satisfied with the contact - this seemed to be true regardless of the amount and type of contact. So predictability and reliability of contact arrangements seems important.</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At the planning stage therefore it's important to think about what realistically can be maintained in a stable way over the years. If contact plans are too ambitious and they fail, this may lead young people to be dissatisfied.</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Of course it needs to be remembered that the stability of contact over the years is undoubtedly related to the quality of contact. Contact had stayed basically roughly the same for these young people because it was working - there was no need to make major adjustments. Some young people in this group had decided to make changes to their contact on reaching adulthood (for examples to meet up with the birth parent, or to stop contact), but these changes in adulthood were not counted as signs of change or discontinuity in the contact</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3</a:t>
            </a:fld>
            <a:endParaRPr lang="en-GB" dirty="0"/>
          </a:p>
        </p:txBody>
      </p:sp>
    </p:spTree>
    <p:extLst>
      <p:ext uri="{BB962C8B-B14F-4D97-AF65-F5344CB8AC3E}">
        <p14:creationId xmlns:p14="http://schemas.microsoft.com/office/powerpoint/2010/main" val="225904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latin typeface="Verdana" pitchFamily="34" charset="0"/>
                <a:ea typeface="Verdana" pitchFamily="34" charset="0"/>
                <a:cs typeface="Verdana" pitchFamily="34" charset="0"/>
              </a:rPr>
              <a:t>Typically the young people in this group had experienced contact arrangements which either they or their adoptive parents had reduced or changed, or their birth parents had changed/reduced. In some cases these changes in contact (particularly reductions in contact) were a result of the contact not being experienced positively by one or more parties. But in other cases it was unfortunate circumstances such as the death of the birth relative that had led to contact stopping.</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4</a:t>
            </a:fld>
            <a:endParaRPr lang="en-GB" dirty="0"/>
          </a:p>
        </p:txBody>
      </p:sp>
    </p:spTree>
    <p:extLst>
      <p:ext uri="{BB962C8B-B14F-4D97-AF65-F5344CB8AC3E}">
        <p14:creationId xmlns:p14="http://schemas.microsoft.com/office/powerpoint/2010/main" val="28028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latin typeface="Verdana" pitchFamily="34" charset="0"/>
                <a:ea typeface="Verdana" pitchFamily="34" charset="0"/>
                <a:cs typeface="Verdana" pitchFamily="34" charset="0"/>
              </a:rPr>
              <a:t>This slide reflects another reason why some young people were rated as having "mixed" satisfaction with contact. Although some part of their contact plan was working (for example contact with their birth mother), other contact arrangements were either not working or the young person was unhappy because they had no contact with the birth relatives. In particular there were some young people who were quite unhappy that they had no contact with their birth father, or his side of the family.</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5</a:t>
            </a:fld>
            <a:endParaRPr lang="en-GB" dirty="0"/>
          </a:p>
        </p:txBody>
      </p:sp>
    </p:spTree>
    <p:extLst>
      <p:ext uri="{BB962C8B-B14F-4D97-AF65-F5344CB8AC3E}">
        <p14:creationId xmlns:p14="http://schemas.microsoft.com/office/powerpoint/2010/main" val="344530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of the young people in this small group (four of five) were unhappy because they had not had much contact with their birth family and they regretted this. But the group includes one young person who had had quite a lot of contact. The contact itself was not difficult as such, but this emotionally troubled young person could not cope with it on top of the other stresses and strains of their teenage years.</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6</a:t>
            </a:fld>
            <a:endParaRPr lang="en-GB" dirty="0"/>
          </a:p>
        </p:txBody>
      </p:sp>
    </p:spTree>
    <p:extLst>
      <p:ext uri="{BB962C8B-B14F-4D97-AF65-F5344CB8AC3E}">
        <p14:creationId xmlns:p14="http://schemas.microsoft.com/office/powerpoint/2010/main" val="314389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latin typeface="Verdana" pitchFamily="34" charset="0"/>
                <a:ea typeface="Verdana" pitchFamily="34" charset="0"/>
                <a:cs typeface="Verdana" pitchFamily="34" charset="0"/>
              </a:rPr>
              <a:t>This is a case example of young person in our study who had been very unhappy with his contact plans. He was placed around about the age of four-old enough to know and remember his birth family. When younger he happily accepted the lack of contact with his birth mother, but in his teenage years his need to know about and have contact with her resurfaced very strongly. As the quote suggests, he felt that his  unmet need for contact (both professionals and his adoptive parents were worried that contact would be upsetting for him as he was a troubled teenager) was something that was contributing towards his emotional problems.</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One of the key messages of the study is that contact arrangements need to be kept under review- this case illustrates this point. Might it have been better to take a risk and let this young man reconnect with his birth mother in mid adolescence? As it happened, he went to find her anyway at age 16. Another point for discussion is whether some ongoing life story work might have helped this young person deal with his feelings about his mother, and form a realistic understanding of who she was and why he needed to be adopted? A third question – should the contact have been cut off in the first place? </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7</a:t>
            </a:fld>
            <a:endParaRPr lang="en-GB" dirty="0"/>
          </a:p>
        </p:txBody>
      </p:sp>
    </p:spTree>
    <p:extLst>
      <p:ext uri="{BB962C8B-B14F-4D97-AF65-F5344CB8AC3E}">
        <p14:creationId xmlns:p14="http://schemas.microsoft.com/office/powerpoint/2010/main" val="388005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benefits that young people talked about in relation to having contact with birth relatives fell into these three main categories each of which will be discussed on the following slides.</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8</a:t>
            </a:fld>
            <a:endParaRPr lang="en-GB" dirty="0"/>
          </a:p>
        </p:txBody>
      </p:sp>
    </p:spTree>
    <p:extLst>
      <p:ext uri="{BB962C8B-B14F-4D97-AF65-F5344CB8AC3E}">
        <p14:creationId xmlns:p14="http://schemas.microsoft.com/office/powerpoint/2010/main" val="2516612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latin typeface="Verdana" pitchFamily="34" charset="0"/>
                <a:ea typeface="Verdana" pitchFamily="34" charset="0"/>
                <a:cs typeface="Verdana" pitchFamily="34" charset="0"/>
              </a:rPr>
              <a:t>Contact with birth relatives provided young people with information about their birth family and their background. This was true regardless of the quality of contact. For example, some young people felt that having quite difficult letters or meetings with a troubled birth parent had given them a realistic idea of why they could not have stayed with this parent. Other young people focused more on positive family resemblances, or gaining reassurance about their birth family's well-being or feeling towards them.</a:t>
            </a:r>
          </a:p>
          <a:p>
            <a:endParaRPr lang="en-GB" sz="1000" kern="1200" dirty="0" smtClean="0">
              <a:solidFill>
                <a:schemeClr val="tx1"/>
              </a:solidFill>
              <a:latin typeface="Verdana" pitchFamily="34" charset="0"/>
              <a:ea typeface="Verdana" pitchFamily="34" charset="0"/>
              <a:cs typeface="Verdana" pitchFamily="34" charset="0"/>
            </a:endParaRPr>
          </a:p>
          <a:p>
            <a:r>
              <a:rPr lang="en-GB" sz="1000" kern="1200" dirty="0" smtClean="0">
                <a:solidFill>
                  <a:schemeClr val="tx1"/>
                </a:solidFill>
                <a:latin typeface="Verdana" pitchFamily="34" charset="0"/>
                <a:ea typeface="Verdana" pitchFamily="34" charset="0"/>
                <a:cs typeface="Verdana" pitchFamily="34" charset="0"/>
              </a:rPr>
              <a:t>Although young people could gain a lot of information from contact, letters or meetings quite often didn't present the whole story. So it is important to remember that the actual contact arrangements are just one factor that can help young people really understand who they are and where they have come from. Other aspects like talking to adoptive parents, life story work, archived material or documents </a:t>
            </a:r>
            <a:r>
              <a:rPr lang="en-GB" sz="1000" kern="1200" dirty="0" err="1" smtClean="0">
                <a:solidFill>
                  <a:schemeClr val="tx1"/>
                </a:solidFill>
                <a:latin typeface="Verdana" pitchFamily="34" charset="0"/>
                <a:ea typeface="Verdana" pitchFamily="34" charset="0"/>
                <a:cs typeface="Verdana" pitchFamily="34" charset="0"/>
              </a:rPr>
              <a:t>etc</a:t>
            </a:r>
            <a:r>
              <a:rPr lang="en-GB" sz="1000" kern="1200" dirty="0" smtClean="0">
                <a:solidFill>
                  <a:schemeClr val="tx1"/>
                </a:solidFill>
                <a:latin typeface="Verdana" pitchFamily="34" charset="0"/>
                <a:ea typeface="Verdana" pitchFamily="34" charset="0"/>
                <a:cs typeface="Verdana" pitchFamily="34" charset="0"/>
              </a:rPr>
              <a:t> are all part of the picture.</a:t>
            </a:r>
            <a:endParaRPr lang="en-GB" dirty="0"/>
          </a:p>
        </p:txBody>
      </p:sp>
      <p:sp>
        <p:nvSpPr>
          <p:cNvPr id="4" name="Footer Placeholder 3"/>
          <p:cNvSpPr>
            <a:spLocks noGrp="1"/>
          </p:cNvSpPr>
          <p:nvPr>
            <p:ph type="ftr" sz="quarter" idx="10"/>
          </p:nvPr>
        </p:nvSpPr>
        <p:spPr/>
        <p:txBody>
          <a:bodyPr/>
          <a:lstStyle/>
          <a:p>
            <a:pPr>
              <a:defRPr/>
            </a:pPr>
            <a:r>
              <a:rPr lang="en-GB" smtClean="0"/>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9</a:t>
            </a:fld>
            <a:endParaRPr lang="en-GB" dirty="0"/>
          </a:p>
        </p:txBody>
      </p:sp>
    </p:spTree>
    <p:extLst>
      <p:ext uri="{BB962C8B-B14F-4D97-AF65-F5344CB8AC3E}">
        <p14:creationId xmlns:p14="http://schemas.microsoft.com/office/powerpoint/2010/main" val="1839359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1C5C9FE9-8E8A-4237-A028-0547BDB48ABA}" type="slidenum">
              <a:rPr lang="en-GB" smtClean="0"/>
              <a:pPr/>
              <a:t>‹#›</a:t>
            </a:fld>
            <a:endParaRPr lang="en-GB" dirty="0"/>
          </a:p>
        </p:txBody>
      </p:sp>
      <p:sp>
        <p:nvSpPr>
          <p:cNvPr id="5" name="Text Placeholder 4"/>
          <p:cNvSpPr>
            <a:spLocks noGrp="1"/>
          </p:cNvSpPr>
          <p:nvPr>
            <p:ph type="body" sz="quarter" idx="11"/>
          </p:nvPr>
        </p:nvSpPr>
        <p:spPr>
          <a:xfrm>
            <a:off x="271463" y="2786063"/>
            <a:ext cx="4300537" cy="1506537"/>
          </a:xfrm>
        </p:spPr>
        <p:txBody>
          <a:bodyPr/>
          <a:lstStyle>
            <a:lvl1pPr marL="0" indent="0">
              <a:buFontTx/>
              <a:buNone/>
              <a:defRPr/>
            </a:lvl1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1261" y="143593"/>
            <a:ext cx="1152146" cy="1152146"/>
          </a:xfrm>
          <a:prstGeom prst="rect">
            <a:avLst/>
          </a:prstGeom>
        </p:spPr>
      </p:pic>
    </p:spTree>
    <p:extLst>
      <p:ext uri="{BB962C8B-B14F-4D97-AF65-F5344CB8AC3E}">
        <p14:creationId xmlns:p14="http://schemas.microsoft.com/office/powerpoint/2010/main" val="178859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762924" y="6413700"/>
            <a:ext cx="2133600" cy="365125"/>
          </a:xfrm>
        </p:spPr>
        <p:txBody>
          <a:bodyPr/>
          <a:lstStyle/>
          <a:p>
            <a:fld id="{B230FB2D-6228-4E21-8EA4-AF43349A18F4}" type="slidenum">
              <a:rPr lang="en-GB" smtClean="0"/>
              <a:pPr/>
              <a:t>‹#›</a:t>
            </a:fld>
            <a:endParaRPr lang="en-GB" dirty="0"/>
          </a:p>
        </p:txBody>
      </p:sp>
      <p:sp>
        <p:nvSpPr>
          <p:cNvPr id="6" name="Rectangle 6"/>
          <p:cNvSpPr>
            <a:spLocks noGrp="1" noChangeArrowheads="1"/>
          </p:cNvSpPr>
          <p:nvPr>
            <p:ph type="title"/>
          </p:nvPr>
        </p:nvSpPr>
        <p:spPr bwMode="auto">
          <a:xfrm>
            <a:off x="198736" y="1304818"/>
            <a:ext cx="8655226" cy="85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7" name="Rectangle 7"/>
          <p:cNvSpPr>
            <a:spLocks noGrp="1" noChangeArrowheads="1"/>
          </p:cNvSpPr>
          <p:nvPr>
            <p:ph idx="1"/>
          </p:nvPr>
        </p:nvSpPr>
        <p:spPr bwMode="auto">
          <a:xfrm>
            <a:off x="234899" y="2259462"/>
            <a:ext cx="8650653"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buClr>
                <a:srgbClr val="E64135"/>
              </a:buClr>
              <a:buFont typeface="Verdana" panose="020B0604030504040204" pitchFamily="34" charset="0"/>
              <a:buChar char="›"/>
              <a:defRPr/>
            </a:lvl1pPr>
            <a:lvl2pPr marL="628650" indent="-268288">
              <a:buClr>
                <a:srgbClr val="E64135"/>
              </a:buClr>
              <a:buFont typeface="Verdana" panose="020B0604030504040204" pitchFamily="34" charset="0"/>
              <a:buChar cha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183011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660" y="1001963"/>
            <a:ext cx="8688339" cy="1133605"/>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7701" y="2173494"/>
            <a:ext cx="8663832" cy="4111614"/>
          </a:xfrm>
          <a:prstGeom prst="rect">
            <a:avLst/>
          </a:prstGeom>
        </p:spPr>
        <p:txBody>
          <a:bodyPr/>
          <a:lstStyle>
            <a:lvl1pPr>
              <a:spcAft>
                <a:spcPts val="600"/>
              </a:spcAft>
              <a:defRPr baseline="0">
                <a:solidFill>
                  <a:schemeClr val="tx1"/>
                </a:solidFill>
              </a:defRPr>
            </a:lvl1pPr>
            <a:lvl2pPr marL="703262" indent="-342900">
              <a:buClr>
                <a:srgbClr val="E64135"/>
              </a:buClr>
              <a:buFont typeface="Verdana" panose="020B0604030504040204" pitchFamily="34" charset="0"/>
              <a:buChar char="−"/>
              <a:defRPr lang="en-US" sz="2000" dirty="0" smtClean="0">
                <a:solidFill>
                  <a:schemeClr val="tx1"/>
                </a:solidFill>
                <a:latin typeface="+mn-lt"/>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Click to edit Master text styles</a:t>
            </a:r>
          </a:p>
          <a:p>
            <a:pPr lvl="1"/>
            <a:r>
              <a:rPr lang="en-US" dirty="0" smtClean="0"/>
              <a:t>Second level</a:t>
            </a:r>
          </a:p>
        </p:txBody>
      </p:sp>
      <p:sp>
        <p:nvSpPr>
          <p:cNvPr id="5" name="Slide Number Placeholder 4"/>
          <p:cNvSpPr>
            <a:spLocks noGrp="1"/>
          </p:cNvSpPr>
          <p:nvPr>
            <p:ph type="sldNum" sz="quarter" idx="10"/>
          </p:nvPr>
        </p:nvSpPr>
        <p:spPr/>
        <p:txBody>
          <a:bodyPr/>
          <a:lstStyle/>
          <a:p>
            <a:fld id="{B230FB2D-6228-4E21-8EA4-AF43349A18F4}" type="slidenum">
              <a:rPr lang="en-GB" smtClean="0"/>
              <a:pPr/>
              <a:t>‹#›</a:t>
            </a:fld>
            <a:endParaRPr lang="en-GB" dirty="0"/>
          </a:p>
        </p:txBody>
      </p:sp>
    </p:spTree>
    <p:extLst>
      <p:ext uri="{BB962C8B-B14F-4D97-AF65-F5344CB8AC3E}">
        <p14:creationId xmlns:p14="http://schemas.microsoft.com/office/powerpoint/2010/main" val="333689913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7423" y="1007838"/>
            <a:ext cx="8665644" cy="962526"/>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242922" y="2054622"/>
            <a:ext cx="5753432"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6752492" y="2066527"/>
            <a:ext cx="2120584" cy="4219973"/>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Slide Number Placeholder 1"/>
          <p:cNvSpPr>
            <a:spLocks noGrp="1"/>
          </p:cNvSpPr>
          <p:nvPr>
            <p:ph type="sldNum" sz="quarter" idx="4"/>
          </p:nvPr>
        </p:nvSpPr>
        <p:spPr>
          <a:xfrm>
            <a:off x="6746147" y="6347961"/>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201466705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7423" y="1007838"/>
            <a:ext cx="8665644" cy="962526"/>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242922" y="2054623"/>
            <a:ext cx="4049678" cy="4231878"/>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817534" y="2066528"/>
            <a:ext cx="4055542" cy="4237558"/>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Slide Number Placeholder 1"/>
          <p:cNvSpPr>
            <a:spLocks noGrp="1"/>
          </p:cNvSpPr>
          <p:nvPr>
            <p:ph type="sldNum" sz="quarter" idx="4"/>
          </p:nvPr>
        </p:nvSpPr>
        <p:spPr>
          <a:xfrm>
            <a:off x="6746147" y="6347961"/>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1150131627"/>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0013" y="1003667"/>
            <a:ext cx="8663054" cy="1066800"/>
          </a:xfrm>
          <a:prstGeom prst="rect">
            <a:avLst/>
          </a:prstGeom>
        </p:spPr>
        <p:txBody>
          <a:bodyPr/>
          <a:lstStyle/>
          <a:p>
            <a:r>
              <a:rPr lang="en-US" dirty="0" smtClean="0"/>
              <a:t>Click to edit Master title style</a:t>
            </a:r>
            <a:endParaRPr lang="en-GB" dirty="0"/>
          </a:p>
        </p:txBody>
      </p:sp>
      <p:sp>
        <p:nvSpPr>
          <p:cNvPr id="5" name="Slide Number Placeholder 1"/>
          <p:cNvSpPr>
            <a:spLocks noGrp="1"/>
          </p:cNvSpPr>
          <p:nvPr>
            <p:ph type="sldNum" sz="quarter" idx="4"/>
          </p:nvPr>
        </p:nvSpPr>
        <p:spPr>
          <a:xfrm>
            <a:off x="6771314" y="6339572"/>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386766061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11/25/2016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6552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209010" y="1323145"/>
            <a:ext cx="8655226" cy="690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Workshop title slide only </a:t>
            </a:r>
            <a:endParaRPr lang="en-GB" dirty="0" smtClean="0"/>
          </a:p>
        </p:txBody>
      </p:sp>
      <p:sp>
        <p:nvSpPr>
          <p:cNvPr id="1028" name="Rectangle 7"/>
          <p:cNvSpPr>
            <a:spLocks noGrp="1" noChangeArrowheads="1"/>
          </p:cNvSpPr>
          <p:nvPr>
            <p:ph type="body" idx="1"/>
          </p:nvPr>
        </p:nvSpPr>
        <p:spPr bwMode="auto">
          <a:xfrm>
            <a:off x="234899" y="2259462"/>
            <a:ext cx="8650653"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2" name="Slide Number Placeholder 1"/>
          <p:cNvSpPr>
            <a:spLocks noGrp="1"/>
          </p:cNvSpPr>
          <p:nvPr>
            <p:ph type="sldNum" sz="quarter" idx="4"/>
          </p:nvPr>
        </p:nvSpPr>
        <p:spPr>
          <a:xfrm>
            <a:off x="6754535" y="6413700"/>
            <a:ext cx="2133600" cy="365125"/>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C5C9FE9-8E8A-4237-A028-0547BDB48ABA}" type="slidenum">
              <a:rPr lang="en-GB" smtClean="0"/>
              <a:pPr/>
              <a:t>‹#›</a:t>
            </a:fld>
            <a:endParaRPr lang="en-GB" dirty="0"/>
          </a:p>
        </p:txBody>
      </p:sp>
      <p:pic>
        <p:nvPicPr>
          <p:cNvPr id="7" name="Picture 4" descr="image.png"/>
          <p:cNvPicPr>
            <a:picLocks noChangeAspect="1"/>
          </p:cNvPicPr>
          <p:nvPr/>
        </p:nvPicPr>
        <p:blipFill>
          <a:blip r:embed="rId4" cstate="print">
            <a:extLst>
              <a:ext uri="{28A0092B-C50C-407E-A947-70E740481C1C}">
                <a14:useLocalDpi xmlns:a14="http://schemas.microsoft.com/office/drawing/2010/main" val="0"/>
              </a:ext>
            </a:extLst>
          </a:blip>
          <a:srcRect l="6786" t="19238" r="58356" b="66856"/>
          <a:stretch>
            <a:fillRect/>
          </a:stretch>
        </p:blipFill>
        <p:spPr bwMode="auto">
          <a:xfrm>
            <a:off x="289613" y="6223803"/>
            <a:ext cx="1447525" cy="379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9613" y="153363"/>
            <a:ext cx="2073497" cy="86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36755"/>
      </p:ext>
    </p:extLst>
  </p:cSld>
  <p:clrMap bg1="lt1" tx1="dk1" bg2="lt2" tx2="dk2" accent1="accent1" accent2="accent2" accent3="accent3" accent4="accent4" accent5="accent5" accent6="accent6" hlink="hlink" folHlink="folHlink"/>
  <p:sldLayoutIdLst>
    <p:sldLayoutId id="2147484184" r:id="rId1"/>
    <p:sldLayoutId id="2147484165" r:id="rId2"/>
  </p:sldLayoutIdLst>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lang="en-GB" sz="3200" b="1" baseline="0" dirty="0">
          <a:solidFill>
            <a:srgbClr val="E64135"/>
          </a:solidFill>
          <a:latin typeface="+mj-lt"/>
          <a:ea typeface="+mj-ea"/>
          <a:cs typeface="+mj-cs"/>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E64135"/>
        </a:buClr>
        <a:buSzPct val="70000"/>
        <a:buFont typeface="Verdana" panose="020B0604030504040204" pitchFamily="34" charset="0"/>
        <a:buChar char="›"/>
        <a:defRPr sz="2400">
          <a:solidFill>
            <a:schemeClr val="tx1"/>
          </a:solidFill>
          <a:latin typeface="+mn-lt"/>
          <a:ea typeface="+mn-ea"/>
          <a:cs typeface="+mn-cs"/>
        </a:defRPr>
      </a:lvl1pPr>
      <a:lvl2pPr marL="628650" indent="-268288" algn="l" rtl="0" eaLnBrk="1" fontAlgn="base" hangingPunct="1">
        <a:spcBef>
          <a:spcPct val="20000"/>
        </a:spcBef>
        <a:spcAft>
          <a:spcPct val="0"/>
        </a:spcAft>
        <a:buClr>
          <a:srgbClr val="E64135"/>
        </a:buClr>
        <a:buSzPct val="60000"/>
        <a:buFont typeface="Verdana" panose="020B0604030504040204" pitchFamily="34" charset="0"/>
        <a:buChar char="−"/>
        <a:defRPr sz="2000">
          <a:solidFill>
            <a:schemeClr val="tx1"/>
          </a:solidFill>
          <a:latin typeface="+mn-lt"/>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771313" y="6347961"/>
            <a:ext cx="2133600" cy="365125"/>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C5C9FE9-8E8A-4237-A028-0547BDB48ABA}" type="slidenum">
              <a:rPr lang="en-GB" smtClean="0"/>
              <a:pPr/>
              <a:t>‹#›</a:t>
            </a:fld>
            <a:endParaRPr lang="en-GB" dirty="0"/>
          </a:p>
        </p:txBody>
      </p:sp>
      <p:sp>
        <p:nvSpPr>
          <p:cNvPr id="8" name="Rectangle 6"/>
          <p:cNvSpPr>
            <a:spLocks noGrp="1" noChangeArrowheads="1"/>
          </p:cNvSpPr>
          <p:nvPr>
            <p:ph type="title"/>
          </p:nvPr>
        </p:nvSpPr>
        <p:spPr bwMode="auto">
          <a:xfrm>
            <a:off x="198735" y="1010615"/>
            <a:ext cx="8699731"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Presentation slides</a:t>
            </a:r>
            <a:endParaRPr lang="en-GB" dirty="0" smtClean="0"/>
          </a:p>
        </p:txBody>
      </p:sp>
      <p:sp>
        <p:nvSpPr>
          <p:cNvPr id="9" name="Rectangle 7"/>
          <p:cNvSpPr>
            <a:spLocks noGrp="1" noChangeArrowheads="1"/>
          </p:cNvSpPr>
          <p:nvPr>
            <p:ph type="body" idx="1"/>
          </p:nvPr>
        </p:nvSpPr>
        <p:spPr bwMode="auto">
          <a:xfrm>
            <a:off x="222020" y="2113007"/>
            <a:ext cx="8650653" cy="4182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34289" y="146281"/>
            <a:ext cx="1408689" cy="59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42209"/>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5" r:id="rId3"/>
    <p:sldLayoutId id="2147484183" r:id="rId4"/>
    <p:sldLayoutId id="2147484186" r:id="rId5"/>
  </p:sldLayoutIdLst>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lang="en-GB" sz="3200" b="1" dirty="0">
          <a:solidFill>
            <a:srgbClr val="E64135"/>
          </a:solidFill>
          <a:latin typeface="+mj-lt"/>
          <a:ea typeface="+mj-ea"/>
          <a:cs typeface="+mj-cs"/>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E64135"/>
        </a:buClr>
        <a:buSzPct val="70000"/>
        <a:buFont typeface="Verdana" panose="020B0604030504040204"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E64135"/>
        </a:buClr>
        <a:buSzPct val="60000"/>
        <a:buFont typeface="Verdana" panose="020B0604030504040204" pitchFamily="34" charset="0"/>
        <a:buChar char="−"/>
        <a:defRPr sz="2000">
          <a:solidFill>
            <a:schemeClr val="tx1"/>
          </a:solidFill>
          <a:latin typeface="+mn-lt"/>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12417" y="3909948"/>
            <a:ext cx="5551170" cy="1644014"/>
          </a:xfrm>
          <a:prstGeom prst="rect">
            <a:avLst/>
          </a:prstGeom>
        </p:spPr>
        <p:txBody>
          <a:bodyPr vert="horz" wrap="square" lIns="0" tIns="0" rIns="0" bIns="0" rtlCol="0">
            <a:spAutoFit/>
          </a:bodyPr>
          <a:lstStyle/>
          <a:p>
            <a:pPr algn="ctr">
              <a:lnSpc>
                <a:spcPct val="100000"/>
              </a:lnSpc>
            </a:pPr>
            <a:r>
              <a:rPr sz="3300" b="1" spc="-55" dirty="0">
                <a:solidFill>
                  <a:srgbClr val="355D44"/>
                </a:solidFill>
                <a:latin typeface="Calibri"/>
                <a:cs typeface="Calibri"/>
              </a:rPr>
              <a:t>Young </a:t>
            </a:r>
            <a:r>
              <a:rPr sz="3300" b="1" spc="-25" dirty="0">
                <a:solidFill>
                  <a:srgbClr val="355D44"/>
                </a:solidFill>
                <a:latin typeface="Calibri"/>
                <a:cs typeface="Calibri"/>
              </a:rPr>
              <a:t>people’s </a:t>
            </a:r>
            <a:r>
              <a:rPr sz="3300" b="1" spc="-10" dirty="0">
                <a:solidFill>
                  <a:srgbClr val="355D44"/>
                </a:solidFill>
                <a:latin typeface="Calibri"/>
                <a:cs typeface="Calibri"/>
              </a:rPr>
              <a:t>views </a:t>
            </a:r>
            <a:r>
              <a:rPr sz="3300" b="1" dirty="0">
                <a:solidFill>
                  <a:srgbClr val="355D44"/>
                </a:solidFill>
                <a:latin typeface="Calibri"/>
                <a:cs typeface="Calibri"/>
              </a:rPr>
              <a:t>of</a:t>
            </a:r>
            <a:r>
              <a:rPr sz="3300" b="1" spc="55" dirty="0">
                <a:solidFill>
                  <a:srgbClr val="355D44"/>
                </a:solidFill>
                <a:latin typeface="Calibri"/>
                <a:cs typeface="Calibri"/>
              </a:rPr>
              <a:t> </a:t>
            </a:r>
            <a:r>
              <a:rPr sz="3300" b="1" spc="-15" dirty="0">
                <a:solidFill>
                  <a:srgbClr val="355D44"/>
                </a:solidFill>
                <a:latin typeface="Calibri"/>
                <a:cs typeface="Calibri"/>
              </a:rPr>
              <a:t>contact</a:t>
            </a:r>
            <a:endParaRPr sz="3300" dirty="0">
              <a:latin typeface="Calibri"/>
              <a:cs typeface="Calibri"/>
            </a:endParaRPr>
          </a:p>
          <a:p>
            <a:pPr>
              <a:lnSpc>
                <a:spcPct val="100000"/>
              </a:lnSpc>
              <a:spcBef>
                <a:spcPts val="40"/>
              </a:spcBef>
            </a:pPr>
            <a:endParaRPr sz="4100" dirty="0">
              <a:latin typeface="Times New Roman"/>
              <a:cs typeface="Times New Roman"/>
            </a:endParaRPr>
          </a:p>
          <a:p>
            <a:pPr marL="1270" algn="ctr">
              <a:lnSpc>
                <a:spcPct val="100000"/>
              </a:lnSpc>
            </a:pPr>
            <a:r>
              <a:rPr lang="en-GB" sz="3300" b="1" spc="-10" dirty="0" smtClean="0">
                <a:solidFill>
                  <a:srgbClr val="355D44"/>
                </a:solidFill>
                <a:latin typeface="Calibri"/>
                <a:cs typeface="Calibri"/>
              </a:rPr>
              <a:t>Prof </a:t>
            </a:r>
            <a:r>
              <a:rPr sz="3300" b="1" spc="-10" dirty="0" smtClean="0">
                <a:solidFill>
                  <a:srgbClr val="355D44"/>
                </a:solidFill>
                <a:latin typeface="Calibri"/>
                <a:cs typeface="Calibri"/>
              </a:rPr>
              <a:t>Beth</a:t>
            </a:r>
            <a:r>
              <a:rPr sz="3300" b="1" spc="-75" dirty="0" smtClean="0">
                <a:solidFill>
                  <a:srgbClr val="355D44"/>
                </a:solidFill>
                <a:latin typeface="Calibri"/>
                <a:cs typeface="Calibri"/>
              </a:rPr>
              <a:t> </a:t>
            </a:r>
            <a:r>
              <a:rPr sz="3300" b="1" dirty="0">
                <a:solidFill>
                  <a:srgbClr val="355D44"/>
                </a:solidFill>
                <a:latin typeface="Calibri"/>
                <a:cs typeface="Calibri"/>
              </a:rPr>
              <a:t>Neil</a:t>
            </a:r>
            <a:endParaRPr sz="3300" dirty="0">
              <a:latin typeface="Calibri"/>
              <a:cs typeface="Calibri"/>
            </a:endParaRPr>
          </a:p>
        </p:txBody>
      </p:sp>
      <p:sp>
        <p:nvSpPr>
          <p:cNvPr id="3" name="object 3"/>
          <p:cNvSpPr/>
          <p:nvPr/>
        </p:nvSpPr>
        <p:spPr>
          <a:xfrm>
            <a:off x="1403603" y="1275587"/>
            <a:ext cx="6120638" cy="1904491"/>
          </a:xfrm>
          <a:prstGeom prst="rect">
            <a:avLst/>
          </a:prstGeom>
          <a:blipFill>
            <a:blip r:embed="rId3" cstate="print"/>
            <a:stretch>
              <a:fillRect/>
            </a:stretch>
          </a:blipFill>
        </p:spPr>
        <p:txBody>
          <a:bodyPr wrap="square" lIns="0" tIns="0" rIns="0" bIns="0" rtlCol="0"/>
          <a:lstStyle/>
          <a:p>
            <a:endParaRPr/>
          </a:p>
        </p:txBody>
      </p:sp>
      <p:pic>
        <p:nvPicPr>
          <p:cNvPr id="1026" name="Picture 2" descr="C:\Users\claudia.martins\AppData\Local\Microsoft\Windows\Temporary Internet Files\Content.Outlook\BMCVRHBY\UEA_NEW_BRAND_Magenta_190_115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056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4812" y="791844"/>
            <a:ext cx="3961129" cy="2774316"/>
          </a:xfrm>
          <a:custGeom>
            <a:avLst/>
            <a:gdLst/>
            <a:ahLst/>
            <a:cxnLst/>
            <a:rect l="l" t="t" r="r" b="b"/>
            <a:pathLst>
              <a:path w="3961129" h="3440429">
                <a:moveTo>
                  <a:pt x="1650301" y="2867025"/>
                </a:moveTo>
                <a:lnTo>
                  <a:pt x="660133" y="2867025"/>
                </a:lnTo>
                <a:lnTo>
                  <a:pt x="247548" y="3440429"/>
                </a:lnTo>
                <a:lnTo>
                  <a:pt x="1650301" y="2867025"/>
                </a:lnTo>
                <a:close/>
              </a:path>
              <a:path w="3961129" h="3440429">
                <a:moveTo>
                  <a:pt x="3482911" y="0"/>
                </a:moveTo>
                <a:lnTo>
                  <a:pt x="477850" y="0"/>
                </a:lnTo>
                <a:lnTo>
                  <a:pt x="428993" y="2467"/>
                </a:lnTo>
                <a:lnTo>
                  <a:pt x="381547" y="9710"/>
                </a:lnTo>
                <a:lnTo>
                  <a:pt x="335753" y="21488"/>
                </a:lnTo>
                <a:lnTo>
                  <a:pt x="291850" y="37560"/>
                </a:lnTo>
                <a:lnTo>
                  <a:pt x="250079" y="57686"/>
                </a:lnTo>
                <a:lnTo>
                  <a:pt x="210681" y="81626"/>
                </a:lnTo>
                <a:lnTo>
                  <a:pt x="173894" y="109139"/>
                </a:lnTo>
                <a:lnTo>
                  <a:pt x="139960" y="139985"/>
                </a:lnTo>
                <a:lnTo>
                  <a:pt x="109118" y="173924"/>
                </a:lnTo>
                <a:lnTo>
                  <a:pt x="81610" y="210715"/>
                </a:lnTo>
                <a:lnTo>
                  <a:pt x="57674" y="250118"/>
                </a:lnTo>
                <a:lnTo>
                  <a:pt x="37552" y="291893"/>
                </a:lnTo>
                <a:lnTo>
                  <a:pt x="21483" y="335799"/>
                </a:lnTo>
                <a:lnTo>
                  <a:pt x="9708" y="381596"/>
                </a:lnTo>
                <a:lnTo>
                  <a:pt x="2467" y="429043"/>
                </a:lnTo>
                <a:lnTo>
                  <a:pt x="0" y="477900"/>
                </a:lnTo>
                <a:lnTo>
                  <a:pt x="0" y="2389124"/>
                </a:lnTo>
                <a:lnTo>
                  <a:pt x="2467" y="2437981"/>
                </a:lnTo>
                <a:lnTo>
                  <a:pt x="9708" y="2485428"/>
                </a:lnTo>
                <a:lnTo>
                  <a:pt x="21483" y="2531225"/>
                </a:lnTo>
                <a:lnTo>
                  <a:pt x="37552" y="2575131"/>
                </a:lnTo>
                <a:lnTo>
                  <a:pt x="57674" y="2616906"/>
                </a:lnTo>
                <a:lnTo>
                  <a:pt x="81610" y="2656309"/>
                </a:lnTo>
                <a:lnTo>
                  <a:pt x="109118" y="2693100"/>
                </a:lnTo>
                <a:lnTo>
                  <a:pt x="139960" y="2727039"/>
                </a:lnTo>
                <a:lnTo>
                  <a:pt x="173894" y="2757885"/>
                </a:lnTo>
                <a:lnTo>
                  <a:pt x="210681" y="2785398"/>
                </a:lnTo>
                <a:lnTo>
                  <a:pt x="250079" y="2809338"/>
                </a:lnTo>
                <a:lnTo>
                  <a:pt x="291850" y="2829464"/>
                </a:lnTo>
                <a:lnTo>
                  <a:pt x="335753" y="2845536"/>
                </a:lnTo>
                <a:lnTo>
                  <a:pt x="381547" y="2857314"/>
                </a:lnTo>
                <a:lnTo>
                  <a:pt x="428993" y="2864557"/>
                </a:lnTo>
                <a:lnTo>
                  <a:pt x="477850" y="2867025"/>
                </a:lnTo>
                <a:lnTo>
                  <a:pt x="3482911" y="2867025"/>
                </a:lnTo>
                <a:lnTo>
                  <a:pt x="3531768" y="2864557"/>
                </a:lnTo>
                <a:lnTo>
                  <a:pt x="3579216" y="2857314"/>
                </a:lnTo>
                <a:lnTo>
                  <a:pt x="3625012" y="2845536"/>
                </a:lnTo>
                <a:lnTo>
                  <a:pt x="3668918" y="2829464"/>
                </a:lnTo>
                <a:lnTo>
                  <a:pt x="3710693" y="2809338"/>
                </a:lnTo>
                <a:lnTo>
                  <a:pt x="3750096" y="2785398"/>
                </a:lnTo>
                <a:lnTo>
                  <a:pt x="3786887" y="2757885"/>
                </a:lnTo>
                <a:lnTo>
                  <a:pt x="3820826" y="2727039"/>
                </a:lnTo>
                <a:lnTo>
                  <a:pt x="3851672" y="2693100"/>
                </a:lnTo>
                <a:lnTo>
                  <a:pt x="3879186" y="2656309"/>
                </a:lnTo>
                <a:lnTo>
                  <a:pt x="3903126" y="2616906"/>
                </a:lnTo>
                <a:lnTo>
                  <a:pt x="3923252" y="2575131"/>
                </a:lnTo>
                <a:lnTo>
                  <a:pt x="3939324" y="2531225"/>
                </a:lnTo>
                <a:lnTo>
                  <a:pt x="3951101" y="2485428"/>
                </a:lnTo>
                <a:lnTo>
                  <a:pt x="3958344" y="2437981"/>
                </a:lnTo>
                <a:lnTo>
                  <a:pt x="3960812" y="2389124"/>
                </a:lnTo>
                <a:lnTo>
                  <a:pt x="3960812" y="477900"/>
                </a:lnTo>
                <a:lnTo>
                  <a:pt x="3958344" y="429043"/>
                </a:lnTo>
                <a:lnTo>
                  <a:pt x="3951101" y="381596"/>
                </a:lnTo>
                <a:lnTo>
                  <a:pt x="3939324" y="335799"/>
                </a:lnTo>
                <a:lnTo>
                  <a:pt x="3923252" y="291893"/>
                </a:lnTo>
                <a:lnTo>
                  <a:pt x="3903126" y="250118"/>
                </a:lnTo>
                <a:lnTo>
                  <a:pt x="3879186" y="210715"/>
                </a:lnTo>
                <a:lnTo>
                  <a:pt x="3851672" y="173924"/>
                </a:lnTo>
                <a:lnTo>
                  <a:pt x="3820826" y="139985"/>
                </a:lnTo>
                <a:lnTo>
                  <a:pt x="3786887" y="109139"/>
                </a:lnTo>
                <a:lnTo>
                  <a:pt x="3750096" y="81626"/>
                </a:lnTo>
                <a:lnTo>
                  <a:pt x="3710693" y="57686"/>
                </a:lnTo>
                <a:lnTo>
                  <a:pt x="3668918" y="37560"/>
                </a:lnTo>
                <a:lnTo>
                  <a:pt x="3625012" y="21488"/>
                </a:lnTo>
                <a:lnTo>
                  <a:pt x="3579216" y="9710"/>
                </a:lnTo>
                <a:lnTo>
                  <a:pt x="3531768" y="2467"/>
                </a:lnTo>
                <a:lnTo>
                  <a:pt x="3482911" y="0"/>
                </a:lnTo>
                <a:close/>
              </a:path>
            </a:pathLst>
          </a:custGeom>
          <a:solidFill>
            <a:srgbClr val="C3D59B"/>
          </a:solidFill>
        </p:spPr>
        <p:txBody>
          <a:bodyPr wrap="square" lIns="0" tIns="0" rIns="0" bIns="0" rtlCol="0"/>
          <a:lstStyle/>
          <a:p>
            <a:endParaRPr/>
          </a:p>
        </p:txBody>
      </p:sp>
      <p:sp>
        <p:nvSpPr>
          <p:cNvPr id="3" name="object 3"/>
          <p:cNvSpPr/>
          <p:nvPr/>
        </p:nvSpPr>
        <p:spPr>
          <a:xfrm>
            <a:off x="404812" y="791844"/>
            <a:ext cx="3961129" cy="2810892"/>
          </a:xfrm>
          <a:custGeom>
            <a:avLst/>
            <a:gdLst/>
            <a:ahLst/>
            <a:cxnLst/>
            <a:rect l="l" t="t" r="r" b="b"/>
            <a:pathLst>
              <a:path w="3961129" h="3440429">
                <a:moveTo>
                  <a:pt x="0" y="477900"/>
                </a:moveTo>
                <a:lnTo>
                  <a:pt x="2467" y="429043"/>
                </a:lnTo>
                <a:lnTo>
                  <a:pt x="9708" y="381596"/>
                </a:lnTo>
                <a:lnTo>
                  <a:pt x="21483" y="335799"/>
                </a:lnTo>
                <a:lnTo>
                  <a:pt x="37552" y="291893"/>
                </a:lnTo>
                <a:lnTo>
                  <a:pt x="57674" y="250118"/>
                </a:lnTo>
                <a:lnTo>
                  <a:pt x="81610" y="210715"/>
                </a:lnTo>
                <a:lnTo>
                  <a:pt x="109118" y="173924"/>
                </a:lnTo>
                <a:lnTo>
                  <a:pt x="139960" y="139985"/>
                </a:lnTo>
                <a:lnTo>
                  <a:pt x="173894" y="109139"/>
                </a:lnTo>
                <a:lnTo>
                  <a:pt x="210681" y="81626"/>
                </a:lnTo>
                <a:lnTo>
                  <a:pt x="250079" y="57686"/>
                </a:lnTo>
                <a:lnTo>
                  <a:pt x="291850" y="37560"/>
                </a:lnTo>
                <a:lnTo>
                  <a:pt x="335753" y="21488"/>
                </a:lnTo>
                <a:lnTo>
                  <a:pt x="381547" y="9710"/>
                </a:lnTo>
                <a:lnTo>
                  <a:pt x="428993" y="2467"/>
                </a:lnTo>
                <a:lnTo>
                  <a:pt x="477850" y="0"/>
                </a:lnTo>
                <a:lnTo>
                  <a:pt x="660133" y="0"/>
                </a:lnTo>
                <a:lnTo>
                  <a:pt x="1650301" y="0"/>
                </a:lnTo>
                <a:lnTo>
                  <a:pt x="3482911" y="0"/>
                </a:lnTo>
                <a:lnTo>
                  <a:pt x="3531768" y="2467"/>
                </a:lnTo>
                <a:lnTo>
                  <a:pt x="3579216" y="9710"/>
                </a:lnTo>
                <a:lnTo>
                  <a:pt x="3625012" y="21488"/>
                </a:lnTo>
                <a:lnTo>
                  <a:pt x="3668918" y="37560"/>
                </a:lnTo>
                <a:lnTo>
                  <a:pt x="3710693" y="57686"/>
                </a:lnTo>
                <a:lnTo>
                  <a:pt x="3750096" y="81626"/>
                </a:lnTo>
                <a:lnTo>
                  <a:pt x="3786887" y="109139"/>
                </a:lnTo>
                <a:lnTo>
                  <a:pt x="3820826" y="139985"/>
                </a:lnTo>
                <a:lnTo>
                  <a:pt x="3851672" y="173924"/>
                </a:lnTo>
                <a:lnTo>
                  <a:pt x="3879186" y="210715"/>
                </a:lnTo>
                <a:lnTo>
                  <a:pt x="3903126" y="250118"/>
                </a:lnTo>
                <a:lnTo>
                  <a:pt x="3923252" y="291893"/>
                </a:lnTo>
                <a:lnTo>
                  <a:pt x="3939324" y="335799"/>
                </a:lnTo>
                <a:lnTo>
                  <a:pt x="3951101" y="381596"/>
                </a:lnTo>
                <a:lnTo>
                  <a:pt x="3958344" y="429043"/>
                </a:lnTo>
                <a:lnTo>
                  <a:pt x="3960812" y="477900"/>
                </a:lnTo>
                <a:lnTo>
                  <a:pt x="3960812" y="1672463"/>
                </a:lnTo>
                <a:lnTo>
                  <a:pt x="3960812" y="2389124"/>
                </a:lnTo>
                <a:lnTo>
                  <a:pt x="3958344" y="2437981"/>
                </a:lnTo>
                <a:lnTo>
                  <a:pt x="3951101" y="2485428"/>
                </a:lnTo>
                <a:lnTo>
                  <a:pt x="3939324" y="2531225"/>
                </a:lnTo>
                <a:lnTo>
                  <a:pt x="3923252" y="2575131"/>
                </a:lnTo>
                <a:lnTo>
                  <a:pt x="3903126" y="2616906"/>
                </a:lnTo>
                <a:lnTo>
                  <a:pt x="3879186" y="2656309"/>
                </a:lnTo>
                <a:lnTo>
                  <a:pt x="3851672" y="2693100"/>
                </a:lnTo>
                <a:lnTo>
                  <a:pt x="3820826" y="2727039"/>
                </a:lnTo>
                <a:lnTo>
                  <a:pt x="3786887" y="2757885"/>
                </a:lnTo>
                <a:lnTo>
                  <a:pt x="3750096" y="2785398"/>
                </a:lnTo>
                <a:lnTo>
                  <a:pt x="3710693" y="2809338"/>
                </a:lnTo>
                <a:lnTo>
                  <a:pt x="3668918" y="2829464"/>
                </a:lnTo>
                <a:lnTo>
                  <a:pt x="3625012" y="2845536"/>
                </a:lnTo>
                <a:lnTo>
                  <a:pt x="3579216" y="2857314"/>
                </a:lnTo>
                <a:lnTo>
                  <a:pt x="3531768" y="2864557"/>
                </a:lnTo>
                <a:lnTo>
                  <a:pt x="3482911" y="2867025"/>
                </a:lnTo>
                <a:lnTo>
                  <a:pt x="1650301" y="2867025"/>
                </a:lnTo>
                <a:lnTo>
                  <a:pt x="247548" y="3440429"/>
                </a:lnTo>
                <a:lnTo>
                  <a:pt x="660133" y="2867025"/>
                </a:lnTo>
                <a:lnTo>
                  <a:pt x="477850" y="2867025"/>
                </a:lnTo>
                <a:lnTo>
                  <a:pt x="428993" y="2864557"/>
                </a:lnTo>
                <a:lnTo>
                  <a:pt x="381547" y="2857314"/>
                </a:lnTo>
                <a:lnTo>
                  <a:pt x="335753" y="2845536"/>
                </a:lnTo>
                <a:lnTo>
                  <a:pt x="291850" y="2829464"/>
                </a:lnTo>
                <a:lnTo>
                  <a:pt x="250079" y="2809338"/>
                </a:lnTo>
                <a:lnTo>
                  <a:pt x="210681" y="2785398"/>
                </a:lnTo>
                <a:lnTo>
                  <a:pt x="173894" y="2757885"/>
                </a:lnTo>
                <a:lnTo>
                  <a:pt x="139960" y="2727039"/>
                </a:lnTo>
                <a:lnTo>
                  <a:pt x="109118" y="2693100"/>
                </a:lnTo>
                <a:lnTo>
                  <a:pt x="81610" y="2656309"/>
                </a:lnTo>
                <a:lnTo>
                  <a:pt x="57674" y="2616906"/>
                </a:lnTo>
                <a:lnTo>
                  <a:pt x="37552" y="2575131"/>
                </a:lnTo>
                <a:lnTo>
                  <a:pt x="21483" y="2531225"/>
                </a:lnTo>
                <a:lnTo>
                  <a:pt x="9708" y="2485428"/>
                </a:lnTo>
                <a:lnTo>
                  <a:pt x="2467" y="2437981"/>
                </a:lnTo>
                <a:lnTo>
                  <a:pt x="0" y="2389124"/>
                </a:lnTo>
                <a:lnTo>
                  <a:pt x="0" y="1672463"/>
                </a:lnTo>
                <a:lnTo>
                  <a:pt x="0" y="477900"/>
                </a:lnTo>
                <a:close/>
              </a:path>
            </a:pathLst>
          </a:custGeom>
          <a:ln w="9524">
            <a:solidFill>
              <a:srgbClr val="000000"/>
            </a:solidFill>
          </a:ln>
        </p:spPr>
        <p:txBody>
          <a:bodyPr wrap="square" lIns="0" tIns="0" rIns="0" bIns="0" rtlCol="0"/>
          <a:lstStyle/>
          <a:p>
            <a:endParaRPr/>
          </a:p>
        </p:txBody>
      </p:sp>
      <p:sp>
        <p:nvSpPr>
          <p:cNvPr id="4" name="object 4"/>
          <p:cNvSpPr txBox="1"/>
          <p:nvPr/>
        </p:nvSpPr>
        <p:spPr>
          <a:xfrm>
            <a:off x="704494" y="791844"/>
            <a:ext cx="3359785" cy="2223135"/>
          </a:xfrm>
          <a:prstGeom prst="rect">
            <a:avLst/>
          </a:prstGeom>
        </p:spPr>
        <p:txBody>
          <a:bodyPr vert="horz" wrap="square" lIns="0" tIns="0" rIns="0" bIns="0" rtlCol="0">
            <a:spAutoFit/>
          </a:bodyPr>
          <a:lstStyle/>
          <a:p>
            <a:pPr marL="12065" marR="5080" indent="2540" algn="ctr">
              <a:lnSpc>
                <a:spcPct val="100000"/>
              </a:lnSpc>
            </a:pPr>
            <a:r>
              <a:rPr sz="2400" dirty="0">
                <a:solidFill>
                  <a:srgbClr val="1F487C"/>
                </a:solidFill>
                <a:latin typeface="Calibri"/>
                <a:cs typeface="Calibri"/>
              </a:rPr>
              <a:t>[My </a:t>
            </a:r>
            <a:r>
              <a:rPr sz="2400" spc="-10" dirty="0">
                <a:solidFill>
                  <a:srgbClr val="1F487C"/>
                </a:solidFill>
                <a:latin typeface="Calibri"/>
                <a:cs typeface="Calibri"/>
              </a:rPr>
              <a:t>parents </a:t>
            </a:r>
            <a:r>
              <a:rPr sz="2400" spc="-15" dirty="0">
                <a:solidFill>
                  <a:srgbClr val="1F487C"/>
                </a:solidFill>
                <a:latin typeface="Calibri"/>
                <a:cs typeface="Calibri"/>
              </a:rPr>
              <a:t>have] </a:t>
            </a:r>
            <a:r>
              <a:rPr sz="2400" spc="-20" dirty="0">
                <a:solidFill>
                  <a:srgbClr val="1F487C"/>
                </a:solidFill>
                <a:latin typeface="Calibri"/>
                <a:cs typeface="Calibri"/>
              </a:rPr>
              <a:t>always  </a:t>
            </a:r>
            <a:r>
              <a:rPr sz="2400" dirty="0">
                <a:solidFill>
                  <a:srgbClr val="1F487C"/>
                </a:solidFill>
                <a:latin typeface="Calibri"/>
                <a:cs typeface="Calibri"/>
              </a:rPr>
              <a:t>been </a:t>
            </a:r>
            <a:r>
              <a:rPr sz="2400" spc="-10" dirty="0">
                <a:solidFill>
                  <a:srgbClr val="1F487C"/>
                </a:solidFill>
                <a:latin typeface="Calibri"/>
                <a:cs typeface="Calibri"/>
              </a:rPr>
              <a:t>really </a:t>
            </a:r>
            <a:r>
              <a:rPr sz="2400" spc="-5" dirty="0">
                <a:solidFill>
                  <a:srgbClr val="1F487C"/>
                </a:solidFill>
                <a:latin typeface="Calibri"/>
                <a:cs typeface="Calibri"/>
              </a:rPr>
              <a:t>open </a:t>
            </a:r>
            <a:r>
              <a:rPr sz="2400" dirty="0">
                <a:solidFill>
                  <a:srgbClr val="1F487C"/>
                </a:solidFill>
                <a:latin typeface="Calibri"/>
                <a:cs typeface="Calibri"/>
              </a:rPr>
              <a:t>about it,  </a:t>
            </a:r>
            <a:r>
              <a:rPr sz="2400" spc="-15" dirty="0">
                <a:solidFill>
                  <a:srgbClr val="1F487C"/>
                </a:solidFill>
                <a:latin typeface="Calibri"/>
                <a:cs typeface="Calibri"/>
              </a:rPr>
              <a:t>we </a:t>
            </a:r>
            <a:r>
              <a:rPr sz="2400" spc="-5" dirty="0">
                <a:solidFill>
                  <a:srgbClr val="1F487C"/>
                </a:solidFill>
                <a:latin typeface="Calibri"/>
                <a:cs typeface="Calibri"/>
              </a:rPr>
              <a:t>don’t </a:t>
            </a:r>
            <a:r>
              <a:rPr sz="2400" spc="-20" dirty="0">
                <a:solidFill>
                  <a:srgbClr val="1F487C"/>
                </a:solidFill>
                <a:latin typeface="Calibri"/>
                <a:cs typeface="Calibri"/>
              </a:rPr>
              <a:t>have </a:t>
            </a:r>
            <a:r>
              <a:rPr sz="2400" spc="-15" dirty="0">
                <a:solidFill>
                  <a:srgbClr val="1F487C"/>
                </a:solidFill>
                <a:latin typeface="Calibri"/>
                <a:cs typeface="Calibri"/>
              </a:rPr>
              <a:t>to </a:t>
            </a:r>
            <a:r>
              <a:rPr sz="2400" dirty="0">
                <a:solidFill>
                  <a:srgbClr val="1F487C"/>
                </a:solidFill>
                <a:latin typeface="Calibri"/>
                <a:cs typeface="Calibri"/>
              </a:rPr>
              <a:t>be </a:t>
            </a:r>
            <a:r>
              <a:rPr sz="2400" spc="-15" dirty="0">
                <a:solidFill>
                  <a:srgbClr val="1F487C"/>
                </a:solidFill>
                <a:latin typeface="Calibri"/>
                <a:cs typeface="Calibri"/>
              </a:rPr>
              <a:t>scared  </a:t>
            </a:r>
            <a:r>
              <a:rPr sz="2400" spc="-5" dirty="0">
                <a:solidFill>
                  <a:srgbClr val="1F487C"/>
                </a:solidFill>
                <a:latin typeface="Calibri"/>
                <a:cs typeface="Calibri"/>
              </a:rPr>
              <a:t>of </a:t>
            </a:r>
            <a:r>
              <a:rPr sz="2400" spc="-35" dirty="0">
                <a:solidFill>
                  <a:srgbClr val="1F487C"/>
                </a:solidFill>
                <a:latin typeface="Calibri"/>
                <a:cs typeface="Calibri"/>
              </a:rPr>
              <a:t>‘can </a:t>
            </a:r>
            <a:r>
              <a:rPr sz="2400" spc="-15" dirty="0">
                <a:solidFill>
                  <a:srgbClr val="1F487C"/>
                </a:solidFill>
                <a:latin typeface="Calibri"/>
                <a:cs typeface="Calibri"/>
              </a:rPr>
              <a:t>we </a:t>
            </a:r>
            <a:r>
              <a:rPr sz="2400" spc="-10" dirty="0">
                <a:solidFill>
                  <a:srgbClr val="1F487C"/>
                </a:solidFill>
                <a:latin typeface="Calibri"/>
                <a:cs typeface="Calibri"/>
              </a:rPr>
              <a:t>talk </a:t>
            </a:r>
            <a:r>
              <a:rPr sz="2400" spc="-5" dirty="0">
                <a:solidFill>
                  <a:srgbClr val="1F487C"/>
                </a:solidFill>
                <a:latin typeface="Calibri"/>
                <a:cs typeface="Calibri"/>
              </a:rPr>
              <a:t>about our  birth </a:t>
            </a:r>
            <a:r>
              <a:rPr sz="2400" spc="-10" dirty="0">
                <a:solidFill>
                  <a:srgbClr val="1F487C"/>
                </a:solidFill>
                <a:latin typeface="Calibri"/>
                <a:cs typeface="Calibri"/>
              </a:rPr>
              <a:t>family </a:t>
            </a:r>
            <a:r>
              <a:rPr sz="2400" dirty="0">
                <a:solidFill>
                  <a:srgbClr val="1F487C"/>
                </a:solidFill>
                <a:latin typeface="Calibri"/>
                <a:cs typeface="Calibri"/>
              </a:rPr>
              <a:t>in </a:t>
            </a:r>
            <a:r>
              <a:rPr sz="2400" spc="-20" dirty="0">
                <a:solidFill>
                  <a:srgbClr val="1F487C"/>
                </a:solidFill>
                <a:latin typeface="Calibri"/>
                <a:cs typeface="Calibri"/>
              </a:rPr>
              <a:t>front </a:t>
            </a:r>
            <a:r>
              <a:rPr sz="2400" spc="-5" dirty="0">
                <a:solidFill>
                  <a:srgbClr val="1F487C"/>
                </a:solidFill>
                <a:latin typeface="Calibri"/>
                <a:cs typeface="Calibri"/>
              </a:rPr>
              <a:t>of  </a:t>
            </a:r>
            <a:r>
              <a:rPr sz="2400" dirty="0">
                <a:solidFill>
                  <a:srgbClr val="1F487C"/>
                </a:solidFill>
                <a:latin typeface="Calibri"/>
                <a:cs typeface="Calibri"/>
              </a:rPr>
              <a:t>them, will </a:t>
            </a:r>
            <a:r>
              <a:rPr sz="2400" spc="-5" dirty="0">
                <a:solidFill>
                  <a:srgbClr val="1F487C"/>
                </a:solidFill>
                <a:latin typeface="Calibri"/>
                <a:cs typeface="Calibri"/>
              </a:rPr>
              <a:t>they </a:t>
            </a:r>
            <a:r>
              <a:rPr sz="2400" spc="-10" dirty="0">
                <a:solidFill>
                  <a:srgbClr val="1F487C"/>
                </a:solidFill>
                <a:latin typeface="Calibri"/>
                <a:cs typeface="Calibri"/>
              </a:rPr>
              <a:t>get</a:t>
            </a:r>
            <a:r>
              <a:rPr sz="2400" spc="-114" dirty="0">
                <a:solidFill>
                  <a:srgbClr val="1F487C"/>
                </a:solidFill>
                <a:latin typeface="Calibri"/>
                <a:cs typeface="Calibri"/>
              </a:rPr>
              <a:t> </a:t>
            </a:r>
            <a:r>
              <a:rPr sz="2400" dirty="0">
                <a:solidFill>
                  <a:srgbClr val="1F487C"/>
                </a:solidFill>
                <a:latin typeface="Calibri"/>
                <a:cs typeface="Calibri"/>
              </a:rPr>
              <a:t>upset?’</a:t>
            </a:r>
            <a:endParaRPr sz="2400" dirty="0">
              <a:latin typeface="Calibri"/>
              <a:cs typeface="Calibri"/>
            </a:endParaRPr>
          </a:p>
        </p:txBody>
      </p:sp>
      <p:sp>
        <p:nvSpPr>
          <p:cNvPr id="5" name="object 5"/>
          <p:cNvSpPr/>
          <p:nvPr/>
        </p:nvSpPr>
        <p:spPr>
          <a:xfrm>
            <a:off x="4568825" y="772287"/>
            <a:ext cx="4104004" cy="2568575"/>
          </a:xfrm>
          <a:custGeom>
            <a:avLst/>
            <a:gdLst/>
            <a:ahLst/>
            <a:cxnLst/>
            <a:rect l="l" t="t" r="r" b="b"/>
            <a:pathLst>
              <a:path w="4104004" h="2568575">
                <a:moveTo>
                  <a:pt x="1709927" y="2015489"/>
                </a:moveTo>
                <a:lnTo>
                  <a:pt x="683895" y="2015489"/>
                </a:lnTo>
                <a:lnTo>
                  <a:pt x="235076" y="2568321"/>
                </a:lnTo>
                <a:lnTo>
                  <a:pt x="1709927" y="2015489"/>
                </a:lnTo>
                <a:close/>
              </a:path>
              <a:path w="4104004" h="2568575">
                <a:moveTo>
                  <a:pt x="3767708" y="0"/>
                </a:moveTo>
                <a:lnTo>
                  <a:pt x="335914" y="0"/>
                </a:lnTo>
                <a:lnTo>
                  <a:pt x="286270" y="3641"/>
                </a:lnTo>
                <a:lnTo>
                  <a:pt x="238888" y="14220"/>
                </a:lnTo>
                <a:lnTo>
                  <a:pt x="194290" y="31216"/>
                </a:lnTo>
                <a:lnTo>
                  <a:pt x="152994" y="54111"/>
                </a:lnTo>
                <a:lnTo>
                  <a:pt x="115519" y="82385"/>
                </a:lnTo>
                <a:lnTo>
                  <a:pt x="82385" y="115519"/>
                </a:lnTo>
                <a:lnTo>
                  <a:pt x="54111" y="152994"/>
                </a:lnTo>
                <a:lnTo>
                  <a:pt x="31216" y="194290"/>
                </a:lnTo>
                <a:lnTo>
                  <a:pt x="14220" y="238888"/>
                </a:lnTo>
                <a:lnTo>
                  <a:pt x="3641" y="286270"/>
                </a:lnTo>
                <a:lnTo>
                  <a:pt x="0" y="335914"/>
                </a:lnTo>
                <a:lnTo>
                  <a:pt x="0" y="1679575"/>
                </a:lnTo>
                <a:lnTo>
                  <a:pt x="3641" y="1729219"/>
                </a:lnTo>
                <a:lnTo>
                  <a:pt x="14220" y="1776601"/>
                </a:lnTo>
                <a:lnTo>
                  <a:pt x="31216" y="1821199"/>
                </a:lnTo>
                <a:lnTo>
                  <a:pt x="54111" y="1862495"/>
                </a:lnTo>
                <a:lnTo>
                  <a:pt x="82385" y="1899970"/>
                </a:lnTo>
                <a:lnTo>
                  <a:pt x="115519" y="1933104"/>
                </a:lnTo>
                <a:lnTo>
                  <a:pt x="152994" y="1961378"/>
                </a:lnTo>
                <a:lnTo>
                  <a:pt x="194290" y="1984273"/>
                </a:lnTo>
                <a:lnTo>
                  <a:pt x="238888" y="2001269"/>
                </a:lnTo>
                <a:lnTo>
                  <a:pt x="286270" y="2011848"/>
                </a:lnTo>
                <a:lnTo>
                  <a:pt x="335914" y="2015489"/>
                </a:lnTo>
                <a:lnTo>
                  <a:pt x="3767708" y="2015489"/>
                </a:lnTo>
                <a:lnTo>
                  <a:pt x="3817356" y="2011848"/>
                </a:lnTo>
                <a:lnTo>
                  <a:pt x="3864746" y="2001269"/>
                </a:lnTo>
                <a:lnTo>
                  <a:pt x="3909356" y="1984273"/>
                </a:lnTo>
                <a:lnTo>
                  <a:pt x="3950668" y="1961378"/>
                </a:lnTo>
                <a:lnTo>
                  <a:pt x="3988159" y="1933104"/>
                </a:lnTo>
                <a:lnTo>
                  <a:pt x="4021310" y="1899970"/>
                </a:lnTo>
                <a:lnTo>
                  <a:pt x="4049601" y="1862495"/>
                </a:lnTo>
                <a:lnTo>
                  <a:pt x="4072511" y="1821199"/>
                </a:lnTo>
                <a:lnTo>
                  <a:pt x="4089519" y="1776601"/>
                </a:lnTo>
                <a:lnTo>
                  <a:pt x="4100106" y="1729219"/>
                </a:lnTo>
                <a:lnTo>
                  <a:pt x="4103751" y="1679575"/>
                </a:lnTo>
                <a:lnTo>
                  <a:pt x="4103751" y="335914"/>
                </a:lnTo>
                <a:lnTo>
                  <a:pt x="4100106" y="286270"/>
                </a:lnTo>
                <a:lnTo>
                  <a:pt x="4089519" y="238888"/>
                </a:lnTo>
                <a:lnTo>
                  <a:pt x="4072511" y="194290"/>
                </a:lnTo>
                <a:lnTo>
                  <a:pt x="4049601" y="152994"/>
                </a:lnTo>
                <a:lnTo>
                  <a:pt x="4021310" y="115519"/>
                </a:lnTo>
                <a:lnTo>
                  <a:pt x="3988159" y="82385"/>
                </a:lnTo>
                <a:lnTo>
                  <a:pt x="3950668" y="54111"/>
                </a:lnTo>
                <a:lnTo>
                  <a:pt x="3909356" y="31216"/>
                </a:lnTo>
                <a:lnTo>
                  <a:pt x="3864746" y="14220"/>
                </a:lnTo>
                <a:lnTo>
                  <a:pt x="3817356" y="3641"/>
                </a:lnTo>
                <a:lnTo>
                  <a:pt x="3767708" y="0"/>
                </a:lnTo>
                <a:close/>
              </a:path>
            </a:pathLst>
          </a:custGeom>
          <a:solidFill>
            <a:srgbClr val="B8CDE4"/>
          </a:solidFill>
        </p:spPr>
        <p:txBody>
          <a:bodyPr wrap="square" lIns="0" tIns="0" rIns="0" bIns="0" rtlCol="0"/>
          <a:lstStyle/>
          <a:p>
            <a:endParaRPr/>
          </a:p>
        </p:txBody>
      </p:sp>
      <p:sp>
        <p:nvSpPr>
          <p:cNvPr id="6" name="object 6"/>
          <p:cNvSpPr/>
          <p:nvPr/>
        </p:nvSpPr>
        <p:spPr>
          <a:xfrm>
            <a:off x="4568825" y="772287"/>
            <a:ext cx="4104004" cy="2568575"/>
          </a:xfrm>
          <a:custGeom>
            <a:avLst/>
            <a:gdLst/>
            <a:ahLst/>
            <a:cxnLst/>
            <a:rect l="l" t="t" r="r" b="b"/>
            <a:pathLst>
              <a:path w="4104004" h="2568575">
                <a:moveTo>
                  <a:pt x="0" y="335914"/>
                </a:moveTo>
                <a:lnTo>
                  <a:pt x="3641" y="286270"/>
                </a:lnTo>
                <a:lnTo>
                  <a:pt x="14220" y="238888"/>
                </a:lnTo>
                <a:lnTo>
                  <a:pt x="31216" y="194290"/>
                </a:lnTo>
                <a:lnTo>
                  <a:pt x="54111" y="152994"/>
                </a:lnTo>
                <a:lnTo>
                  <a:pt x="82385" y="115519"/>
                </a:lnTo>
                <a:lnTo>
                  <a:pt x="115519" y="82385"/>
                </a:lnTo>
                <a:lnTo>
                  <a:pt x="152994" y="54111"/>
                </a:lnTo>
                <a:lnTo>
                  <a:pt x="194290" y="31216"/>
                </a:lnTo>
                <a:lnTo>
                  <a:pt x="238888" y="14220"/>
                </a:lnTo>
                <a:lnTo>
                  <a:pt x="286270" y="3641"/>
                </a:lnTo>
                <a:lnTo>
                  <a:pt x="335914" y="0"/>
                </a:lnTo>
                <a:lnTo>
                  <a:pt x="683895" y="0"/>
                </a:lnTo>
                <a:lnTo>
                  <a:pt x="1709927" y="0"/>
                </a:lnTo>
                <a:lnTo>
                  <a:pt x="3767708" y="0"/>
                </a:lnTo>
                <a:lnTo>
                  <a:pt x="3817356" y="3641"/>
                </a:lnTo>
                <a:lnTo>
                  <a:pt x="3864746" y="14220"/>
                </a:lnTo>
                <a:lnTo>
                  <a:pt x="3909356" y="31216"/>
                </a:lnTo>
                <a:lnTo>
                  <a:pt x="3950668" y="54111"/>
                </a:lnTo>
                <a:lnTo>
                  <a:pt x="3988159" y="82385"/>
                </a:lnTo>
                <a:lnTo>
                  <a:pt x="4021310" y="115519"/>
                </a:lnTo>
                <a:lnTo>
                  <a:pt x="4049601" y="152994"/>
                </a:lnTo>
                <a:lnTo>
                  <a:pt x="4072511" y="194290"/>
                </a:lnTo>
                <a:lnTo>
                  <a:pt x="4089519" y="238888"/>
                </a:lnTo>
                <a:lnTo>
                  <a:pt x="4100106" y="286270"/>
                </a:lnTo>
                <a:lnTo>
                  <a:pt x="4103751" y="335914"/>
                </a:lnTo>
                <a:lnTo>
                  <a:pt x="4103751" y="1175765"/>
                </a:lnTo>
                <a:lnTo>
                  <a:pt x="4103751" y="1679575"/>
                </a:lnTo>
                <a:lnTo>
                  <a:pt x="4100106" y="1729219"/>
                </a:lnTo>
                <a:lnTo>
                  <a:pt x="4089519" y="1776601"/>
                </a:lnTo>
                <a:lnTo>
                  <a:pt x="4072511" y="1821199"/>
                </a:lnTo>
                <a:lnTo>
                  <a:pt x="4049601" y="1862495"/>
                </a:lnTo>
                <a:lnTo>
                  <a:pt x="4021310" y="1899970"/>
                </a:lnTo>
                <a:lnTo>
                  <a:pt x="3988159" y="1933104"/>
                </a:lnTo>
                <a:lnTo>
                  <a:pt x="3950668" y="1961378"/>
                </a:lnTo>
                <a:lnTo>
                  <a:pt x="3909356" y="1984273"/>
                </a:lnTo>
                <a:lnTo>
                  <a:pt x="3864746" y="2001269"/>
                </a:lnTo>
                <a:lnTo>
                  <a:pt x="3817356" y="2011848"/>
                </a:lnTo>
                <a:lnTo>
                  <a:pt x="3767708" y="2015489"/>
                </a:lnTo>
                <a:lnTo>
                  <a:pt x="1709927" y="2015489"/>
                </a:lnTo>
                <a:lnTo>
                  <a:pt x="235076" y="2568321"/>
                </a:lnTo>
                <a:lnTo>
                  <a:pt x="683895" y="2015489"/>
                </a:lnTo>
                <a:lnTo>
                  <a:pt x="335914" y="2015489"/>
                </a:lnTo>
                <a:lnTo>
                  <a:pt x="286270" y="2011848"/>
                </a:lnTo>
                <a:lnTo>
                  <a:pt x="238888" y="2001269"/>
                </a:lnTo>
                <a:lnTo>
                  <a:pt x="194290" y="1984273"/>
                </a:lnTo>
                <a:lnTo>
                  <a:pt x="152994" y="1961378"/>
                </a:lnTo>
                <a:lnTo>
                  <a:pt x="115519" y="1933104"/>
                </a:lnTo>
                <a:lnTo>
                  <a:pt x="82385" y="1899970"/>
                </a:lnTo>
                <a:lnTo>
                  <a:pt x="54111" y="1862495"/>
                </a:lnTo>
                <a:lnTo>
                  <a:pt x="31216" y="1821199"/>
                </a:lnTo>
                <a:lnTo>
                  <a:pt x="14220" y="1776601"/>
                </a:lnTo>
                <a:lnTo>
                  <a:pt x="3641" y="1729219"/>
                </a:lnTo>
                <a:lnTo>
                  <a:pt x="0" y="1679575"/>
                </a:lnTo>
                <a:lnTo>
                  <a:pt x="0" y="1175765"/>
                </a:lnTo>
                <a:lnTo>
                  <a:pt x="0" y="335914"/>
                </a:lnTo>
                <a:close/>
              </a:path>
            </a:pathLst>
          </a:custGeom>
          <a:ln w="9524">
            <a:solidFill>
              <a:srgbClr val="000000"/>
            </a:solidFill>
          </a:ln>
        </p:spPr>
        <p:txBody>
          <a:bodyPr wrap="square" lIns="0" tIns="0" rIns="0" bIns="0" rtlCol="0"/>
          <a:lstStyle/>
          <a:p>
            <a:endParaRPr/>
          </a:p>
        </p:txBody>
      </p:sp>
      <p:sp>
        <p:nvSpPr>
          <p:cNvPr id="7" name="object 7"/>
          <p:cNvSpPr txBox="1">
            <a:spLocks noGrp="1"/>
          </p:cNvSpPr>
          <p:nvPr>
            <p:ph type="title"/>
          </p:nvPr>
        </p:nvSpPr>
        <p:spPr>
          <a:xfrm>
            <a:off x="4748910" y="904367"/>
            <a:ext cx="3743960" cy="1484702"/>
          </a:xfrm>
          <a:prstGeom prst="rect">
            <a:avLst/>
          </a:prstGeom>
        </p:spPr>
        <p:txBody>
          <a:bodyPr vert="horz" wrap="square" lIns="0" tIns="0" rIns="0" bIns="0" rtlCol="0">
            <a:spAutoFit/>
          </a:bodyPr>
          <a:lstStyle/>
          <a:p>
            <a:pPr marL="12065" marR="5080" algn="ctr">
              <a:lnSpc>
                <a:spcPct val="80000"/>
              </a:lnSpc>
            </a:pPr>
            <a:r>
              <a:rPr sz="2400" b="0" spc="-10" dirty="0">
                <a:solidFill>
                  <a:srgbClr val="1F487C"/>
                </a:solidFill>
              </a:rPr>
              <a:t>[</a:t>
            </a:r>
            <a:r>
              <a:rPr sz="2400" b="0" spc="-10" dirty="0">
                <a:solidFill>
                  <a:srgbClr val="1F487C"/>
                </a:solidFill>
                <a:latin typeface="Calibri" panose="020F0502020204030204" pitchFamily="34" charset="0"/>
              </a:rPr>
              <a:t>Getting </a:t>
            </a:r>
            <a:r>
              <a:rPr sz="2400" b="0" spc="-15" dirty="0">
                <a:solidFill>
                  <a:srgbClr val="1F487C"/>
                </a:solidFill>
                <a:latin typeface="Calibri" panose="020F0502020204030204" pitchFamily="34" charset="0"/>
              </a:rPr>
              <a:t>letters </a:t>
            </a:r>
            <a:r>
              <a:rPr sz="2400" b="0" spc="-5" dirty="0">
                <a:solidFill>
                  <a:srgbClr val="1F487C"/>
                </a:solidFill>
                <a:latin typeface="Calibri" panose="020F0502020204030204" pitchFamily="34" charset="0"/>
              </a:rPr>
              <a:t>back] </a:t>
            </a:r>
            <a:r>
              <a:rPr sz="2400" b="0" spc="-15" dirty="0">
                <a:solidFill>
                  <a:srgbClr val="1F487C"/>
                </a:solidFill>
                <a:latin typeface="Calibri" panose="020F0502020204030204" pitchFamily="34" charset="0"/>
              </a:rPr>
              <a:t>makes  </a:t>
            </a:r>
            <a:r>
              <a:rPr sz="2400" b="0" spc="-10" dirty="0">
                <a:solidFill>
                  <a:srgbClr val="1F487C"/>
                </a:solidFill>
                <a:latin typeface="Calibri" panose="020F0502020204030204" pitchFamily="34" charset="0"/>
              </a:rPr>
              <a:t>you </a:t>
            </a:r>
            <a:r>
              <a:rPr sz="2400" b="0" dirty="0">
                <a:solidFill>
                  <a:srgbClr val="1F487C"/>
                </a:solidFill>
                <a:latin typeface="Calibri" panose="020F0502020204030204" pitchFamily="34" charset="0"/>
              </a:rPr>
              <a:t>kind </a:t>
            </a:r>
            <a:r>
              <a:rPr sz="2400" b="0" spc="-5" dirty="0">
                <a:solidFill>
                  <a:srgbClr val="1F487C"/>
                </a:solidFill>
                <a:latin typeface="Calibri" panose="020F0502020204030204" pitchFamily="34" charset="0"/>
              </a:rPr>
              <a:t>of </a:t>
            </a:r>
            <a:r>
              <a:rPr sz="2400" b="0" spc="-15" dirty="0">
                <a:solidFill>
                  <a:srgbClr val="1F487C"/>
                </a:solidFill>
                <a:latin typeface="Calibri" panose="020F0502020204030204" pitchFamily="34" charset="0"/>
              </a:rPr>
              <a:t>feel </a:t>
            </a:r>
            <a:r>
              <a:rPr sz="2400" b="0" spc="-10" dirty="0">
                <a:solidFill>
                  <a:srgbClr val="1F487C"/>
                </a:solidFill>
                <a:latin typeface="Calibri" panose="020F0502020204030204" pitchFamily="34" charset="0"/>
              </a:rPr>
              <a:t>that that</a:t>
            </a:r>
            <a:r>
              <a:rPr sz="2400" b="0" spc="-75" dirty="0">
                <a:solidFill>
                  <a:srgbClr val="1F487C"/>
                </a:solidFill>
                <a:latin typeface="Calibri" panose="020F0502020204030204" pitchFamily="34" charset="0"/>
              </a:rPr>
              <a:t> </a:t>
            </a:r>
            <a:r>
              <a:rPr sz="2400" b="0" spc="-10" dirty="0">
                <a:solidFill>
                  <a:srgbClr val="1F487C"/>
                </a:solidFill>
                <a:latin typeface="Calibri" panose="020F0502020204030204" pitchFamily="34" charset="0"/>
              </a:rPr>
              <a:t>even  </a:t>
            </a:r>
            <a:r>
              <a:rPr sz="2400" b="0" spc="-5" dirty="0">
                <a:solidFill>
                  <a:srgbClr val="1F487C"/>
                </a:solidFill>
                <a:latin typeface="Calibri" panose="020F0502020204030204" pitchFamily="34" charset="0"/>
              </a:rPr>
              <a:t>though </a:t>
            </a:r>
            <a:r>
              <a:rPr sz="2400" b="0" spc="-25" dirty="0">
                <a:solidFill>
                  <a:srgbClr val="1F487C"/>
                </a:solidFill>
                <a:latin typeface="Calibri" panose="020F0502020204030204" pitchFamily="34" charset="0"/>
              </a:rPr>
              <a:t>we’re </a:t>
            </a:r>
            <a:r>
              <a:rPr sz="2400" b="0" spc="-5" dirty="0">
                <a:solidFill>
                  <a:srgbClr val="1F487C"/>
                </a:solidFill>
                <a:latin typeface="Calibri" panose="020F0502020204030204" pitchFamily="34" charset="0"/>
              </a:rPr>
              <a:t>not </a:t>
            </a:r>
            <a:r>
              <a:rPr sz="2400" b="0" dirty="0">
                <a:solidFill>
                  <a:srgbClr val="1F487C"/>
                </a:solidFill>
                <a:latin typeface="Calibri" panose="020F0502020204030204" pitchFamily="34" charset="0"/>
              </a:rPr>
              <a:t>with them,  </a:t>
            </a:r>
            <a:r>
              <a:rPr sz="2400" b="0" spc="-5" dirty="0">
                <a:solidFill>
                  <a:srgbClr val="1F487C"/>
                </a:solidFill>
                <a:latin typeface="Calibri" panose="020F0502020204030204" pitchFamily="34" charset="0"/>
              </a:rPr>
              <a:t>they still care,…they </a:t>
            </a:r>
            <a:r>
              <a:rPr sz="2400" b="0" dirty="0">
                <a:solidFill>
                  <a:srgbClr val="1F487C"/>
                </a:solidFill>
                <a:latin typeface="Calibri" panose="020F0502020204030204" pitchFamily="34" charset="0"/>
              </a:rPr>
              <a:t>didn’t  </a:t>
            </a:r>
            <a:r>
              <a:rPr sz="2400" b="0" spc="-10" dirty="0">
                <a:solidFill>
                  <a:srgbClr val="1F487C"/>
                </a:solidFill>
                <a:latin typeface="Calibri" panose="020F0502020204030204" pitchFamily="34" charset="0"/>
              </a:rPr>
              <a:t>just completely </a:t>
            </a:r>
            <a:r>
              <a:rPr sz="2400" b="0" spc="-5" dirty="0">
                <a:solidFill>
                  <a:srgbClr val="1F487C"/>
                </a:solidFill>
                <a:latin typeface="Calibri" panose="020F0502020204030204" pitchFamily="34" charset="0"/>
              </a:rPr>
              <a:t>dismiss</a:t>
            </a:r>
            <a:r>
              <a:rPr sz="2400" b="0" spc="-75" dirty="0">
                <a:solidFill>
                  <a:srgbClr val="1F487C"/>
                </a:solidFill>
                <a:latin typeface="Calibri" panose="020F0502020204030204" pitchFamily="34" charset="0"/>
              </a:rPr>
              <a:t> </a:t>
            </a:r>
            <a:r>
              <a:rPr sz="2400" b="0" spc="-5" dirty="0">
                <a:solidFill>
                  <a:srgbClr val="1F487C"/>
                </a:solidFill>
                <a:latin typeface="Calibri" panose="020F0502020204030204" pitchFamily="34" charset="0"/>
              </a:rPr>
              <a:t>us.</a:t>
            </a:r>
            <a:endParaRPr sz="2400" b="0" dirty="0">
              <a:latin typeface="Calibri" panose="020F0502020204030204" pitchFamily="34" charset="0"/>
            </a:endParaRPr>
          </a:p>
        </p:txBody>
      </p:sp>
      <p:sp>
        <p:nvSpPr>
          <p:cNvPr id="8" name="object 8"/>
          <p:cNvSpPr/>
          <p:nvPr/>
        </p:nvSpPr>
        <p:spPr>
          <a:xfrm>
            <a:off x="903668" y="3530852"/>
            <a:ext cx="7441959" cy="3188335"/>
          </a:xfrm>
          <a:custGeom>
            <a:avLst/>
            <a:gdLst/>
            <a:ahLst/>
            <a:cxnLst/>
            <a:rect l="l" t="t" r="r" b="b"/>
            <a:pathLst>
              <a:path w="7704455" h="3418204">
                <a:moveTo>
                  <a:pt x="3210115" y="2663825"/>
                </a:moveTo>
                <a:lnTo>
                  <a:pt x="1284033" y="2663825"/>
                </a:lnTo>
                <a:lnTo>
                  <a:pt x="6781" y="3417846"/>
                </a:lnTo>
                <a:lnTo>
                  <a:pt x="3210115" y="2663825"/>
                </a:lnTo>
                <a:close/>
              </a:path>
              <a:path w="7704455" h="3418204">
                <a:moveTo>
                  <a:pt x="7260145" y="0"/>
                </a:moveTo>
                <a:lnTo>
                  <a:pt x="443979" y="0"/>
                </a:lnTo>
                <a:lnTo>
                  <a:pt x="395603" y="2604"/>
                </a:lnTo>
                <a:lnTo>
                  <a:pt x="348736" y="10239"/>
                </a:lnTo>
                <a:lnTo>
                  <a:pt x="303649" y="22632"/>
                </a:lnTo>
                <a:lnTo>
                  <a:pt x="260612" y="39513"/>
                </a:lnTo>
                <a:lnTo>
                  <a:pt x="219896" y="60611"/>
                </a:lnTo>
                <a:lnTo>
                  <a:pt x="181772" y="85656"/>
                </a:lnTo>
                <a:lnTo>
                  <a:pt x="146512" y="114377"/>
                </a:lnTo>
                <a:lnTo>
                  <a:pt x="114385" y="146503"/>
                </a:lnTo>
                <a:lnTo>
                  <a:pt x="85663" y="181764"/>
                </a:lnTo>
                <a:lnTo>
                  <a:pt x="60617" y="219888"/>
                </a:lnTo>
                <a:lnTo>
                  <a:pt x="39517" y="260606"/>
                </a:lnTo>
                <a:lnTo>
                  <a:pt x="22634" y="303645"/>
                </a:lnTo>
                <a:lnTo>
                  <a:pt x="10240" y="348737"/>
                </a:lnTo>
                <a:lnTo>
                  <a:pt x="2605" y="395609"/>
                </a:lnTo>
                <a:lnTo>
                  <a:pt x="0" y="443992"/>
                </a:lnTo>
                <a:lnTo>
                  <a:pt x="0" y="2219845"/>
                </a:lnTo>
                <a:lnTo>
                  <a:pt x="2605" y="2268221"/>
                </a:lnTo>
                <a:lnTo>
                  <a:pt x="10240" y="2315088"/>
                </a:lnTo>
                <a:lnTo>
                  <a:pt x="22634" y="2360175"/>
                </a:lnTo>
                <a:lnTo>
                  <a:pt x="39517" y="2403212"/>
                </a:lnTo>
                <a:lnTo>
                  <a:pt x="60617" y="2443928"/>
                </a:lnTo>
                <a:lnTo>
                  <a:pt x="85663" y="2482052"/>
                </a:lnTo>
                <a:lnTo>
                  <a:pt x="114385" y="2517312"/>
                </a:lnTo>
                <a:lnTo>
                  <a:pt x="146512" y="2549439"/>
                </a:lnTo>
                <a:lnTo>
                  <a:pt x="181772" y="2578161"/>
                </a:lnTo>
                <a:lnTo>
                  <a:pt x="219896" y="2603207"/>
                </a:lnTo>
                <a:lnTo>
                  <a:pt x="260612" y="2624307"/>
                </a:lnTo>
                <a:lnTo>
                  <a:pt x="303649" y="2641190"/>
                </a:lnTo>
                <a:lnTo>
                  <a:pt x="348736" y="2653584"/>
                </a:lnTo>
                <a:lnTo>
                  <a:pt x="395603" y="2661219"/>
                </a:lnTo>
                <a:lnTo>
                  <a:pt x="443979" y="2663825"/>
                </a:lnTo>
                <a:lnTo>
                  <a:pt x="7260145" y="2663825"/>
                </a:lnTo>
                <a:lnTo>
                  <a:pt x="7308528" y="2661219"/>
                </a:lnTo>
                <a:lnTo>
                  <a:pt x="7355400" y="2653584"/>
                </a:lnTo>
                <a:lnTo>
                  <a:pt x="7400491" y="2641190"/>
                </a:lnTo>
                <a:lnTo>
                  <a:pt x="7443531" y="2624307"/>
                </a:lnTo>
                <a:lnTo>
                  <a:pt x="7484248" y="2603207"/>
                </a:lnTo>
                <a:lnTo>
                  <a:pt x="7522373" y="2578161"/>
                </a:lnTo>
                <a:lnTo>
                  <a:pt x="7557633" y="2549439"/>
                </a:lnTo>
                <a:lnTo>
                  <a:pt x="7589759" y="2517312"/>
                </a:lnTo>
                <a:lnTo>
                  <a:pt x="7618480" y="2482052"/>
                </a:lnTo>
                <a:lnTo>
                  <a:pt x="7643525" y="2443928"/>
                </a:lnTo>
                <a:lnTo>
                  <a:pt x="7664623" y="2403212"/>
                </a:lnTo>
                <a:lnTo>
                  <a:pt x="7681505" y="2360175"/>
                </a:lnTo>
                <a:lnTo>
                  <a:pt x="7693898" y="2315088"/>
                </a:lnTo>
                <a:lnTo>
                  <a:pt x="7701532" y="2268221"/>
                </a:lnTo>
                <a:lnTo>
                  <a:pt x="7704137" y="2219845"/>
                </a:lnTo>
                <a:lnTo>
                  <a:pt x="7704137" y="443992"/>
                </a:lnTo>
                <a:lnTo>
                  <a:pt x="7701532" y="395609"/>
                </a:lnTo>
                <a:lnTo>
                  <a:pt x="7693898" y="348737"/>
                </a:lnTo>
                <a:lnTo>
                  <a:pt x="7681505" y="303645"/>
                </a:lnTo>
                <a:lnTo>
                  <a:pt x="7664623" y="260606"/>
                </a:lnTo>
                <a:lnTo>
                  <a:pt x="7643525" y="219888"/>
                </a:lnTo>
                <a:lnTo>
                  <a:pt x="7618480" y="181764"/>
                </a:lnTo>
                <a:lnTo>
                  <a:pt x="7589759" y="146503"/>
                </a:lnTo>
                <a:lnTo>
                  <a:pt x="7557633" y="114377"/>
                </a:lnTo>
                <a:lnTo>
                  <a:pt x="7522373" y="85656"/>
                </a:lnTo>
                <a:lnTo>
                  <a:pt x="7484248" y="60611"/>
                </a:lnTo>
                <a:lnTo>
                  <a:pt x="7443531" y="39513"/>
                </a:lnTo>
                <a:lnTo>
                  <a:pt x="7400491" y="22632"/>
                </a:lnTo>
                <a:lnTo>
                  <a:pt x="7355400" y="10239"/>
                </a:lnTo>
                <a:lnTo>
                  <a:pt x="7308528" y="2604"/>
                </a:lnTo>
                <a:lnTo>
                  <a:pt x="7260145" y="0"/>
                </a:lnTo>
                <a:close/>
              </a:path>
            </a:pathLst>
          </a:custGeom>
          <a:solidFill>
            <a:srgbClr val="FFCCFF"/>
          </a:solidFill>
        </p:spPr>
        <p:txBody>
          <a:bodyPr wrap="square" lIns="0" tIns="0" rIns="0" bIns="0" rtlCol="0"/>
          <a:lstStyle/>
          <a:p>
            <a:endParaRPr/>
          </a:p>
        </p:txBody>
      </p:sp>
      <p:sp>
        <p:nvSpPr>
          <p:cNvPr id="9" name="object 9"/>
          <p:cNvSpPr/>
          <p:nvPr/>
        </p:nvSpPr>
        <p:spPr>
          <a:xfrm>
            <a:off x="903668" y="3530852"/>
            <a:ext cx="7441959" cy="3188335"/>
          </a:xfrm>
          <a:custGeom>
            <a:avLst/>
            <a:gdLst/>
            <a:ahLst/>
            <a:cxnLst/>
            <a:rect l="l" t="t" r="r" b="b"/>
            <a:pathLst>
              <a:path w="7704455" h="3418204">
                <a:moveTo>
                  <a:pt x="0" y="443992"/>
                </a:moveTo>
                <a:lnTo>
                  <a:pt x="2605" y="395609"/>
                </a:lnTo>
                <a:lnTo>
                  <a:pt x="10240" y="348737"/>
                </a:lnTo>
                <a:lnTo>
                  <a:pt x="22634" y="303645"/>
                </a:lnTo>
                <a:lnTo>
                  <a:pt x="39517" y="260606"/>
                </a:lnTo>
                <a:lnTo>
                  <a:pt x="60617" y="219888"/>
                </a:lnTo>
                <a:lnTo>
                  <a:pt x="85663" y="181764"/>
                </a:lnTo>
                <a:lnTo>
                  <a:pt x="114385" y="146503"/>
                </a:lnTo>
                <a:lnTo>
                  <a:pt x="146512" y="114377"/>
                </a:lnTo>
                <a:lnTo>
                  <a:pt x="181772" y="85656"/>
                </a:lnTo>
                <a:lnTo>
                  <a:pt x="219896" y="60611"/>
                </a:lnTo>
                <a:lnTo>
                  <a:pt x="260612" y="39513"/>
                </a:lnTo>
                <a:lnTo>
                  <a:pt x="303649" y="22632"/>
                </a:lnTo>
                <a:lnTo>
                  <a:pt x="348736" y="10239"/>
                </a:lnTo>
                <a:lnTo>
                  <a:pt x="395603" y="2604"/>
                </a:lnTo>
                <a:lnTo>
                  <a:pt x="443979" y="0"/>
                </a:lnTo>
                <a:lnTo>
                  <a:pt x="1284033" y="0"/>
                </a:lnTo>
                <a:lnTo>
                  <a:pt x="3210115" y="0"/>
                </a:lnTo>
                <a:lnTo>
                  <a:pt x="7260145" y="0"/>
                </a:lnTo>
                <a:lnTo>
                  <a:pt x="7308528" y="2604"/>
                </a:lnTo>
                <a:lnTo>
                  <a:pt x="7355400" y="10239"/>
                </a:lnTo>
                <a:lnTo>
                  <a:pt x="7400491" y="22632"/>
                </a:lnTo>
                <a:lnTo>
                  <a:pt x="7443531" y="39513"/>
                </a:lnTo>
                <a:lnTo>
                  <a:pt x="7484248" y="60611"/>
                </a:lnTo>
                <a:lnTo>
                  <a:pt x="7522373" y="85656"/>
                </a:lnTo>
                <a:lnTo>
                  <a:pt x="7557633" y="114377"/>
                </a:lnTo>
                <a:lnTo>
                  <a:pt x="7589759" y="146503"/>
                </a:lnTo>
                <a:lnTo>
                  <a:pt x="7618480" y="181764"/>
                </a:lnTo>
                <a:lnTo>
                  <a:pt x="7643525" y="219888"/>
                </a:lnTo>
                <a:lnTo>
                  <a:pt x="7664623" y="260606"/>
                </a:lnTo>
                <a:lnTo>
                  <a:pt x="7681505" y="303645"/>
                </a:lnTo>
                <a:lnTo>
                  <a:pt x="7693898" y="348737"/>
                </a:lnTo>
                <a:lnTo>
                  <a:pt x="7701532" y="395609"/>
                </a:lnTo>
                <a:lnTo>
                  <a:pt x="7704137" y="443992"/>
                </a:lnTo>
                <a:lnTo>
                  <a:pt x="7704137" y="1553845"/>
                </a:lnTo>
                <a:lnTo>
                  <a:pt x="7704137" y="2219858"/>
                </a:lnTo>
                <a:lnTo>
                  <a:pt x="7701532" y="2268221"/>
                </a:lnTo>
                <a:lnTo>
                  <a:pt x="7693898" y="2315088"/>
                </a:lnTo>
                <a:lnTo>
                  <a:pt x="7681505" y="2360175"/>
                </a:lnTo>
                <a:lnTo>
                  <a:pt x="7664623" y="2403212"/>
                </a:lnTo>
                <a:lnTo>
                  <a:pt x="7643525" y="2443928"/>
                </a:lnTo>
                <a:lnTo>
                  <a:pt x="7618480" y="2482052"/>
                </a:lnTo>
                <a:lnTo>
                  <a:pt x="7589759" y="2517312"/>
                </a:lnTo>
                <a:lnTo>
                  <a:pt x="7557633" y="2549439"/>
                </a:lnTo>
                <a:lnTo>
                  <a:pt x="7522373" y="2578161"/>
                </a:lnTo>
                <a:lnTo>
                  <a:pt x="7484248" y="2603207"/>
                </a:lnTo>
                <a:lnTo>
                  <a:pt x="7443531" y="2624307"/>
                </a:lnTo>
                <a:lnTo>
                  <a:pt x="7400491" y="2641190"/>
                </a:lnTo>
                <a:lnTo>
                  <a:pt x="7355400" y="2653584"/>
                </a:lnTo>
                <a:lnTo>
                  <a:pt x="7308528" y="2661219"/>
                </a:lnTo>
                <a:lnTo>
                  <a:pt x="7260145" y="2663825"/>
                </a:lnTo>
                <a:lnTo>
                  <a:pt x="3210115" y="2663825"/>
                </a:lnTo>
                <a:lnTo>
                  <a:pt x="6781" y="3417846"/>
                </a:lnTo>
                <a:lnTo>
                  <a:pt x="1284033" y="2663825"/>
                </a:lnTo>
                <a:lnTo>
                  <a:pt x="443979" y="2663825"/>
                </a:lnTo>
                <a:lnTo>
                  <a:pt x="395603" y="2661219"/>
                </a:lnTo>
                <a:lnTo>
                  <a:pt x="348736" y="2653584"/>
                </a:lnTo>
                <a:lnTo>
                  <a:pt x="303649" y="2641190"/>
                </a:lnTo>
                <a:lnTo>
                  <a:pt x="260612" y="2624307"/>
                </a:lnTo>
                <a:lnTo>
                  <a:pt x="219896" y="2603207"/>
                </a:lnTo>
                <a:lnTo>
                  <a:pt x="181772" y="2578161"/>
                </a:lnTo>
                <a:lnTo>
                  <a:pt x="146512" y="2549439"/>
                </a:lnTo>
                <a:lnTo>
                  <a:pt x="114385" y="2517312"/>
                </a:lnTo>
                <a:lnTo>
                  <a:pt x="85663" y="2482052"/>
                </a:lnTo>
                <a:lnTo>
                  <a:pt x="60617" y="2443928"/>
                </a:lnTo>
                <a:lnTo>
                  <a:pt x="39517" y="2403212"/>
                </a:lnTo>
                <a:lnTo>
                  <a:pt x="22634" y="2360175"/>
                </a:lnTo>
                <a:lnTo>
                  <a:pt x="10240" y="2315088"/>
                </a:lnTo>
                <a:lnTo>
                  <a:pt x="2605" y="2268221"/>
                </a:lnTo>
                <a:lnTo>
                  <a:pt x="0" y="2219845"/>
                </a:lnTo>
                <a:lnTo>
                  <a:pt x="0" y="1553845"/>
                </a:lnTo>
                <a:lnTo>
                  <a:pt x="0" y="443992"/>
                </a:lnTo>
                <a:close/>
              </a:path>
            </a:pathLst>
          </a:custGeom>
          <a:ln w="9525">
            <a:solidFill>
              <a:srgbClr val="000000"/>
            </a:solidFill>
          </a:ln>
        </p:spPr>
        <p:txBody>
          <a:bodyPr wrap="square" lIns="0" tIns="0" rIns="0" bIns="0" rtlCol="0"/>
          <a:lstStyle/>
          <a:p>
            <a:endParaRPr/>
          </a:p>
        </p:txBody>
      </p:sp>
      <p:sp>
        <p:nvSpPr>
          <p:cNvPr id="10" name="object 10"/>
          <p:cNvSpPr txBox="1"/>
          <p:nvPr/>
        </p:nvSpPr>
        <p:spPr>
          <a:xfrm>
            <a:off x="945591" y="3786885"/>
            <a:ext cx="7180580" cy="2223135"/>
          </a:xfrm>
          <a:prstGeom prst="rect">
            <a:avLst/>
          </a:prstGeom>
        </p:spPr>
        <p:txBody>
          <a:bodyPr vert="horz" wrap="square" lIns="0" tIns="0" rIns="0" bIns="0" rtlCol="0">
            <a:spAutoFit/>
          </a:bodyPr>
          <a:lstStyle/>
          <a:p>
            <a:pPr marL="12700" marR="5080" indent="-1270" algn="ctr">
              <a:lnSpc>
                <a:spcPct val="100000"/>
              </a:lnSpc>
              <a:tabLst>
                <a:tab pos="1707514" algn="l"/>
              </a:tabLst>
            </a:pPr>
            <a:r>
              <a:rPr sz="2400" spc="-20" dirty="0">
                <a:solidFill>
                  <a:srgbClr val="1F487C"/>
                </a:solidFill>
                <a:latin typeface="Calibri"/>
                <a:cs typeface="Calibri"/>
              </a:rPr>
              <a:t>It’s </a:t>
            </a:r>
            <a:r>
              <a:rPr sz="2400" dirty="0">
                <a:solidFill>
                  <a:srgbClr val="1F487C"/>
                </a:solidFill>
                <a:latin typeface="Calibri"/>
                <a:cs typeface="Calibri"/>
              </a:rPr>
              <a:t>nice </a:t>
            </a:r>
            <a:r>
              <a:rPr sz="2400" spc="-15" dirty="0">
                <a:solidFill>
                  <a:srgbClr val="1F487C"/>
                </a:solidFill>
                <a:latin typeface="Calibri"/>
                <a:cs typeface="Calibri"/>
              </a:rPr>
              <a:t>to </a:t>
            </a:r>
            <a:r>
              <a:rPr sz="2400" dirty="0">
                <a:solidFill>
                  <a:srgbClr val="1F487C"/>
                </a:solidFill>
                <a:latin typeface="Calibri"/>
                <a:cs typeface="Calibri"/>
              </a:rPr>
              <a:t>be able </a:t>
            </a:r>
            <a:r>
              <a:rPr sz="2400" spc="-15" dirty="0">
                <a:solidFill>
                  <a:srgbClr val="1F487C"/>
                </a:solidFill>
                <a:latin typeface="Calibri"/>
                <a:cs typeface="Calibri"/>
              </a:rPr>
              <a:t>to </a:t>
            </a:r>
            <a:r>
              <a:rPr sz="2400" spc="-5" dirty="0">
                <a:solidFill>
                  <a:srgbClr val="1F487C"/>
                </a:solidFill>
                <a:latin typeface="Calibri"/>
                <a:cs typeface="Calibri"/>
              </a:rPr>
              <a:t>see </a:t>
            </a:r>
            <a:r>
              <a:rPr sz="2400" dirty="0">
                <a:solidFill>
                  <a:srgbClr val="1F487C"/>
                </a:solidFill>
                <a:latin typeface="Calibri"/>
                <a:cs typeface="Calibri"/>
              </a:rPr>
              <a:t>her </a:t>
            </a:r>
            <a:r>
              <a:rPr sz="2400" spc="-5" dirty="0">
                <a:solidFill>
                  <a:srgbClr val="1F487C"/>
                </a:solidFill>
                <a:latin typeface="Calibri"/>
                <a:cs typeface="Calibri"/>
              </a:rPr>
              <a:t>and </a:t>
            </a:r>
            <a:r>
              <a:rPr sz="2400" spc="-20" dirty="0">
                <a:solidFill>
                  <a:srgbClr val="1F487C"/>
                </a:solidFill>
                <a:latin typeface="Calibri"/>
                <a:cs typeface="Calibri"/>
              </a:rPr>
              <a:t>have </a:t>
            </a:r>
            <a:r>
              <a:rPr sz="2400" dirty="0">
                <a:solidFill>
                  <a:srgbClr val="1F487C"/>
                </a:solidFill>
                <a:latin typeface="Calibri"/>
                <a:cs typeface="Calibri"/>
              </a:rPr>
              <a:t>a </a:t>
            </a:r>
            <a:r>
              <a:rPr sz="2400" spc="-10" dirty="0">
                <a:solidFill>
                  <a:srgbClr val="1F487C"/>
                </a:solidFill>
                <a:latin typeface="Calibri"/>
                <a:cs typeface="Calibri"/>
              </a:rPr>
              <a:t>complete </a:t>
            </a:r>
            <a:r>
              <a:rPr sz="2400" spc="-5" dirty="0">
                <a:solidFill>
                  <a:srgbClr val="1F487C"/>
                </a:solidFill>
                <a:latin typeface="Calibri"/>
                <a:cs typeface="Calibri"/>
              </a:rPr>
              <a:t>picture  </a:t>
            </a:r>
            <a:r>
              <a:rPr sz="2400" dirty="0">
                <a:solidFill>
                  <a:srgbClr val="1F487C"/>
                </a:solidFill>
                <a:latin typeface="Calibri"/>
                <a:cs typeface="Calibri"/>
              </a:rPr>
              <a:t>of </a:t>
            </a:r>
            <a:r>
              <a:rPr sz="2400" dirty="0" smtClean="0">
                <a:solidFill>
                  <a:srgbClr val="1F487C"/>
                </a:solidFill>
                <a:latin typeface="Calibri"/>
                <a:cs typeface="Calibri"/>
              </a:rPr>
              <a:t>her</a:t>
            </a:r>
            <a:r>
              <a:rPr sz="2400" spc="-5" dirty="0" smtClean="0">
                <a:solidFill>
                  <a:srgbClr val="1F487C"/>
                </a:solidFill>
                <a:latin typeface="Calibri"/>
                <a:cs typeface="Calibri"/>
              </a:rPr>
              <a:t>…</a:t>
            </a:r>
            <a:r>
              <a:rPr lang="en-GB" sz="2400" spc="-5" dirty="0" smtClean="0">
                <a:solidFill>
                  <a:srgbClr val="1F487C"/>
                </a:solidFill>
                <a:latin typeface="Calibri"/>
                <a:cs typeface="Calibri"/>
              </a:rPr>
              <a:t> </a:t>
            </a:r>
            <a:r>
              <a:rPr sz="2400" spc="-5" dirty="0" smtClean="0">
                <a:solidFill>
                  <a:srgbClr val="1F487C"/>
                </a:solidFill>
                <a:latin typeface="Calibri"/>
                <a:cs typeface="Calibri"/>
              </a:rPr>
              <a:t>[</a:t>
            </a:r>
            <a:r>
              <a:rPr sz="2400" spc="-5" dirty="0">
                <a:solidFill>
                  <a:srgbClr val="1F487C"/>
                </a:solidFill>
                <a:latin typeface="Calibri"/>
                <a:cs typeface="Calibri"/>
              </a:rPr>
              <a:t>What </a:t>
            </a:r>
            <a:r>
              <a:rPr sz="2400" spc="-20" dirty="0">
                <a:solidFill>
                  <a:srgbClr val="1F487C"/>
                </a:solidFill>
                <a:latin typeface="Calibri"/>
                <a:cs typeface="Calibri"/>
              </a:rPr>
              <a:t>I’ve </a:t>
            </a:r>
            <a:r>
              <a:rPr sz="2400" spc="-5" dirty="0">
                <a:solidFill>
                  <a:srgbClr val="1F487C"/>
                </a:solidFill>
                <a:latin typeface="Calibri"/>
                <a:cs typeface="Calibri"/>
              </a:rPr>
              <a:t>got out of </a:t>
            </a:r>
            <a:r>
              <a:rPr sz="2400" spc="-15" dirty="0">
                <a:solidFill>
                  <a:srgbClr val="1F487C"/>
                </a:solidFill>
                <a:latin typeface="Calibri"/>
                <a:cs typeface="Calibri"/>
              </a:rPr>
              <a:t>contact </a:t>
            </a:r>
            <a:r>
              <a:rPr sz="2400" dirty="0">
                <a:solidFill>
                  <a:srgbClr val="1F487C"/>
                </a:solidFill>
                <a:latin typeface="Calibri"/>
                <a:cs typeface="Calibri"/>
              </a:rPr>
              <a:t>is] </a:t>
            </a:r>
            <a:r>
              <a:rPr sz="2400" spc="-5" dirty="0">
                <a:solidFill>
                  <a:srgbClr val="1F487C"/>
                </a:solidFill>
                <a:latin typeface="Calibri"/>
                <a:cs typeface="Calibri"/>
              </a:rPr>
              <a:t>knowing </a:t>
            </a:r>
            <a:r>
              <a:rPr sz="2400" dirty="0">
                <a:solidFill>
                  <a:srgbClr val="1F487C"/>
                </a:solidFill>
                <a:latin typeface="Calibri"/>
                <a:cs typeface="Calibri"/>
              </a:rPr>
              <a:t>who </a:t>
            </a:r>
            <a:r>
              <a:rPr sz="2400" spc="-5" dirty="0">
                <a:solidFill>
                  <a:srgbClr val="1F487C"/>
                </a:solidFill>
                <a:latin typeface="Calibri"/>
                <a:cs typeface="Calibri"/>
              </a:rPr>
              <a:t>she  </a:t>
            </a:r>
            <a:r>
              <a:rPr sz="2400" dirty="0">
                <a:solidFill>
                  <a:srgbClr val="1F487C"/>
                </a:solidFill>
                <a:latin typeface="Calibri"/>
                <a:cs typeface="Calibri"/>
              </a:rPr>
              <a:t>is </a:t>
            </a:r>
            <a:r>
              <a:rPr sz="2400" spc="-5" dirty="0">
                <a:solidFill>
                  <a:srgbClr val="1F487C"/>
                </a:solidFill>
                <a:latin typeface="Calibri"/>
                <a:cs typeface="Calibri"/>
              </a:rPr>
              <a:t>and </a:t>
            </a:r>
            <a:r>
              <a:rPr sz="2400" spc="-10" dirty="0">
                <a:solidFill>
                  <a:srgbClr val="1F487C"/>
                </a:solidFill>
                <a:latin typeface="Calibri"/>
                <a:cs typeface="Calibri"/>
              </a:rPr>
              <a:t>what </a:t>
            </a:r>
            <a:r>
              <a:rPr sz="2400" dirty="0">
                <a:solidFill>
                  <a:srgbClr val="1F487C"/>
                </a:solidFill>
                <a:latin typeface="Calibri"/>
                <a:cs typeface="Calibri"/>
              </a:rPr>
              <a:t>she </a:t>
            </a:r>
            <a:r>
              <a:rPr sz="2400" spc="-10" dirty="0">
                <a:solidFill>
                  <a:srgbClr val="1F487C"/>
                </a:solidFill>
                <a:latin typeface="Calibri"/>
                <a:cs typeface="Calibri"/>
              </a:rPr>
              <a:t>was </a:t>
            </a:r>
            <a:r>
              <a:rPr sz="2400" spc="-15" dirty="0">
                <a:solidFill>
                  <a:srgbClr val="1F487C"/>
                </a:solidFill>
                <a:latin typeface="Calibri"/>
                <a:cs typeface="Calibri"/>
              </a:rPr>
              <a:t>like, rather </a:t>
            </a:r>
            <a:r>
              <a:rPr sz="2400" spc="-5" dirty="0">
                <a:solidFill>
                  <a:srgbClr val="1F487C"/>
                </a:solidFill>
                <a:latin typeface="Calibri"/>
                <a:cs typeface="Calibri"/>
              </a:rPr>
              <a:t>than </a:t>
            </a:r>
            <a:r>
              <a:rPr sz="2400" dirty="0">
                <a:solidFill>
                  <a:srgbClr val="1F487C"/>
                </a:solidFill>
                <a:latin typeface="Calibri"/>
                <a:cs typeface="Calibri"/>
              </a:rPr>
              <a:t>thinking </a:t>
            </a:r>
            <a:r>
              <a:rPr sz="2400" spc="-15" dirty="0">
                <a:solidFill>
                  <a:srgbClr val="1F487C"/>
                </a:solidFill>
                <a:latin typeface="Calibri"/>
                <a:cs typeface="Calibri"/>
              </a:rPr>
              <a:t>‘she </a:t>
            </a:r>
            <a:r>
              <a:rPr sz="2400" spc="-5" dirty="0">
                <a:solidFill>
                  <a:srgbClr val="1F487C"/>
                </a:solidFill>
                <a:latin typeface="Calibri"/>
                <a:cs typeface="Calibri"/>
              </a:rPr>
              <a:t>could  </a:t>
            </a:r>
            <a:r>
              <a:rPr sz="2400" dirty="0">
                <a:solidFill>
                  <a:srgbClr val="1F487C"/>
                </a:solidFill>
                <a:latin typeface="Calibri"/>
                <a:cs typeface="Calibri"/>
              </a:rPr>
              <a:t>be </a:t>
            </a:r>
            <a:r>
              <a:rPr sz="2400" spc="-20" dirty="0">
                <a:solidFill>
                  <a:srgbClr val="1F487C"/>
                </a:solidFill>
                <a:latin typeface="Calibri"/>
                <a:cs typeface="Calibri"/>
              </a:rPr>
              <a:t>like</a:t>
            </a:r>
            <a:r>
              <a:rPr sz="2400" spc="-10" dirty="0">
                <a:solidFill>
                  <a:srgbClr val="1F487C"/>
                </a:solidFill>
                <a:latin typeface="Calibri"/>
                <a:cs typeface="Calibri"/>
              </a:rPr>
              <a:t> </a:t>
            </a:r>
            <a:r>
              <a:rPr sz="2400" dirty="0">
                <a:solidFill>
                  <a:srgbClr val="1F487C"/>
                </a:solidFill>
                <a:latin typeface="Calibri"/>
                <a:cs typeface="Calibri"/>
              </a:rPr>
              <a:t>this’</a:t>
            </a:r>
            <a:r>
              <a:rPr sz="2400" spc="-15" dirty="0">
                <a:solidFill>
                  <a:srgbClr val="1F487C"/>
                </a:solidFill>
                <a:latin typeface="Calibri"/>
                <a:cs typeface="Calibri"/>
              </a:rPr>
              <a:t> </a:t>
            </a:r>
            <a:r>
              <a:rPr sz="2400" dirty="0">
                <a:solidFill>
                  <a:srgbClr val="1F487C"/>
                </a:solidFill>
                <a:latin typeface="Calibri"/>
                <a:cs typeface="Calibri"/>
              </a:rPr>
              <a:t>-	</a:t>
            </a:r>
            <a:r>
              <a:rPr sz="2400" spc="-20" dirty="0">
                <a:solidFill>
                  <a:srgbClr val="1F487C"/>
                </a:solidFill>
                <a:latin typeface="Calibri"/>
                <a:cs typeface="Calibri"/>
              </a:rPr>
              <a:t>it’s like </a:t>
            </a:r>
            <a:r>
              <a:rPr sz="2400" spc="-10" dirty="0">
                <a:solidFill>
                  <a:srgbClr val="1F487C"/>
                </a:solidFill>
                <a:latin typeface="Calibri"/>
                <a:cs typeface="Calibri"/>
              </a:rPr>
              <a:t>you </a:t>
            </a:r>
            <a:r>
              <a:rPr sz="2400" spc="-15" dirty="0">
                <a:solidFill>
                  <a:srgbClr val="1F487C"/>
                </a:solidFill>
                <a:latin typeface="Calibri"/>
                <a:cs typeface="Calibri"/>
              </a:rPr>
              <a:t>can </a:t>
            </a:r>
            <a:r>
              <a:rPr sz="2400" spc="-20" dirty="0">
                <a:solidFill>
                  <a:srgbClr val="1F487C"/>
                </a:solidFill>
                <a:latin typeface="Calibri"/>
                <a:cs typeface="Calibri"/>
              </a:rPr>
              <a:t>have </a:t>
            </a:r>
            <a:r>
              <a:rPr sz="2400" dirty="0">
                <a:solidFill>
                  <a:srgbClr val="1F487C"/>
                </a:solidFill>
                <a:latin typeface="Calibri"/>
                <a:cs typeface="Calibri"/>
              </a:rPr>
              <a:t>this </a:t>
            </a:r>
            <a:r>
              <a:rPr sz="2400" spc="-5" dirty="0">
                <a:solidFill>
                  <a:srgbClr val="1F487C"/>
                </a:solidFill>
                <a:latin typeface="Calibri"/>
                <a:cs typeface="Calibri"/>
              </a:rPr>
              <a:t>whole</a:t>
            </a:r>
            <a:r>
              <a:rPr sz="2400" spc="25" dirty="0">
                <a:solidFill>
                  <a:srgbClr val="1F487C"/>
                </a:solidFill>
                <a:latin typeface="Calibri"/>
                <a:cs typeface="Calibri"/>
              </a:rPr>
              <a:t> </a:t>
            </a:r>
            <a:r>
              <a:rPr sz="2400" spc="-5" dirty="0">
                <a:solidFill>
                  <a:srgbClr val="1F487C"/>
                </a:solidFill>
                <a:latin typeface="Calibri"/>
                <a:cs typeface="Calibri"/>
              </a:rPr>
              <a:t>little</a:t>
            </a:r>
            <a:r>
              <a:rPr sz="2400" spc="-25" dirty="0">
                <a:solidFill>
                  <a:srgbClr val="1F487C"/>
                </a:solidFill>
                <a:latin typeface="Calibri"/>
                <a:cs typeface="Calibri"/>
              </a:rPr>
              <a:t> fantasy </a:t>
            </a:r>
            <a:r>
              <a:rPr sz="2400" dirty="0">
                <a:solidFill>
                  <a:srgbClr val="1F487C"/>
                </a:solidFill>
                <a:latin typeface="Calibri"/>
                <a:cs typeface="Calibri"/>
              </a:rPr>
              <a:t> </a:t>
            </a:r>
            <a:r>
              <a:rPr sz="2400" spc="-5" dirty="0" smtClean="0">
                <a:solidFill>
                  <a:srgbClr val="1F487C"/>
                </a:solidFill>
                <a:latin typeface="Calibri"/>
                <a:cs typeface="Calibri"/>
              </a:rPr>
              <a:t>world.</a:t>
            </a:r>
            <a:r>
              <a:rPr lang="en-GB" sz="2400" spc="-5" dirty="0" smtClean="0">
                <a:solidFill>
                  <a:srgbClr val="1F487C"/>
                </a:solidFill>
                <a:latin typeface="Calibri"/>
                <a:cs typeface="Calibri"/>
              </a:rPr>
              <a:t>.</a:t>
            </a:r>
            <a:r>
              <a:rPr sz="2400" spc="-5" dirty="0" smtClean="0">
                <a:solidFill>
                  <a:srgbClr val="1F487C"/>
                </a:solidFill>
                <a:latin typeface="Calibri"/>
                <a:cs typeface="Calibri"/>
              </a:rPr>
              <a:t>.</a:t>
            </a:r>
            <a:r>
              <a:rPr lang="en-GB" sz="2400" spc="-5" dirty="0" smtClean="0">
                <a:solidFill>
                  <a:srgbClr val="1F487C"/>
                </a:solidFill>
                <a:latin typeface="Calibri"/>
                <a:cs typeface="Calibri"/>
              </a:rPr>
              <a:t> </a:t>
            </a:r>
            <a:r>
              <a:rPr sz="2400" spc="-5" dirty="0" smtClean="0">
                <a:solidFill>
                  <a:srgbClr val="1F487C"/>
                </a:solidFill>
                <a:latin typeface="Calibri"/>
                <a:cs typeface="Calibri"/>
              </a:rPr>
              <a:t>and </a:t>
            </a:r>
            <a:r>
              <a:rPr sz="2400" spc="-5" dirty="0">
                <a:solidFill>
                  <a:srgbClr val="1F487C"/>
                </a:solidFill>
                <a:latin typeface="Calibri"/>
                <a:cs typeface="Calibri"/>
              </a:rPr>
              <a:t>once </a:t>
            </a:r>
            <a:r>
              <a:rPr sz="2400" spc="-10" dirty="0">
                <a:solidFill>
                  <a:srgbClr val="1F487C"/>
                </a:solidFill>
                <a:latin typeface="Calibri"/>
                <a:cs typeface="Calibri"/>
              </a:rPr>
              <a:t>you </a:t>
            </a:r>
            <a:r>
              <a:rPr sz="2400" spc="-5" dirty="0">
                <a:solidFill>
                  <a:srgbClr val="1F487C"/>
                </a:solidFill>
                <a:latin typeface="Calibri"/>
                <a:cs typeface="Calibri"/>
              </a:rPr>
              <a:t>see </a:t>
            </a:r>
            <a:r>
              <a:rPr sz="2400" spc="-50" dirty="0">
                <a:solidFill>
                  <a:srgbClr val="1F487C"/>
                </a:solidFill>
                <a:latin typeface="Calibri"/>
                <a:cs typeface="Calibri"/>
              </a:rPr>
              <a:t>her, </a:t>
            </a:r>
            <a:r>
              <a:rPr sz="2400" spc="-10" dirty="0">
                <a:solidFill>
                  <a:srgbClr val="1F487C"/>
                </a:solidFill>
                <a:latin typeface="Calibri"/>
                <a:cs typeface="Calibri"/>
              </a:rPr>
              <a:t>you know </a:t>
            </a:r>
            <a:r>
              <a:rPr sz="2400" spc="-20" dirty="0">
                <a:solidFill>
                  <a:srgbClr val="1F487C"/>
                </a:solidFill>
                <a:latin typeface="Calibri"/>
                <a:cs typeface="Calibri"/>
              </a:rPr>
              <a:t>it’s </a:t>
            </a:r>
            <a:r>
              <a:rPr sz="2400" spc="-5" dirty="0">
                <a:solidFill>
                  <a:srgbClr val="1F487C"/>
                </a:solidFill>
                <a:latin typeface="Calibri"/>
                <a:cs typeface="Calibri"/>
              </a:rPr>
              <a:t>not going </a:t>
            </a:r>
            <a:r>
              <a:rPr sz="2400" spc="-15" dirty="0">
                <a:solidFill>
                  <a:srgbClr val="1F487C"/>
                </a:solidFill>
                <a:latin typeface="Calibri"/>
                <a:cs typeface="Calibri"/>
              </a:rPr>
              <a:t>to  </a:t>
            </a:r>
            <a:r>
              <a:rPr sz="2400" spc="-5" dirty="0">
                <a:solidFill>
                  <a:srgbClr val="1F487C"/>
                </a:solidFill>
                <a:latin typeface="Calibri"/>
                <a:cs typeface="Calibri"/>
              </a:rPr>
              <a:t>happen</a:t>
            </a:r>
            <a:endParaRPr sz="2400" dirty="0">
              <a:latin typeface="Calibri"/>
              <a:cs typeface="Calibri"/>
            </a:endParaRPr>
          </a:p>
        </p:txBody>
      </p:sp>
      <p:pic>
        <p:nvPicPr>
          <p:cNvPr id="11" name="Picture 2" descr="C:\Users\claudia.martins\AppData\Local\Microsoft\Windows\Temporary Internet Files\Content.Outlook\BMCVRHBY\UEA_NEW_BRAND_Magenta_190_115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4985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8029" y="727075"/>
            <a:ext cx="7461911" cy="1477328"/>
          </a:xfrm>
          <a:prstGeom prst="rect">
            <a:avLst/>
          </a:prstGeom>
        </p:spPr>
        <p:txBody>
          <a:bodyPr vert="horz" wrap="square" lIns="0" tIns="0" rIns="0" bIns="0" rtlCol="0">
            <a:spAutoFit/>
          </a:bodyPr>
          <a:lstStyle/>
          <a:p>
            <a:pPr algn="ctr">
              <a:lnSpc>
                <a:spcPct val="100000"/>
              </a:lnSpc>
            </a:pPr>
            <a:r>
              <a:rPr spc="-5" dirty="0"/>
              <a:t>17 </a:t>
            </a:r>
            <a:r>
              <a:rPr spc="-85" dirty="0"/>
              <a:t>year, </a:t>
            </a:r>
            <a:r>
              <a:rPr spc="-15" dirty="0"/>
              <a:t>face-to-face </a:t>
            </a:r>
            <a:r>
              <a:rPr spc="-20" dirty="0"/>
              <a:t>contact</a:t>
            </a:r>
            <a:r>
              <a:rPr spc="-25" dirty="0"/>
              <a:t> </a:t>
            </a:r>
            <a:r>
              <a:rPr spc="-5" dirty="0"/>
              <a:t>with</a:t>
            </a:r>
          </a:p>
          <a:p>
            <a:pPr algn="ctr">
              <a:lnSpc>
                <a:spcPct val="100000"/>
              </a:lnSpc>
            </a:pPr>
            <a:r>
              <a:rPr spc="-10" dirty="0"/>
              <a:t>birth </a:t>
            </a:r>
            <a:r>
              <a:rPr spc="-5" dirty="0"/>
              <a:t>mother and</a:t>
            </a:r>
            <a:r>
              <a:rPr spc="-25" dirty="0"/>
              <a:t> </a:t>
            </a:r>
            <a:r>
              <a:rPr spc="-10" dirty="0"/>
              <a:t>grandmother</a:t>
            </a:r>
          </a:p>
        </p:txBody>
      </p:sp>
      <p:sp>
        <p:nvSpPr>
          <p:cNvPr id="3" name="object 3"/>
          <p:cNvSpPr/>
          <p:nvPr/>
        </p:nvSpPr>
        <p:spPr>
          <a:xfrm>
            <a:off x="755650" y="2429891"/>
            <a:ext cx="7654290" cy="3605149"/>
          </a:xfrm>
          <a:custGeom>
            <a:avLst/>
            <a:gdLst/>
            <a:ahLst/>
            <a:cxnLst/>
            <a:rect l="l" t="t" r="r" b="b"/>
            <a:pathLst>
              <a:path w="7654290" h="4173854">
                <a:moveTo>
                  <a:pt x="6301105" y="3456051"/>
                </a:moveTo>
                <a:lnTo>
                  <a:pt x="4410710" y="3456051"/>
                </a:lnTo>
                <a:lnTo>
                  <a:pt x="7653908" y="4173689"/>
                </a:lnTo>
                <a:lnTo>
                  <a:pt x="6301105" y="3456051"/>
                </a:lnTo>
                <a:close/>
              </a:path>
              <a:path w="7654290" h="4173854">
                <a:moveTo>
                  <a:pt x="6985254" y="0"/>
                </a:moveTo>
                <a:lnTo>
                  <a:pt x="576072" y="0"/>
                </a:lnTo>
                <a:lnTo>
                  <a:pt x="528821" y="1909"/>
                </a:lnTo>
                <a:lnTo>
                  <a:pt x="482622" y="7540"/>
                </a:lnTo>
                <a:lnTo>
                  <a:pt x="437625" y="16743"/>
                </a:lnTo>
                <a:lnTo>
                  <a:pt x="393977" y="29370"/>
                </a:lnTo>
                <a:lnTo>
                  <a:pt x="351826" y="45273"/>
                </a:lnTo>
                <a:lnTo>
                  <a:pt x="311320" y="64304"/>
                </a:lnTo>
                <a:lnTo>
                  <a:pt x="272608" y="86313"/>
                </a:lnTo>
                <a:lnTo>
                  <a:pt x="235838" y="111154"/>
                </a:lnTo>
                <a:lnTo>
                  <a:pt x="201158" y="138677"/>
                </a:lnTo>
                <a:lnTo>
                  <a:pt x="168716" y="168735"/>
                </a:lnTo>
                <a:lnTo>
                  <a:pt x="138660" y="201179"/>
                </a:lnTo>
                <a:lnTo>
                  <a:pt x="111139" y="235860"/>
                </a:lnTo>
                <a:lnTo>
                  <a:pt x="86301" y="272631"/>
                </a:lnTo>
                <a:lnTo>
                  <a:pt x="64294" y="311342"/>
                </a:lnTo>
                <a:lnTo>
                  <a:pt x="45266" y="351847"/>
                </a:lnTo>
                <a:lnTo>
                  <a:pt x="29365" y="393996"/>
                </a:lnTo>
                <a:lnTo>
                  <a:pt x="16740" y="437641"/>
                </a:lnTo>
                <a:lnTo>
                  <a:pt x="7538" y="482635"/>
                </a:lnTo>
                <a:lnTo>
                  <a:pt x="1909" y="528827"/>
                </a:lnTo>
                <a:lnTo>
                  <a:pt x="0" y="576072"/>
                </a:lnTo>
                <a:lnTo>
                  <a:pt x="0" y="2879979"/>
                </a:lnTo>
                <a:lnTo>
                  <a:pt x="1909" y="2927223"/>
                </a:lnTo>
                <a:lnTo>
                  <a:pt x="7538" y="2973415"/>
                </a:lnTo>
                <a:lnTo>
                  <a:pt x="16740" y="3018409"/>
                </a:lnTo>
                <a:lnTo>
                  <a:pt x="29365" y="3062054"/>
                </a:lnTo>
                <a:lnTo>
                  <a:pt x="45266" y="3104203"/>
                </a:lnTo>
                <a:lnTo>
                  <a:pt x="64294" y="3144708"/>
                </a:lnTo>
                <a:lnTo>
                  <a:pt x="86301" y="3183419"/>
                </a:lnTo>
                <a:lnTo>
                  <a:pt x="111139" y="3220190"/>
                </a:lnTo>
                <a:lnTo>
                  <a:pt x="138660" y="3254871"/>
                </a:lnTo>
                <a:lnTo>
                  <a:pt x="168716" y="3287315"/>
                </a:lnTo>
                <a:lnTo>
                  <a:pt x="201158" y="3317373"/>
                </a:lnTo>
                <a:lnTo>
                  <a:pt x="235838" y="3344896"/>
                </a:lnTo>
                <a:lnTo>
                  <a:pt x="272608" y="3369737"/>
                </a:lnTo>
                <a:lnTo>
                  <a:pt x="311320" y="3391746"/>
                </a:lnTo>
                <a:lnTo>
                  <a:pt x="351826" y="3410777"/>
                </a:lnTo>
                <a:lnTo>
                  <a:pt x="393977" y="3426680"/>
                </a:lnTo>
                <a:lnTo>
                  <a:pt x="437625" y="3439307"/>
                </a:lnTo>
                <a:lnTo>
                  <a:pt x="482622" y="3448510"/>
                </a:lnTo>
                <a:lnTo>
                  <a:pt x="528821" y="3454141"/>
                </a:lnTo>
                <a:lnTo>
                  <a:pt x="576072" y="3456051"/>
                </a:lnTo>
                <a:lnTo>
                  <a:pt x="6985254" y="3456051"/>
                </a:lnTo>
                <a:lnTo>
                  <a:pt x="7032498" y="3454141"/>
                </a:lnTo>
                <a:lnTo>
                  <a:pt x="7078690" y="3448510"/>
                </a:lnTo>
                <a:lnTo>
                  <a:pt x="7123684" y="3439307"/>
                </a:lnTo>
                <a:lnTo>
                  <a:pt x="7167329" y="3426680"/>
                </a:lnTo>
                <a:lnTo>
                  <a:pt x="7209478" y="3410777"/>
                </a:lnTo>
                <a:lnTo>
                  <a:pt x="7249983" y="3391746"/>
                </a:lnTo>
                <a:lnTo>
                  <a:pt x="7288694" y="3369737"/>
                </a:lnTo>
                <a:lnTo>
                  <a:pt x="7325465" y="3344896"/>
                </a:lnTo>
                <a:lnTo>
                  <a:pt x="7360146" y="3317373"/>
                </a:lnTo>
                <a:lnTo>
                  <a:pt x="7392590" y="3287315"/>
                </a:lnTo>
                <a:lnTo>
                  <a:pt x="7422648" y="3254871"/>
                </a:lnTo>
                <a:lnTo>
                  <a:pt x="7450171" y="3220190"/>
                </a:lnTo>
                <a:lnTo>
                  <a:pt x="7475012" y="3183419"/>
                </a:lnTo>
                <a:lnTo>
                  <a:pt x="7497021" y="3144708"/>
                </a:lnTo>
                <a:lnTo>
                  <a:pt x="7516052" y="3104203"/>
                </a:lnTo>
                <a:lnTo>
                  <a:pt x="7531955" y="3062054"/>
                </a:lnTo>
                <a:lnTo>
                  <a:pt x="7544582" y="3018409"/>
                </a:lnTo>
                <a:lnTo>
                  <a:pt x="7553785" y="2973415"/>
                </a:lnTo>
                <a:lnTo>
                  <a:pt x="7559416" y="2927223"/>
                </a:lnTo>
                <a:lnTo>
                  <a:pt x="7561326" y="2879979"/>
                </a:lnTo>
                <a:lnTo>
                  <a:pt x="7561326" y="576072"/>
                </a:lnTo>
                <a:lnTo>
                  <a:pt x="7559416" y="528827"/>
                </a:lnTo>
                <a:lnTo>
                  <a:pt x="7553785" y="482635"/>
                </a:lnTo>
                <a:lnTo>
                  <a:pt x="7544582" y="437641"/>
                </a:lnTo>
                <a:lnTo>
                  <a:pt x="7531955" y="393996"/>
                </a:lnTo>
                <a:lnTo>
                  <a:pt x="7516052" y="351847"/>
                </a:lnTo>
                <a:lnTo>
                  <a:pt x="7497021" y="311342"/>
                </a:lnTo>
                <a:lnTo>
                  <a:pt x="7475012" y="272631"/>
                </a:lnTo>
                <a:lnTo>
                  <a:pt x="7450171" y="235860"/>
                </a:lnTo>
                <a:lnTo>
                  <a:pt x="7422648" y="201179"/>
                </a:lnTo>
                <a:lnTo>
                  <a:pt x="7392590" y="168735"/>
                </a:lnTo>
                <a:lnTo>
                  <a:pt x="7360146" y="138677"/>
                </a:lnTo>
                <a:lnTo>
                  <a:pt x="7325465" y="111154"/>
                </a:lnTo>
                <a:lnTo>
                  <a:pt x="7288694" y="86313"/>
                </a:lnTo>
                <a:lnTo>
                  <a:pt x="7249983" y="64304"/>
                </a:lnTo>
                <a:lnTo>
                  <a:pt x="7209478" y="45273"/>
                </a:lnTo>
                <a:lnTo>
                  <a:pt x="7167329" y="29370"/>
                </a:lnTo>
                <a:lnTo>
                  <a:pt x="7123684" y="16743"/>
                </a:lnTo>
                <a:lnTo>
                  <a:pt x="7078690" y="7540"/>
                </a:lnTo>
                <a:lnTo>
                  <a:pt x="7032498" y="1909"/>
                </a:lnTo>
                <a:lnTo>
                  <a:pt x="6985254" y="0"/>
                </a:lnTo>
                <a:close/>
              </a:path>
            </a:pathLst>
          </a:custGeom>
          <a:solidFill>
            <a:srgbClr val="C5D9F0"/>
          </a:solidFill>
        </p:spPr>
        <p:txBody>
          <a:bodyPr wrap="square" lIns="0" tIns="0" rIns="0" bIns="0" rtlCol="0"/>
          <a:lstStyle/>
          <a:p>
            <a:endParaRPr/>
          </a:p>
        </p:txBody>
      </p:sp>
      <p:sp>
        <p:nvSpPr>
          <p:cNvPr id="4" name="object 4"/>
          <p:cNvSpPr/>
          <p:nvPr/>
        </p:nvSpPr>
        <p:spPr>
          <a:xfrm>
            <a:off x="755650" y="2429891"/>
            <a:ext cx="7654290" cy="3605149"/>
          </a:xfrm>
          <a:custGeom>
            <a:avLst/>
            <a:gdLst/>
            <a:ahLst/>
            <a:cxnLst/>
            <a:rect l="l" t="t" r="r" b="b"/>
            <a:pathLst>
              <a:path w="7654290" h="4173854">
                <a:moveTo>
                  <a:pt x="0" y="576072"/>
                </a:moveTo>
                <a:lnTo>
                  <a:pt x="1909" y="528827"/>
                </a:lnTo>
                <a:lnTo>
                  <a:pt x="7538" y="482635"/>
                </a:lnTo>
                <a:lnTo>
                  <a:pt x="16740" y="437641"/>
                </a:lnTo>
                <a:lnTo>
                  <a:pt x="29365" y="393996"/>
                </a:lnTo>
                <a:lnTo>
                  <a:pt x="45266" y="351847"/>
                </a:lnTo>
                <a:lnTo>
                  <a:pt x="64294" y="311342"/>
                </a:lnTo>
                <a:lnTo>
                  <a:pt x="86301" y="272631"/>
                </a:lnTo>
                <a:lnTo>
                  <a:pt x="111139" y="235860"/>
                </a:lnTo>
                <a:lnTo>
                  <a:pt x="138660" y="201179"/>
                </a:lnTo>
                <a:lnTo>
                  <a:pt x="168716" y="168735"/>
                </a:lnTo>
                <a:lnTo>
                  <a:pt x="201158" y="138677"/>
                </a:lnTo>
                <a:lnTo>
                  <a:pt x="235838" y="111154"/>
                </a:lnTo>
                <a:lnTo>
                  <a:pt x="272608" y="86313"/>
                </a:lnTo>
                <a:lnTo>
                  <a:pt x="311320" y="64304"/>
                </a:lnTo>
                <a:lnTo>
                  <a:pt x="351826" y="45273"/>
                </a:lnTo>
                <a:lnTo>
                  <a:pt x="393977" y="29370"/>
                </a:lnTo>
                <a:lnTo>
                  <a:pt x="437625" y="16743"/>
                </a:lnTo>
                <a:lnTo>
                  <a:pt x="482622" y="7540"/>
                </a:lnTo>
                <a:lnTo>
                  <a:pt x="528821" y="1909"/>
                </a:lnTo>
                <a:lnTo>
                  <a:pt x="576072" y="0"/>
                </a:lnTo>
                <a:lnTo>
                  <a:pt x="4410710" y="0"/>
                </a:lnTo>
                <a:lnTo>
                  <a:pt x="6301105" y="0"/>
                </a:lnTo>
                <a:lnTo>
                  <a:pt x="6985254" y="0"/>
                </a:lnTo>
                <a:lnTo>
                  <a:pt x="7032498" y="1909"/>
                </a:lnTo>
                <a:lnTo>
                  <a:pt x="7078690" y="7540"/>
                </a:lnTo>
                <a:lnTo>
                  <a:pt x="7123684" y="16743"/>
                </a:lnTo>
                <a:lnTo>
                  <a:pt x="7167329" y="29370"/>
                </a:lnTo>
                <a:lnTo>
                  <a:pt x="7209478" y="45273"/>
                </a:lnTo>
                <a:lnTo>
                  <a:pt x="7249983" y="64304"/>
                </a:lnTo>
                <a:lnTo>
                  <a:pt x="7288694" y="86313"/>
                </a:lnTo>
                <a:lnTo>
                  <a:pt x="7325465" y="111154"/>
                </a:lnTo>
                <a:lnTo>
                  <a:pt x="7360146" y="138677"/>
                </a:lnTo>
                <a:lnTo>
                  <a:pt x="7392590" y="168735"/>
                </a:lnTo>
                <a:lnTo>
                  <a:pt x="7422648" y="201179"/>
                </a:lnTo>
                <a:lnTo>
                  <a:pt x="7450171" y="235860"/>
                </a:lnTo>
                <a:lnTo>
                  <a:pt x="7475012" y="272631"/>
                </a:lnTo>
                <a:lnTo>
                  <a:pt x="7497021" y="311342"/>
                </a:lnTo>
                <a:lnTo>
                  <a:pt x="7516052" y="351847"/>
                </a:lnTo>
                <a:lnTo>
                  <a:pt x="7531955" y="393996"/>
                </a:lnTo>
                <a:lnTo>
                  <a:pt x="7544582" y="437641"/>
                </a:lnTo>
                <a:lnTo>
                  <a:pt x="7553785" y="482635"/>
                </a:lnTo>
                <a:lnTo>
                  <a:pt x="7559416" y="528827"/>
                </a:lnTo>
                <a:lnTo>
                  <a:pt x="7561326" y="576072"/>
                </a:lnTo>
                <a:lnTo>
                  <a:pt x="7561326" y="2015998"/>
                </a:lnTo>
                <a:lnTo>
                  <a:pt x="7561326" y="2879979"/>
                </a:lnTo>
                <a:lnTo>
                  <a:pt x="7559416" y="2927223"/>
                </a:lnTo>
                <a:lnTo>
                  <a:pt x="7553785" y="2973415"/>
                </a:lnTo>
                <a:lnTo>
                  <a:pt x="7544582" y="3018409"/>
                </a:lnTo>
                <a:lnTo>
                  <a:pt x="7531955" y="3062054"/>
                </a:lnTo>
                <a:lnTo>
                  <a:pt x="7516052" y="3104203"/>
                </a:lnTo>
                <a:lnTo>
                  <a:pt x="7497021" y="3144708"/>
                </a:lnTo>
                <a:lnTo>
                  <a:pt x="7475012" y="3183419"/>
                </a:lnTo>
                <a:lnTo>
                  <a:pt x="7450171" y="3220190"/>
                </a:lnTo>
                <a:lnTo>
                  <a:pt x="7422648" y="3254871"/>
                </a:lnTo>
                <a:lnTo>
                  <a:pt x="7392590" y="3287315"/>
                </a:lnTo>
                <a:lnTo>
                  <a:pt x="7360146" y="3317373"/>
                </a:lnTo>
                <a:lnTo>
                  <a:pt x="7325465" y="3344896"/>
                </a:lnTo>
                <a:lnTo>
                  <a:pt x="7288694" y="3369737"/>
                </a:lnTo>
                <a:lnTo>
                  <a:pt x="7249983" y="3391746"/>
                </a:lnTo>
                <a:lnTo>
                  <a:pt x="7209478" y="3410777"/>
                </a:lnTo>
                <a:lnTo>
                  <a:pt x="7167329" y="3426680"/>
                </a:lnTo>
                <a:lnTo>
                  <a:pt x="7123684" y="3439307"/>
                </a:lnTo>
                <a:lnTo>
                  <a:pt x="7078690" y="3448510"/>
                </a:lnTo>
                <a:lnTo>
                  <a:pt x="7032498" y="3454141"/>
                </a:lnTo>
                <a:lnTo>
                  <a:pt x="6985254" y="3456051"/>
                </a:lnTo>
                <a:lnTo>
                  <a:pt x="6301105" y="3456051"/>
                </a:lnTo>
                <a:lnTo>
                  <a:pt x="7653908" y="4173689"/>
                </a:lnTo>
                <a:lnTo>
                  <a:pt x="4410710" y="3456051"/>
                </a:lnTo>
                <a:lnTo>
                  <a:pt x="576072" y="3456051"/>
                </a:lnTo>
                <a:lnTo>
                  <a:pt x="528821" y="3454141"/>
                </a:lnTo>
                <a:lnTo>
                  <a:pt x="482622" y="3448510"/>
                </a:lnTo>
                <a:lnTo>
                  <a:pt x="437625" y="3439307"/>
                </a:lnTo>
                <a:lnTo>
                  <a:pt x="393977" y="3426680"/>
                </a:lnTo>
                <a:lnTo>
                  <a:pt x="351826" y="3410777"/>
                </a:lnTo>
                <a:lnTo>
                  <a:pt x="311320" y="3391746"/>
                </a:lnTo>
                <a:lnTo>
                  <a:pt x="272608" y="3369737"/>
                </a:lnTo>
                <a:lnTo>
                  <a:pt x="235838" y="3344896"/>
                </a:lnTo>
                <a:lnTo>
                  <a:pt x="201158" y="3317373"/>
                </a:lnTo>
                <a:lnTo>
                  <a:pt x="168716" y="3287315"/>
                </a:lnTo>
                <a:lnTo>
                  <a:pt x="138660" y="3254871"/>
                </a:lnTo>
                <a:lnTo>
                  <a:pt x="111139" y="3220190"/>
                </a:lnTo>
                <a:lnTo>
                  <a:pt x="86301" y="3183419"/>
                </a:lnTo>
                <a:lnTo>
                  <a:pt x="64294" y="3144708"/>
                </a:lnTo>
                <a:lnTo>
                  <a:pt x="45266" y="3104203"/>
                </a:lnTo>
                <a:lnTo>
                  <a:pt x="29365" y="3062054"/>
                </a:lnTo>
                <a:lnTo>
                  <a:pt x="16740" y="3018409"/>
                </a:lnTo>
                <a:lnTo>
                  <a:pt x="7538" y="2973415"/>
                </a:lnTo>
                <a:lnTo>
                  <a:pt x="1909" y="2927223"/>
                </a:lnTo>
                <a:lnTo>
                  <a:pt x="0" y="2879979"/>
                </a:lnTo>
                <a:lnTo>
                  <a:pt x="0" y="2015998"/>
                </a:lnTo>
                <a:lnTo>
                  <a:pt x="0" y="576072"/>
                </a:lnTo>
                <a:close/>
              </a:path>
            </a:pathLst>
          </a:custGeom>
          <a:ln w="25400">
            <a:solidFill>
              <a:srgbClr val="385D89"/>
            </a:solidFill>
          </a:ln>
        </p:spPr>
        <p:txBody>
          <a:bodyPr wrap="square" lIns="0" tIns="0" rIns="0" bIns="0" rtlCol="0"/>
          <a:lstStyle/>
          <a:p>
            <a:endParaRPr/>
          </a:p>
        </p:txBody>
      </p:sp>
      <p:sp>
        <p:nvSpPr>
          <p:cNvPr id="5" name="object 5"/>
          <p:cNvSpPr txBox="1"/>
          <p:nvPr/>
        </p:nvSpPr>
        <p:spPr>
          <a:xfrm>
            <a:off x="1122070" y="2680335"/>
            <a:ext cx="6727190" cy="2462213"/>
          </a:xfrm>
          <a:prstGeom prst="rect">
            <a:avLst/>
          </a:prstGeom>
        </p:spPr>
        <p:txBody>
          <a:bodyPr vert="horz" wrap="square" lIns="0" tIns="0" rIns="0" bIns="0" rtlCol="0">
            <a:spAutoFit/>
          </a:bodyPr>
          <a:lstStyle/>
          <a:p>
            <a:pPr marL="12700" marR="5080">
              <a:lnSpc>
                <a:spcPct val="100000"/>
              </a:lnSpc>
            </a:pPr>
            <a:r>
              <a:rPr sz="3200" dirty="0">
                <a:latin typeface="Calibri" panose="020F0502020204030204" pitchFamily="34" charset="0"/>
                <a:cs typeface="Arial"/>
              </a:rPr>
              <a:t>She was like a </a:t>
            </a:r>
            <a:r>
              <a:rPr sz="3200" spc="-5" dirty="0">
                <a:latin typeface="Calibri" panose="020F0502020204030204" pitchFamily="34" charset="0"/>
                <a:cs typeface="Arial"/>
              </a:rPr>
              <a:t>proper nan…She’d</a:t>
            </a:r>
            <a:r>
              <a:rPr sz="3200" spc="-110" dirty="0">
                <a:latin typeface="Calibri" panose="020F0502020204030204" pitchFamily="34" charset="0"/>
                <a:cs typeface="Arial"/>
              </a:rPr>
              <a:t> </a:t>
            </a:r>
            <a:r>
              <a:rPr sz="3200" dirty="0">
                <a:latin typeface="Calibri" panose="020F0502020204030204" pitchFamily="34" charset="0"/>
                <a:cs typeface="Arial"/>
              </a:rPr>
              <a:t>do  </a:t>
            </a:r>
            <a:r>
              <a:rPr sz="3200" spc="-5" dirty="0">
                <a:latin typeface="Calibri" panose="020F0502020204030204" pitchFamily="34" charset="0"/>
                <a:cs typeface="Arial"/>
              </a:rPr>
              <a:t>stupid little nan things, and even  though </a:t>
            </a:r>
            <a:r>
              <a:rPr sz="3200" dirty="0">
                <a:latin typeface="Calibri" panose="020F0502020204030204" pitchFamily="34" charset="0"/>
                <a:cs typeface="Arial"/>
              </a:rPr>
              <a:t>you </a:t>
            </a:r>
            <a:r>
              <a:rPr sz="3200" spc="-5" dirty="0">
                <a:latin typeface="Calibri" panose="020F0502020204030204" pitchFamily="34" charset="0"/>
                <a:cs typeface="Arial"/>
              </a:rPr>
              <a:t>only </a:t>
            </a:r>
            <a:r>
              <a:rPr sz="3200" dirty="0">
                <a:latin typeface="Calibri" panose="020F0502020204030204" pitchFamily="34" charset="0"/>
                <a:cs typeface="Arial"/>
              </a:rPr>
              <a:t>used to see </a:t>
            </a:r>
            <a:r>
              <a:rPr sz="3200" spc="-5" dirty="0">
                <a:latin typeface="Calibri" panose="020F0502020204030204" pitchFamily="34" charset="0"/>
                <a:cs typeface="Arial"/>
              </a:rPr>
              <a:t>her </a:t>
            </a:r>
            <a:r>
              <a:rPr sz="3200" dirty="0">
                <a:latin typeface="Calibri" panose="020F0502020204030204" pitchFamily="34" charset="0"/>
                <a:cs typeface="Arial"/>
              </a:rPr>
              <a:t>at  </a:t>
            </a:r>
            <a:r>
              <a:rPr sz="3200" spc="-5" dirty="0">
                <a:latin typeface="Calibri" panose="020F0502020204030204" pitchFamily="34" charset="0"/>
                <a:cs typeface="Arial"/>
              </a:rPr>
              <a:t>this place, </a:t>
            </a:r>
            <a:r>
              <a:rPr sz="3200" dirty="0">
                <a:latin typeface="Calibri" panose="020F0502020204030204" pitchFamily="34" charset="0"/>
                <a:cs typeface="Arial"/>
              </a:rPr>
              <a:t>I </a:t>
            </a:r>
            <a:r>
              <a:rPr sz="3200" spc="-5" dirty="0">
                <a:latin typeface="Calibri" panose="020F0502020204030204" pitchFamily="34" charset="0"/>
                <a:cs typeface="Arial"/>
              </a:rPr>
              <a:t>don’t </a:t>
            </a:r>
            <a:r>
              <a:rPr sz="3200" spc="-40" dirty="0">
                <a:latin typeface="Calibri" panose="020F0502020204030204" pitchFamily="34" charset="0"/>
                <a:cs typeface="Arial"/>
              </a:rPr>
              <a:t>know, </a:t>
            </a:r>
            <a:r>
              <a:rPr sz="3200" dirty="0">
                <a:latin typeface="Calibri" panose="020F0502020204030204" pitchFamily="34" charset="0"/>
                <a:cs typeface="Arial"/>
              </a:rPr>
              <a:t>I’d go </a:t>
            </a:r>
            <a:r>
              <a:rPr sz="3200" spc="-5" dirty="0">
                <a:latin typeface="Calibri" panose="020F0502020204030204" pitchFamily="34" charset="0"/>
                <a:cs typeface="Arial"/>
              </a:rPr>
              <a:t>and  </a:t>
            </a:r>
            <a:r>
              <a:rPr sz="3200" dirty="0">
                <a:latin typeface="Calibri" panose="020F0502020204030204" pitchFamily="34" charset="0"/>
                <a:cs typeface="Arial"/>
              </a:rPr>
              <a:t>give </a:t>
            </a:r>
            <a:r>
              <a:rPr sz="3200" spc="-5" dirty="0">
                <a:latin typeface="Calibri" panose="020F0502020204030204" pitchFamily="34" charset="0"/>
                <a:cs typeface="Arial"/>
              </a:rPr>
              <a:t>her </a:t>
            </a:r>
            <a:r>
              <a:rPr sz="3200" dirty="0">
                <a:latin typeface="Calibri" panose="020F0502020204030204" pitchFamily="34" charset="0"/>
                <a:cs typeface="Arial"/>
              </a:rPr>
              <a:t>a </a:t>
            </a:r>
            <a:r>
              <a:rPr sz="3200" spc="-5" dirty="0">
                <a:latin typeface="Calibri" panose="020F0502020204030204" pitchFamily="34" charset="0"/>
                <a:cs typeface="Arial"/>
              </a:rPr>
              <a:t>hug. </a:t>
            </a:r>
            <a:r>
              <a:rPr sz="3200" dirty="0">
                <a:latin typeface="Calibri" panose="020F0502020204030204" pitchFamily="34" charset="0"/>
                <a:cs typeface="Arial"/>
              </a:rPr>
              <a:t>I </a:t>
            </a:r>
            <a:r>
              <a:rPr sz="3200" spc="-5" dirty="0">
                <a:latin typeface="Calibri" panose="020F0502020204030204" pitchFamily="34" charset="0"/>
                <a:cs typeface="Arial"/>
              </a:rPr>
              <a:t>really </a:t>
            </a:r>
            <a:r>
              <a:rPr sz="3200" dirty="0">
                <a:latin typeface="Calibri" panose="020F0502020204030204" pitchFamily="34" charset="0"/>
                <a:cs typeface="Arial"/>
              </a:rPr>
              <a:t>liked </a:t>
            </a:r>
            <a:r>
              <a:rPr sz="3200" spc="-5" dirty="0">
                <a:latin typeface="Calibri" panose="020F0502020204030204" pitchFamily="34" charset="0"/>
                <a:cs typeface="Arial"/>
              </a:rPr>
              <a:t>seeing  </a:t>
            </a:r>
            <a:r>
              <a:rPr sz="3200" spc="-50" dirty="0" smtClean="0">
                <a:latin typeface="Calibri" panose="020F0502020204030204" pitchFamily="34" charset="0"/>
                <a:cs typeface="Arial"/>
              </a:rPr>
              <a:t>her</a:t>
            </a:r>
            <a:endParaRPr lang="en-GB" sz="3200" spc="-50" dirty="0" smtClean="0">
              <a:latin typeface="Calibri" panose="020F0502020204030204" pitchFamily="34" charset="0"/>
              <a:cs typeface="Arial"/>
            </a:endParaRPr>
          </a:p>
        </p:txBody>
      </p:sp>
      <p:pic>
        <p:nvPicPr>
          <p:cNvPr id="6" name="Picture 2" descr="C:\Users\claudia.martins\AppData\Local\Microsoft\Windows\Temporary Internet Files\Content.Outlook\BMCVRHBY\UEA_NEW_BRAND_Magenta_190_115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423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0623" y="2459736"/>
            <a:ext cx="8324088" cy="9525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68312" y="2484691"/>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solidFill>
            <a:srgbClr val="FFFFFF">
              <a:alpha val="90194"/>
            </a:srgbClr>
          </a:solidFill>
        </p:spPr>
        <p:txBody>
          <a:bodyPr wrap="square" lIns="0" tIns="0" rIns="0" bIns="0" rtlCol="0"/>
          <a:lstStyle/>
          <a:p>
            <a:endParaRPr/>
          </a:p>
        </p:txBody>
      </p:sp>
      <p:sp>
        <p:nvSpPr>
          <p:cNvPr id="4" name="object 4"/>
          <p:cNvSpPr/>
          <p:nvPr/>
        </p:nvSpPr>
        <p:spPr>
          <a:xfrm>
            <a:off x="468312" y="2484691"/>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ln w="9525">
            <a:solidFill>
              <a:srgbClr val="4F81BC"/>
            </a:solidFill>
          </a:ln>
        </p:spPr>
        <p:txBody>
          <a:bodyPr wrap="square" lIns="0" tIns="0" rIns="0" bIns="0" rtlCol="0"/>
          <a:lstStyle/>
          <a:p>
            <a:endParaRPr/>
          </a:p>
        </p:txBody>
      </p:sp>
      <p:sp>
        <p:nvSpPr>
          <p:cNvPr id="5" name="object 5"/>
          <p:cNvSpPr/>
          <p:nvPr/>
        </p:nvSpPr>
        <p:spPr>
          <a:xfrm>
            <a:off x="835152" y="1961387"/>
            <a:ext cx="5849112" cy="110032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20623" y="4002024"/>
            <a:ext cx="8324088" cy="9525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68312" y="4026852"/>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solidFill>
            <a:srgbClr val="FFFFFF">
              <a:alpha val="90194"/>
            </a:srgbClr>
          </a:solidFill>
        </p:spPr>
        <p:txBody>
          <a:bodyPr wrap="square" lIns="0" tIns="0" rIns="0" bIns="0" rtlCol="0"/>
          <a:lstStyle/>
          <a:p>
            <a:endParaRPr/>
          </a:p>
        </p:txBody>
      </p:sp>
      <p:sp>
        <p:nvSpPr>
          <p:cNvPr id="8" name="object 8"/>
          <p:cNvSpPr/>
          <p:nvPr/>
        </p:nvSpPr>
        <p:spPr>
          <a:xfrm>
            <a:off x="468312" y="4026852"/>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ln w="9525">
            <a:solidFill>
              <a:srgbClr val="4F81BC"/>
            </a:solidFill>
          </a:ln>
        </p:spPr>
        <p:txBody>
          <a:bodyPr wrap="square" lIns="0" tIns="0" rIns="0" bIns="0" rtlCol="0"/>
          <a:lstStyle/>
          <a:p>
            <a:endParaRPr/>
          </a:p>
        </p:txBody>
      </p:sp>
      <p:sp>
        <p:nvSpPr>
          <p:cNvPr id="9" name="object 9"/>
          <p:cNvSpPr/>
          <p:nvPr/>
        </p:nvSpPr>
        <p:spPr>
          <a:xfrm>
            <a:off x="854963" y="3503675"/>
            <a:ext cx="5849112" cy="1100328"/>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20623" y="5544312"/>
            <a:ext cx="8324088" cy="9525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68312" y="5569115"/>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468312" y="5569115"/>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ln w="9525">
            <a:solidFill>
              <a:srgbClr val="4F81BC"/>
            </a:solidFill>
          </a:ln>
        </p:spPr>
        <p:txBody>
          <a:bodyPr wrap="square" lIns="0" tIns="0" rIns="0" bIns="0" rtlCol="0"/>
          <a:lstStyle/>
          <a:p>
            <a:endParaRPr/>
          </a:p>
        </p:txBody>
      </p:sp>
      <p:sp>
        <p:nvSpPr>
          <p:cNvPr id="13" name="object 13"/>
          <p:cNvSpPr/>
          <p:nvPr/>
        </p:nvSpPr>
        <p:spPr>
          <a:xfrm>
            <a:off x="835152" y="5045963"/>
            <a:ext cx="7197852" cy="1100328"/>
          </a:xfrm>
          <a:prstGeom prst="rect">
            <a:avLst/>
          </a:prstGeom>
          <a:blipFill>
            <a:blip r:embed="rId7" cstate="print"/>
            <a:stretch>
              <a:fillRect/>
            </a:stretch>
          </a:blipFill>
        </p:spPr>
        <p:txBody>
          <a:bodyPr wrap="square" lIns="0" tIns="0" rIns="0" bIns="0" rtlCol="0"/>
          <a:lstStyle/>
          <a:p>
            <a:endParaRPr/>
          </a:p>
        </p:txBody>
      </p:sp>
      <p:sp>
        <p:nvSpPr>
          <p:cNvPr id="14" name="object 14"/>
          <p:cNvSpPr txBox="1"/>
          <p:nvPr/>
        </p:nvSpPr>
        <p:spPr>
          <a:xfrm>
            <a:off x="1039774" y="675767"/>
            <a:ext cx="7528559" cy="5406608"/>
          </a:xfrm>
          <a:prstGeom prst="rect">
            <a:avLst/>
          </a:prstGeom>
        </p:spPr>
        <p:txBody>
          <a:bodyPr vert="horz" wrap="square" lIns="0" tIns="0" rIns="0" bIns="0" rtlCol="0">
            <a:spAutoFit/>
          </a:bodyPr>
          <a:lstStyle/>
          <a:p>
            <a:pPr marL="12700">
              <a:lnSpc>
                <a:spcPct val="100000"/>
              </a:lnSpc>
            </a:pPr>
            <a:r>
              <a:rPr sz="3600" spc="-5" dirty="0">
                <a:solidFill>
                  <a:srgbClr val="E42333"/>
                </a:solidFill>
                <a:latin typeface="Calibri"/>
                <a:cs typeface="Calibri"/>
              </a:rPr>
              <a:t>Challenges of </a:t>
            </a:r>
            <a:r>
              <a:rPr sz="3600" spc="-20" dirty="0">
                <a:solidFill>
                  <a:srgbClr val="E42333"/>
                </a:solidFill>
                <a:latin typeface="Calibri"/>
                <a:cs typeface="Calibri"/>
              </a:rPr>
              <a:t>contact </a:t>
            </a:r>
            <a:r>
              <a:rPr sz="3600" spc="-25" dirty="0">
                <a:solidFill>
                  <a:srgbClr val="E42333"/>
                </a:solidFill>
                <a:latin typeface="Calibri"/>
                <a:cs typeface="Calibri"/>
              </a:rPr>
              <a:t>for </a:t>
            </a:r>
            <a:r>
              <a:rPr sz="3600" spc="-10" dirty="0">
                <a:solidFill>
                  <a:srgbClr val="E42333"/>
                </a:solidFill>
                <a:latin typeface="Calibri"/>
                <a:cs typeface="Calibri"/>
              </a:rPr>
              <a:t>adopted young</a:t>
            </a:r>
            <a:endParaRPr sz="3600" dirty="0">
              <a:solidFill>
                <a:srgbClr val="E42333"/>
              </a:solidFill>
              <a:latin typeface="Calibri"/>
              <a:cs typeface="Calibri"/>
            </a:endParaRPr>
          </a:p>
          <a:p>
            <a:pPr marL="3120390">
              <a:lnSpc>
                <a:spcPct val="100000"/>
              </a:lnSpc>
            </a:pPr>
            <a:r>
              <a:rPr sz="3600" spc="-5" dirty="0">
                <a:solidFill>
                  <a:srgbClr val="E42333"/>
                </a:solidFill>
                <a:latin typeface="Calibri"/>
                <a:cs typeface="Calibri"/>
              </a:rPr>
              <a:t>people</a:t>
            </a:r>
            <a:endParaRPr sz="3600" dirty="0">
              <a:solidFill>
                <a:srgbClr val="E42333"/>
              </a:solidFill>
              <a:latin typeface="Calibri"/>
              <a:cs typeface="Calibri"/>
            </a:endParaRPr>
          </a:p>
          <a:p>
            <a:pPr marL="106680">
              <a:lnSpc>
                <a:spcPct val="100000"/>
              </a:lnSpc>
              <a:spcBef>
                <a:spcPts val="3105"/>
              </a:spcBef>
            </a:pPr>
            <a:r>
              <a:rPr sz="3600" b="1" dirty="0">
                <a:solidFill>
                  <a:srgbClr val="FFFFFF"/>
                </a:solidFill>
                <a:latin typeface="Cambria"/>
                <a:cs typeface="Cambria"/>
              </a:rPr>
              <a:t>Emotional</a:t>
            </a:r>
            <a:r>
              <a:rPr sz="3600" b="1" spc="-110" dirty="0">
                <a:solidFill>
                  <a:srgbClr val="FFFFFF"/>
                </a:solidFill>
                <a:latin typeface="Cambria"/>
                <a:cs typeface="Cambria"/>
              </a:rPr>
              <a:t> </a:t>
            </a:r>
            <a:r>
              <a:rPr sz="3600" b="1" spc="-15" dirty="0">
                <a:solidFill>
                  <a:srgbClr val="FFFFFF"/>
                </a:solidFill>
                <a:latin typeface="Cambria"/>
                <a:cs typeface="Cambria"/>
              </a:rPr>
              <a:t>strain</a:t>
            </a:r>
            <a:endParaRPr sz="3600" dirty="0">
              <a:latin typeface="Cambria"/>
              <a:cs typeface="Cambria"/>
            </a:endParaRPr>
          </a:p>
          <a:p>
            <a:pPr marL="106680" marR="2630170" indent="19685">
              <a:lnSpc>
                <a:spcPts val="12150"/>
              </a:lnSpc>
              <a:spcBef>
                <a:spcPts val="1705"/>
              </a:spcBef>
            </a:pPr>
            <a:r>
              <a:rPr sz="3600" b="1" spc="-5" dirty="0">
                <a:solidFill>
                  <a:srgbClr val="FFFFFF"/>
                </a:solidFill>
                <a:latin typeface="Cambria"/>
                <a:cs typeface="Cambria"/>
              </a:rPr>
              <a:t>Managing loss  </a:t>
            </a:r>
            <a:r>
              <a:rPr sz="3600" b="1" spc="-20" dirty="0">
                <a:solidFill>
                  <a:srgbClr val="FFFFFF"/>
                </a:solidFill>
                <a:latin typeface="Cambria"/>
                <a:cs typeface="Cambria"/>
              </a:rPr>
              <a:t>Unanswered</a:t>
            </a:r>
            <a:r>
              <a:rPr sz="3600" b="1" spc="-50" dirty="0">
                <a:solidFill>
                  <a:srgbClr val="FFFFFF"/>
                </a:solidFill>
                <a:latin typeface="Cambria"/>
                <a:cs typeface="Cambria"/>
              </a:rPr>
              <a:t> </a:t>
            </a:r>
            <a:r>
              <a:rPr sz="3600" b="1" spc="-5" dirty="0">
                <a:solidFill>
                  <a:srgbClr val="FFFFFF"/>
                </a:solidFill>
                <a:latin typeface="Cambria"/>
                <a:cs typeface="Cambria"/>
              </a:rPr>
              <a:t>questions</a:t>
            </a:r>
            <a:endParaRPr sz="3600" dirty="0">
              <a:latin typeface="Cambria"/>
              <a:cs typeface="Cambria"/>
            </a:endParaRPr>
          </a:p>
        </p:txBody>
      </p:sp>
      <p:pic>
        <p:nvPicPr>
          <p:cNvPr id="15" name="Picture 2" descr="C:\Users\claudia.martins\AppData\Local\Microsoft\Windows\Temporary Internet Files\Content.Outlook\BMCVRHBY\UEA_NEW_BRAND_Magenta_190_115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9163" y="6146047"/>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3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bwMode="auto">
          <a:xfrm>
            <a:off x="402336" y="753110"/>
            <a:ext cx="3913632" cy="2044954"/>
          </a:xfrm>
          <a:prstGeom prst="wedgeRoundRectCallout">
            <a:avLst>
              <a:gd name="adj1" fmla="val -5880"/>
              <a:gd name="adj2" fmla="val 67866"/>
              <a:gd name="adj3" fmla="val 16667"/>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 name="object 2"/>
          <p:cNvSpPr txBox="1"/>
          <p:nvPr/>
        </p:nvSpPr>
        <p:spPr>
          <a:xfrm>
            <a:off x="620064" y="1112773"/>
            <a:ext cx="3530600" cy="1490980"/>
          </a:xfrm>
          <a:prstGeom prst="rect">
            <a:avLst/>
          </a:prstGeom>
        </p:spPr>
        <p:txBody>
          <a:bodyPr vert="horz" wrap="square" lIns="0" tIns="0" rIns="0" bIns="0" rtlCol="0">
            <a:spAutoFit/>
          </a:bodyPr>
          <a:lstStyle/>
          <a:p>
            <a:pPr marL="12700" marR="5080" algn="ctr">
              <a:lnSpc>
                <a:spcPct val="100000"/>
              </a:lnSpc>
            </a:pPr>
            <a:r>
              <a:rPr sz="2400" spc="-20" dirty="0">
                <a:solidFill>
                  <a:srgbClr val="1F487C"/>
                </a:solidFill>
                <a:latin typeface="Calibri"/>
                <a:cs typeface="Calibri"/>
              </a:rPr>
              <a:t>It’s </a:t>
            </a:r>
            <a:r>
              <a:rPr sz="2400" spc="-10" dirty="0">
                <a:solidFill>
                  <a:srgbClr val="1F487C"/>
                </a:solidFill>
                <a:latin typeface="Calibri"/>
                <a:cs typeface="Calibri"/>
              </a:rPr>
              <a:t>upsetting </a:t>
            </a:r>
            <a:r>
              <a:rPr sz="2400" spc="-15" dirty="0">
                <a:solidFill>
                  <a:srgbClr val="1F487C"/>
                </a:solidFill>
                <a:latin typeface="Calibri"/>
                <a:cs typeface="Calibri"/>
              </a:rPr>
              <a:t>to </a:t>
            </a:r>
            <a:r>
              <a:rPr sz="2400" dirty="0">
                <a:solidFill>
                  <a:srgbClr val="1F487C"/>
                </a:solidFill>
                <a:latin typeface="Calibri"/>
                <a:cs typeface="Calibri"/>
              </a:rPr>
              <a:t>see her</a:t>
            </a:r>
            <a:r>
              <a:rPr sz="2400" spc="-40" dirty="0">
                <a:solidFill>
                  <a:srgbClr val="1F487C"/>
                </a:solidFill>
                <a:latin typeface="Calibri"/>
                <a:cs typeface="Calibri"/>
              </a:rPr>
              <a:t> </a:t>
            </a:r>
            <a:r>
              <a:rPr sz="2400" spc="-10" dirty="0">
                <a:solidFill>
                  <a:srgbClr val="1F487C"/>
                </a:solidFill>
                <a:latin typeface="Calibri"/>
                <a:cs typeface="Calibri"/>
              </a:rPr>
              <a:t>how  </a:t>
            </a:r>
            <a:r>
              <a:rPr sz="2400" spc="-5" dirty="0">
                <a:solidFill>
                  <a:srgbClr val="1F487C"/>
                </a:solidFill>
                <a:latin typeface="Calibri"/>
                <a:cs typeface="Calibri"/>
              </a:rPr>
              <a:t>she </a:t>
            </a:r>
            <a:r>
              <a:rPr sz="2400" dirty="0">
                <a:solidFill>
                  <a:srgbClr val="1F487C"/>
                </a:solidFill>
                <a:latin typeface="Calibri"/>
                <a:cs typeface="Calibri"/>
              </a:rPr>
              <a:t>is, </a:t>
            </a:r>
            <a:r>
              <a:rPr sz="2400" spc="-5" dirty="0">
                <a:solidFill>
                  <a:srgbClr val="1F487C"/>
                </a:solidFill>
                <a:latin typeface="Calibri"/>
                <a:cs typeface="Calibri"/>
              </a:rPr>
              <a:t>but </a:t>
            </a:r>
            <a:r>
              <a:rPr sz="2400" dirty="0">
                <a:solidFill>
                  <a:srgbClr val="1F487C"/>
                </a:solidFill>
                <a:latin typeface="Calibri"/>
                <a:cs typeface="Calibri"/>
              </a:rPr>
              <a:t>I </a:t>
            </a:r>
            <a:r>
              <a:rPr sz="2400" spc="-25" dirty="0">
                <a:solidFill>
                  <a:srgbClr val="1F487C"/>
                </a:solidFill>
                <a:latin typeface="Calibri"/>
                <a:cs typeface="Calibri"/>
              </a:rPr>
              <a:t>like </a:t>
            </a:r>
            <a:r>
              <a:rPr sz="2400" spc="-15" dirty="0">
                <a:solidFill>
                  <a:srgbClr val="1F487C"/>
                </a:solidFill>
                <a:latin typeface="Calibri"/>
                <a:cs typeface="Calibri"/>
              </a:rPr>
              <a:t>to </a:t>
            </a:r>
            <a:r>
              <a:rPr sz="2400" spc="-5" dirty="0">
                <a:solidFill>
                  <a:srgbClr val="1F487C"/>
                </a:solidFill>
                <a:latin typeface="Calibri"/>
                <a:cs typeface="Calibri"/>
              </a:rPr>
              <a:t>see </a:t>
            </a:r>
            <a:r>
              <a:rPr sz="2400" spc="-10" dirty="0">
                <a:solidFill>
                  <a:srgbClr val="1F487C"/>
                </a:solidFill>
                <a:latin typeface="Calibri"/>
                <a:cs typeface="Calibri"/>
              </a:rPr>
              <a:t>that  </a:t>
            </a:r>
            <a:r>
              <a:rPr sz="2400" dirty="0">
                <a:solidFill>
                  <a:srgbClr val="1F487C"/>
                </a:solidFill>
                <a:latin typeface="Calibri"/>
                <a:cs typeface="Calibri"/>
              </a:rPr>
              <a:t>she is </a:t>
            </a:r>
            <a:r>
              <a:rPr sz="2400" spc="-25" dirty="0">
                <a:solidFill>
                  <a:srgbClr val="1F487C"/>
                </a:solidFill>
                <a:latin typeface="Calibri"/>
                <a:cs typeface="Calibri"/>
              </a:rPr>
              <a:t>okay </a:t>
            </a:r>
            <a:r>
              <a:rPr sz="2400" spc="-5" dirty="0">
                <a:solidFill>
                  <a:srgbClr val="1F487C"/>
                </a:solidFill>
                <a:latin typeface="Calibri"/>
                <a:cs typeface="Calibri"/>
              </a:rPr>
              <a:t>and </a:t>
            </a:r>
            <a:r>
              <a:rPr sz="2400" spc="-10" dirty="0">
                <a:solidFill>
                  <a:srgbClr val="1F487C"/>
                </a:solidFill>
                <a:latin typeface="Calibri"/>
                <a:cs typeface="Calibri"/>
              </a:rPr>
              <a:t>that </a:t>
            </a:r>
            <a:r>
              <a:rPr sz="2400" spc="-30" dirty="0">
                <a:solidFill>
                  <a:srgbClr val="1F487C"/>
                </a:solidFill>
                <a:latin typeface="Calibri"/>
                <a:cs typeface="Calibri"/>
              </a:rPr>
              <a:t>she’s  </a:t>
            </a:r>
            <a:r>
              <a:rPr sz="2400" spc="-25" dirty="0">
                <a:solidFill>
                  <a:srgbClr val="1F487C"/>
                </a:solidFill>
                <a:latin typeface="Calibri"/>
                <a:cs typeface="Calibri"/>
              </a:rPr>
              <a:t>safe</a:t>
            </a:r>
            <a:endParaRPr sz="2400" dirty="0">
              <a:latin typeface="Calibri"/>
              <a:cs typeface="Calibri"/>
            </a:endParaRPr>
          </a:p>
        </p:txBody>
      </p:sp>
      <p:sp>
        <p:nvSpPr>
          <p:cNvPr id="3" name="object 3"/>
          <p:cNvSpPr/>
          <p:nvPr/>
        </p:nvSpPr>
        <p:spPr>
          <a:xfrm>
            <a:off x="4568825" y="607695"/>
            <a:ext cx="4104004" cy="2757297"/>
          </a:xfrm>
          <a:custGeom>
            <a:avLst/>
            <a:gdLst/>
            <a:ahLst/>
            <a:cxnLst/>
            <a:rect l="l" t="t" r="r" b="b"/>
            <a:pathLst>
              <a:path w="4104004" h="3119754">
                <a:moveTo>
                  <a:pt x="1709927" y="2447925"/>
                </a:moveTo>
                <a:lnTo>
                  <a:pt x="683895" y="2447925"/>
                </a:lnTo>
                <a:lnTo>
                  <a:pt x="235076" y="3119374"/>
                </a:lnTo>
                <a:lnTo>
                  <a:pt x="1709927" y="2447925"/>
                </a:lnTo>
                <a:close/>
              </a:path>
              <a:path w="4104004" h="3119754">
                <a:moveTo>
                  <a:pt x="3695700" y="0"/>
                </a:moveTo>
                <a:lnTo>
                  <a:pt x="408050" y="0"/>
                </a:lnTo>
                <a:lnTo>
                  <a:pt x="360451" y="2744"/>
                </a:lnTo>
                <a:lnTo>
                  <a:pt x="314468" y="10773"/>
                </a:lnTo>
                <a:lnTo>
                  <a:pt x="270406" y="23781"/>
                </a:lnTo>
                <a:lnTo>
                  <a:pt x="228572" y="41463"/>
                </a:lnTo>
                <a:lnTo>
                  <a:pt x="189271" y="63512"/>
                </a:lnTo>
                <a:lnTo>
                  <a:pt x="152808" y="89623"/>
                </a:lnTo>
                <a:lnTo>
                  <a:pt x="119491" y="119491"/>
                </a:lnTo>
                <a:lnTo>
                  <a:pt x="89623" y="152808"/>
                </a:lnTo>
                <a:lnTo>
                  <a:pt x="63512" y="189271"/>
                </a:lnTo>
                <a:lnTo>
                  <a:pt x="41463" y="228572"/>
                </a:lnTo>
                <a:lnTo>
                  <a:pt x="23781" y="270406"/>
                </a:lnTo>
                <a:lnTo>
                  <a:pt x="10773" y="314468"/>
                </a:lnTo>
                <a:lnTo>
                  <a:pt x="2744" y="360451"/>
                </a:lnTo>
                <a:lnTo>
                  <a:pt x="0" y="408050"/>
                </a:lnTo>
                <a:lnTo>
                  <a:pt x="0" y="2039874"/>
                </a:lnTo>
                <a:lnTo>
                  <a:pt x="2744" y="2087473"/>
                </a:lnTo>
                <a:lnTo>
                  <a:pt x="10773" y="2133456"/>
                </a:lnTo>
                <a:lnTo>
                  <a:pt x="23781" y="2177518"/>
                </a:lnTo>
                <a:lnTo>
                  <a:pt x="41463" y="2219352"/>
                </a:lnTo>
                <a:lnTo>
                  <a:pt x="63512" y="2258653"/>
                </a:lnTo>
                <a:lnTo>
                  <a:pt x="89623" y="2295116"/>
                </a:lnTo>
                <a:lnTo>
                  <a:pt x="119491" y="2328433"/>
                </a:lnTo>
                <a:lnTo>
                  <a:pt x="152808" y="2358301"/>
                </a:lnTo>
                <a:lnTo>
                  <a:pt x="189271" y="2384412"/>
                </a:lnTo>
                <a:lnTo>
                  <a:pt x="228572" y="2406461"/>
                </a:lnTo>
                <a:lnTo>
                  <a:pt x="270406" y="2424143"/>
                </a:lnTo>
                <a:lnTo>
                  <a:pt x="314468" y="2437151"/>
                </a:lnTo>
                <a:lnTo>
                  <a:pt x="360451" y="2445180"/>
                </a:lnTo>
                <a:lnTo>
                  <a:pt x="408050" y="2447925"/>
                </a:lnTo>
                <a:lnTo>
                  <a:pt x="3695700" y="2447925"/>
                </a:lnTo>
                <a:lnTo>
                  <a:pt x="3743275" y="2445180"/>
                </a:lnTo>
                <a:lnTo>
                  <a:pt x="3789242" y="2437151"/>
                </a:lnTo>
                <a:lnTo>
                  <a:pt x="3833294" y="2424143"/>
                </a:lnTo>
                <a:lnTo>
                  <a:pt x="3875123" y="2406461"/>
                </a:lnTo>
                <a:lnTo>
                  <a:pt x="3914423" y="2384412"/>
                </a:lnTo>
                <a:lnTo>
                  <a:pt x="3950888" y="2358301"/>
                </a:lnTo>
                <a:lnTo>
                  <a:pt x="3984212" y="2328433"/>
                </a:lnTo>
                <a:lnTo>
                  <a:pt x="4014087" y="2295116"/>
                </a:lnTo>
                <a:lnTo>
                  <a:pt x="4040207" y="2258653"/>
                </a:lnTo>
                <a:lnTo>
                  <a:pt x="4062265" y="2219352"/>
                </a:lnTo>
                <a:lnTo>
                  <a:pt x="4079955" y="2177518"/>
                </a:lnTo>
                <a:lnTo>
                  <a:pt x="4092970" y="2133456"/>
                </a:lnTo>
                <a:lnTo>
                  <a:pt x="4101004" y="2087473"/>
                </a:lnTo>
                <a:lnTo>
                  <a:pt x="4103751" y="2039874"/>
                </a:lnTo>
                <a:lnTo>
                  <a:pt x="4103751" y="408050"/>
                </a:lnTo>
                <a:lnTo>
                  <a:pt x="4101004" y="360451"/>
                </a:lnTo>
                <a:lnTo>
                  <a:pt x="4092970" y="314468"/>
                </a:lnTo>
                <a:lnTo>
                  <a:pt x="4079955" y="270406"/>
                </a:lnTo>
                <a:lnTo>
                  <a:pt x="4062265" y="228572"/>
                </a:lnTo>
                <a:lnTo>
                  <a:pt x="4040207" y="189271"/>
                </a:lnTo>
                <a:lnTo>
                  <a:pt x="4014087" y="152808"/>
                </a:lnTo>
                <a:lnTo>
                  <a:pt x="3984212" y="119491"/>
                </a:lnTo>
                <a:lnTo>
                  <a:pt x="3950888" y="89623"/>
                </a:lnTo>
                <a:lnTo>
                  <a:pt x="3914423" y="63512"/>
                </a:lnTo>
                <a:lnTo>
                  <a:pt x="3875123" y="41463"/>
                </a:lnTo>
                <a:lnTo>
                  <a:pt x="3833294" y="23781"/>
                </a:lnTo>
                <a:lnTo>
                  <a:pt x="3789242" y="10773"/>
                </a:lnTo>
                <a:lnTo>
                  <a:pt x="3743275" y="2744"/>
                </a:lnTo>
                <a:lnTo>
                  <a:pt x="3695700" y="0"/>
                </a:lnTo>
                <a:close/>
              </a:path>
            </a:pathLst>
          </a:custGeom>
          <a:solidFill>
            <a:srgbClr val="B8CDE4"/>
          </a:solidFill>
        </p:spPr>
        <p:txBody>
          <a:bodyPr wrap="square" lIns="0" tIns="0" rIns="0" bIns="0" rtlCol="0"/>
          <a:lstStyle/>
          <a:p>
            <a:endParaRPr/>
          </a:p>
        </p:txBody>
      </p:sp>
      <p:sp>
        <p:nvSpPr>
          <p:cNvPr id="4" name="object 4"/>
          <p:cNvSpPr/>
          <p:nvPr/>
        </p:nvSpPr>
        <p:spPr>
          <a:xfrm>
            <a:off x="4568825" y="607695"/>
            <a:ext cx="4104004" cy="2757297"/>
          </a:xfrm>
          <a:custGeom>
            <a:avLst/>
            <a:gdLst/>
            <a:ahLst/>
            <a:cxnLst/>
            <a:rect l="l" t="t" r="r" b="b"/>
            <a:pathLst>
              <a:path w="4104004" h="3119754">
                <a:moveTo>
                  <a:pt x="0" y="408050"/>
                </a:moveTo>
                <a:lnTo>
                  <a:pt x="2744" y="360451"/>
                </a:lnTo>
                <a:lnTo>
                  <a:pt x="10773" y="314468"/>
                </a:lnTo>
                <a:lnTo>
                  <a:pt x="23781" y="270406"/>
                </a:lnTo>
                <a:lnTo>
                  <a:pt x="41463" y="228572"/>
                </a:lnTo>
                <a:lnTo>
                  <a:pt x="63512" y="189271"/>
                </a:lnTo>
                <a:lnTo>
                  <a:pt x="89623" y="152808"/>
                </a:lnTo>
                <a:lnTo>
                  <a:pt x="119491" y="119491"/>
                </a:lnTo>
                <a:lnTo>
                  <a:pt x="152808" y="89623"/>
                </a:lnTo>
                <a:lnTo>
                  <a:pt x="189271" y="63512"/>
                </a:lnTo>
                <a:lnTo>
                  <a:pt x="228572" y="41463"/>
                </a:lnTo>
                <a:lnTo>
                  <a:pt x="270406" y="23781"/>
                </a:lnTo>
                <a:lnTo>
                  <a:pt x="314468" y="10773"/>
                </a:lnTo>
                <a:lnTo>
                  <a:pt x="360451" y="2744"/>
                </a:lnTo>
                <a:lnTo>
                  <a:pt x="408050" y="0"/>
                </a:lnTo>
                <a:lnTo>
                  <a:pt x="683895" y="0"/>
                </a:lnTo>
                <a:lnTo>
                  <a:pt x="1709927" y="0"/>
                </a:lnTo>
                <a:lnTo>
                  <a:pt x="3695700" y="0"/>
                </a:lnTo>
                <a:lnTo>
                  <a:pt x="3743275" y="2744"/>
                </a:lnTo>
                <a:lnTo>
                  <a:pt x="3789242" y="10773"/>
                </a:lnTo>
                <a:lnTo>
                  <a:pt x="3833294" y="23781"/>
                </a:lnTo>
                <a:lnTo>
                  <a:pt x="3875123" y="41463"/>
                </a:lnTo>
                <a:lnTo>
                  <a:pt x="3914423" y="63512"/>
                </a:lnTo>
                <a:lnTo>
                  <a:pt x="3950888" y="89623"/>
                </a:lnTo>
                <a:lnTo>
                  <a:pt x="3984212" y="119491"/>
                </a:lnTo>
                <a:lnTo>
                  <a:pt x="4014087" y="152808"/>
                </a:lnTo>
                <a:lnTo>
                  <a:pt x="4040207" y="189271"/>
                </a:lnTo>
                <a:lnTo>
                  <a:pt x="4062265" y="228572"/>
                </a:lnTo>
                <a:lnTo>
                  <a:pt x="4079955" y="270406"/>
                </a:lnTo>
                <a:lnTo>
                  <a:pt x="4092970" y="314468"/>
                </a:lnTo>
                <a:lnTo>
                  <a:pt x="4101004" y="360451"/>
                </a:lnTo>
                <a:lnTo>
                  <a:pt x="4103751" y="408050"/>
                </a:lnTo>
                <a:lnTo>
                  <a:pt x="4103751" y="1427988"/>
                </a:lnTo>
                <a:lnTo>
                  <a:pt x="4103751" y="2040001"/>
                </a:lnTo>
                <a:lnTo>
                  <a:pt x="4101004" y="2087473"/>
                </a:lnTo>
                <a:lnTo>
                  <a:pt x="4092970" y="2133456"/>
                </a:lnTo>
                <a:lnTo>
                  <a:pt x="4079955" y="2177518"/>
                </a:lnTo>
                <a:lnTo>
                  <a:pt x="4062265" y="2219352"/>
                </a:lnTo>
                <a:lnTo>
                  <a:pt x="4040207" y="2258653"/>
                </a:lnTo>
                <a:lnTo>
                  <a:pt x="4014087" y="2295116"/>
                </a:lnTo>
                <a:lnTo>
                  <a:pt x="3984212" y="2328433"/>
                </a:lnTo>
                <a:lnTo>
                  <a:pt x="3950888" y="2358301"/>
                </a:lnTo>
                <a:lnTo>
                  <a:pt x="3914423" y="2384412"/>
                </a:lnTo>
                <a:lnTo>
                  <a:pt x="3875123" y="2406461"/>
                </a:lnTo>
                <a:lnTo>
                  <a:pt x="3833294" y="2424143"/>
                </a:lnTo>
                <a:lnTo>
                  <a:pt x="3789242" y="2437151"/>
                </a:lnTo>
                <a:lnTo>
                  <a:pt x="3743275" y="2445180"/>
                </a:lnTo>
                <a:lnTo>
                  <a:pt x="3695700" y="2447925"/>
                </a:lnTo>
                <a:lnTo>
                  <a:pt x="1709927" y="2447925"/>
                </a:lnTo>
                <a:lnTo>
                  <a:pt x="235076" y="3119374"/>
                </a:lnTo>
                <a:lnTo>
                  <a:pt x="683895" y="2447925"/>
                </a:lnTo>
                <a:lnTo>
                  <a:pt x="408050" y="2447925"/>
                </a:lnTo>
                <a:lnTo>
                  <a:pt x="360451" y="2445180"/>
                </a:lnTo>
                <a:lnTo>
                  <a:pt x="314468" y="2437151"/>
                </a:lnTo>
                <a:lnTo>
                  <a:pt x="270406" y="2424143"/>
                </a:lnTo>
                <a:lnTo>
                  <a:pt x="228572" y="2406461"/>
                </a:lnTo>
                <a:lnTo>
                  <a:pt x="189271" y="2384412"/>
                </a:lnTo>
                <a:lnTo>
                  <a:pt x="152808" y="2358301"/>
                </a:lnTo>
                <a:lnTo>
                  <a:pt x="119491" y="2328433"/>
                </a:lnTo>
                <a:lnTo>
                  <a:pt x="89623" y="2295116"/>
                </a:lnTo>
                <a:lnTo>
                  <a:pt x="63512" y="2258653"/>
                </a:lnTo>
                <a:lnTo>
                  <a:pt x="41463" y="2219352"/>
                </a:lnTo>
                <a:lnTo>
                  <a:pt x="23781" y="2177518"/>
                </a:lnTo>
                <a:lnTo>
                  <a:pt x="10773" y="2133456"/>
                </a:lnTo>
                <a:lnTo>
                  <a:pt x="2744" y="2087473"/>
                </a:lnTo>
                <a:lnTo>
                  <a:pt x="0" y="2039874"/>
                </a:lnTo>
                <a:lnTo>
                  <a:pt x="0" y="1427988"/>
                </a:lnTo>
                <a:lnTo>
                  <a:pt x="0" y="408050"/>
                </a:lnTo>
                <a:close/>
              </a:path>
            </a:pathLst>
          </a:custGeom>
          <a:ln w="9525">
            <a:solidFill>
              <a:srgbClr val="000000"/>
            </a:solidFill>
          </a:ln>
        </p:spPr>
        <p:txBody>
          <a:bodyPr wrap="square" lIns="0" tIns="0" rIns="0" bIns="0" rtlCol="0"/>
          <a:lstStyle/>
          <a:p>
            <a:endParaRPr/>
          </a:p>
        </p:txBody>
      </p:sp>
      <p:sp>
        <p:nvSpPr>
          <p:cNvPr id="5" name="object 5"/>
          <p:cNvSpPr txBox="1"/>
          <p:nvPr/>
        </p:nvSpPr>
        <p:spPr>
          <a:xfrm>
            <a:off x="4767834" y="753110"/>
            <a:ext cx="3665220" cy="1857375"/>
          </a:xfrm>
          <a:prstGeom prst="rect">
            <a:avLst/>
          </a:prstGeom>
        </p:spPr>
        <p:txBody>
          <a:bodyPr vert="horz" wrap="square" lIns="0" tIns="0" rIns="0" bIns="0" rtlCol="0">
            <a:spAutoFit/>
          </a:bodyPr>
          <a:lstStyle/>
          <a:p>
            <a:pPr marL="12700" marR="5080">
              <a:lnSpc>
                <a:spcPct val="100000"/>
              </a:lnSpc>
            </a:pPr>
            <a:r>
              <a:rPr sz="2400" dirty="0">
                <a:latin typeface="Calibri"/>
                <a:cs typeface="Calibri"/>
              </a:rPr>
              <a:t>It is </a:t>
            </a:r>
            <a:r>
              <a:rPr sz="2400" spc="-10" dirty="0">
                <a:latin typeface="Calibri"/>
                <a:cs typeface="Calibri"/>
              </a:rPr>
              <a:t>good </a:t>
            </a:r>
            <a:r>
              <a:rPr sz="2400" spc="-15" dirty="0">
                <a:latin typeface="Calibri"/>
                <a:cs typeface="Calibri"/>
              </a:rPr>
              <a:t>to </a:t>
            </a:r>
            <a:r>
              <a:rPr sz="2400" spc="-10" dirty="0">
                <a:latin typeface="Calibri"/>
                <a:cs typeface="Calibri"/>
              </a:rPr>
              <a:t>know </a:t>
            </a:r>
            <a:r>
              <a:rPr sz="2400" dirty="0">
                <a:latin typeface="Calibri"/>
                <a:cs typeface="Calibri"/>
              </a:rPr>
              <a:t>I </a:t>
            </a:r>
            <a:r>
              <a:rPr sz="2400" spc="-15" dirty="0">
                <a:latin typeface="Calibri"/>
                <a:cs typeface="Calibri"/>
              </a:rPr>
              <a:t>was</a:t>
            </a:r>
            <a:r>
              <a:rPr sz="2400" spc="-110" dirty="0">
                <a:latin typeface="Calibri"/>
                <a:cs typeface="Calibri"/>
              </a:rPr>
              <a:t> </a:t>
            </a:r>
            <a:r>
              <a:rPr sz="2400" spc="-5" dirty="0">
                <a:latin typeface="Calibri"/>
                <a:cs typeface="Calibri"/>
              </a:rPr>
              <a:t>being  </a:t>
            </a:r>
            <a:r>
              <a:rPr sz="2400" spc="-10" dirty="0">
                <a:latin typeface="Calibri"/>
                <a:cs typeface="Calibri"/>
              </a:rPr>
              <a:t>thought </a:t>
            </a:r>
            <a:r>
              <a:rPr sz="2400" spc="-55" dirty="0">
                <a:latin typeface="Calibri"/>
                <a:cs typeface="Calibri"/>
              </a:rPr>
              <a:t>of, </a:t>
            </a:r>
            <a:r>
              <a:rPr sz="2400" spc="-5" dirty="0">
                <a:latin typeface="Calibri"/>
                <a:cs typeface="Calibri"/>
              </a:rPr>
              <a:t>but </a:t>
            </a:r>
            <a:r>
              <a:rPr sz="2400" spc="-15" dirty="0">
                <a:latin typeface="Calibri"/>
                <a:cs typeface="Calibri"/>
              </a:rPr>
              <a:t>at </a:t>
            </a:r>
            <a:r>
              <a:rPr sz="2400" dirty="0">
                <a:latin typeface="Calibri"/>
                <a:cs typeface="Calibri"/>
              </a:rPr>
              <a:t>the </a:t>
            </a:r>
            <a:r>
              <a:rPr sz="2400" spc="-5" dirty="0">
                <a:latin typeface="Calibri"/>
                <a:cs typeface="Calibri"/>
              </a:rPr>
              <a:t>same  </a:t>
            </a:r>
            <a:r>
              <a:rPr sz="2400" dirty="0">
                <a:latin typeface="Calibri"/>
                <a:cs typeface="Calibri"/>
              </a:rPr>
              <a:t>time I </a:t>
            </a:r>
            <a:r>
              <a:rPr sz="2400" spc="-10" dirty="0">
                <a:latin typeface="Calibri"/>
                <a:cs typeface="Calibri"/>
              </a:rPr>
              <a:t>still </a:t>
            </a:r>
            <a:r>
              <a:rPr sz="2400" spc="-15" dirty="0">
                <a:latin typeface="Calibri"/>
                <a:cs typeface="Calibri"/>
              </a:rPr>
              <a:t>feel </a:t>
            </a:r>
            <a:r>
              <a:rPr sz="2400" spc="-20" dirty="0">
                <a:latin typeface="Calibri"/>
                <a:cs typeface="Calibri"/>
              </a:rPr>
              <a:t>like </a:t>
            </a:r>
            <a:r>
              <a:rPr sz="2400" spc="-5" dirty="0">
                <a:latin typeface="Calibri"/>
                <a:cs typeface="Calibri"/>
              </a:rPr>
              <a:t>they </a:t>
            </a:r>
            <a:r>
              <a:rPr sz="2400" dirty="0">
                <a:latin typeface="Calibri"/>
                <a:cs typeface="Calibri"/>
              </a:rPr>
              <a:t>think  </a:t>
            </a:r>
            <a:r>
              <a:rPr sz="2400" spc="-5" dirty="0">
                <a:latin typeface="Calibri"/>
                <a:cs typeface="Calibri"/>
              </a:rPr>
              <a:t>they know </a:t>
            </a:r>
            <a:r>
              <a:rPr sz="2400" dirty="0">
                <a:latin typeface="Calibri"/>
                <a:cs typeface="Calibri"/>
              </a:rPr>
              <a:t>me and I </a:t>
            </a:r>
            <a:r>
              <a:rPr sz="2400" spc="-5" dirty="0">
                <a:latin typeface="Calibri"/>
                <a:cs typeface="Calibri"/>
              </a:rPr>
              <a:t>don't  </a:t>
            </a:r>
            <a:r>
              <a:rPr sz="2400" spc="-15" dirty="0">
                <a:latin typeface="Calibri"/>
                <a:cs typeface="Calibri"/>
              </a:rPr>
              <a:t>feel </a:t>
            </a:r>
            <a:r>
              <a:rPr sz="2400" spc="-20" dirty="0">
                <a:latin typeface="Calibri"/>
                <a:cs typeface="Calibri"/>
              </a:rPr>
              <a:t>like </a:t>
            </a:r>
            <a:r>
              <a:rPr sz="2400" dirty="0">
                <a:latin typeface="Calibri"/>
                <a:cs typeface="Calibri"/>
              </a:rPr>
              <a:t>I </a:t>
            </a:r>
            <a:r>
              <a:rPr sz="2400" spc="-5" dirty="0">
                <a:latin typeface="Calibri"/>
                <a:cs typeface="Calibri"/>
              </a:rPr>
              <a:t>know</a:t>
            </a:r>
            <a:r>
              <a:rPr sz="2400" spc="-90" dirty="0">
                <a:latin typeface="Calibri"/>
                <a:cs typeface="Calibri"/>
              </a:rPr>
              <a:t> </a:t>
            </a:r>
            <a:r>
              <a:rPr sz="2400" dirty="0" smtClean="0">
                <a:latin typeface="Calibri"/>
                <a:cs typeface="Calibri"/>
              </a:rPr>
              <a:t>them</a:t>
            </a:r>
            <a:endParaRPr sz="2400" dirty="0">
              <a:latin typeface="Calibri"/>
              <a:cs typeface="Calibri"/>
            </a:endParaRPr>
          </a:p>
        </p:txBody>
      </p:sp>
      <p:sp>
        <p:nvSpPr>
          <p:cNvPr id="6" name="object 6"/>
          <p:cNvSpPr/>
          <p:nvPr/>
        </p:nvSpPr>
        <p:spPr>
          <a:xfrm>
            <a:off x="716749" y="3645027"/>
            <a:ext cx="7704455" cy="2125345"/>
          </a:xfrm>
          <a:custGeom>
            <a:avLst/>
            <a:gdLst/>
            <a:ahLst/>
            <a:cxnLst/>
            <a:rect l="l" t="t" r="r" b="b"/>
            <a:pathLst>
              <a:path w="7704455" h="2125345">
                <a:moveTo>
                  <a:pt x="3210090" y="1656207"/>
                </a:moveTo>
                <a:lnTo>
                  <a:pt x="1284008" y="1656207"/>
                </a:lnTo>
                <a:lnTo>
                  <a:pt x="6781" y="2124976"/>
                </a:lnTo>
                <a:lnTo>
                  <a:pt x="3210090" y="1656207"/>
                </a:lnTo>
                <a:close/>
              </a:path>
              <a:path w="7704455" h="2125345">
                <a:moveTo>
                  <a:pt x="7428141" y="0"/>
                </a:moveTo>
                <a:lnTo>
                  <a:pt x="276047" y="0"/>
                </a:lnTo>
                <a:lnTo>
                  <a:pt x="226428" y="4446"/>
                </a:lnTo>
                <a:lnTo>
                  <a:pt x="179727" y="17267"/>
                </a:lnTo>
                <a:lnTo>
                  <a:pt x="136723" y="37681"/>
                </a:lnTo>
                <a:lnTo>
                  <a:pt x="98195" y="64909"/>
                </a:lnTo>
                <a:lnTo>
                  <a:pt x="64924" y="98172"/>
                </a:lnTo>
                <a:lnTo>
                  <a:pt x="37689" y="136689"/>
                </a:lnTo>
                <a:lnTo>
                  <a:pt x="17270" y="179681"/>
                </a:lnTo>
                <a:lnTo>
                  <a:pt x="4447" y="226368"/>
                </a:lnTo>
                <a:lnTo>
                  <a:pt x="0" y="275971"/>
                </a:lnTo>
                <a:lnTo>
                  <a:pt x="0" y="1380109"/>
                </a:lnTo>
                <a:lnTo>
                  <a:pt x="4447" y="1429749"/>
                </a:lnTo>
                <a:lnTo>
                  <a:pt x="17270" y="1476465"/>
                </a:lnTo>
                <a:lnTo>
                  <a:pt x="37689" y="1519479"/>
                </a:lnTo>
                <a:lnTo>
                  <a:pt x="64924" y="1558012"/>
                </a:lnTo>
                <a:lnTo>
                  <a:pt x="98195" y="1591286"/>
                </a:lnTo>
                <a:lnTo>
                  <a:pt x="136723" y="1618520"/>
                </a:lnTo>
                <a:lnTo>
                  <a:pt x="179727" y="1638938"/>
                </a:lnTo>
                <a:lnTo>
                  <a:pt x="226428" y="1651760"/>
                </a:lnTo>
                <a:lnTo>
                  <a:pt x="276047" y="1656207"/>
                </a:lnTo>
                <a:lnTo>
                  <a:pt x="7428141" y="1656207"/>
                </a:lnTo>
                <a:lnTo>
                  <a:pt x="7477743" y="1651760"/>
                </a:lnTo>
                <a:lnTo>
                  <a:pt x="7524430" y="1638938"/>
                </a:lnTo>
                <a:lnTo>
                  <a:pt x="7567422" y="1618520"/>
                </a:lnTo>
                <a:lnTo>
                  <a:pt x="7605939" y="1591286"/>
                </a:lnTo>
                <a:lnTo>
                  <a:pt x="7639202" y="1558012"/>
                </a:lnTo>
                <a:lnTo>
                  <a:pt x="7666430" y="1519479"/>
                </a:lnTo>
                <a:lnTo>
                  <a:pt x="7686844" y="1476465"/>
                </a:lnTo>
                <a:lnTo>
                  <a:pt x="7699665" y="1429749"/>
                </a:lnTo>
                <a:lnTo>
                  <a:pt x="7704112" y="1380109"/>
                </a:lnTo>
                <a:lnTo>
                  <a:pt x="7704112" y="275971"/>
                </a:lnTo>
                <a:lnTo>
                  <a:pt x="7699665" y="226368"/>
                </a:lnTo>
                <a:lnTo>
                  <a:pt x="7686844" y="179681"/>
                </a:lnTo>
                <a:lnTo>
                  <a:pt x="7666430" y="136689"/>
                </a:lnTo>
                <a:lnTo>
                  <a:pt x="7639202" y="98172"/>
                </a:lnTo>
                <a:lnTo>
                  <a:pt x="7605939" y="64909"/>
                </a:lnTo>
                <a:lnTo>
                  <a:pt x="7567422" y="37681"/>
                </a:lnTo>
                <a:lnTo>
                  <a:pt x="7524430" y="17267"/>
                </a:lnTo>
                <a:lnTo>
                  <a:pt x="7477743" y="4446"/>
                </a:lnTo>
                <a:lnTo>
                  <a:pt x="7428141" y="0"/>
                </a:lnTo>
                <a:close/>
              </a:path>
            </a:pathLst>
          </a:custGeom>
          <a:solidFill>
            <a:srgbClr val="FFCCFF"/>
          </a:solidFill>
        </p:spPr>
        <p:txBody>
          <a:bodyPr wrap="square" lIns="0" tIns="0" rIns="0" bIns="0" rtlCol="0"/>
          <a:lstStyle/>
          <a:p>
            <a:endParaRPr/>
          </a:p>
        </p:txBody>
      </p:sp>
      <p:sp>
        <p:nvSpPr>
          <p:cNvPr id="7" name="object 7"/>
          <p:cNvSpPr/>
          <p:nvPr/>
        </p:nvSpPr>
        <p:spPr>
          <a:xfrm>
            <a:off x="716749" y="3645027"/>
            <a:ext cx="7704455" cy="2125345"/>
          </a:xfrm>
          <a:custGeom>
            <a:avLst/>
            <a:gdLst/>
            <a:ahLst/>
            <a:cxnLst/>
            <a:rect l="l" t="t" r="r" b="b"/>
            <a:pathLst>
              <a:path w="7704455" h="2125345">
                <a:moveTo>
                  <a:pt x="0" y="275971"/>
                </a:moveTo>
                <a:lnTo>
                  <a:pt x="4447" y="226368"/>
                </a:lnTo>
                <a:lnTo>
                  <a:pt x="17270" y="179681"/>
                </a:lnTo>
                <a:lnTo>
                  <a:pt x="37689" y="136689"/>
                </a:lnTo>
                <a:lnTo>
                  <a:pt x="64924" y="98172"/>
                </a:lnTo>
                <a:lnTo>
                  <a:pt x="98195" y="64909"/>
                </a:lnTo>
                <a:lnTo>
                  <a:pt x="136723" y="37681"/>
                </a:lnTo>
                <a:lnTo>
                  <a:pt x="179727" y="17267"/>
                </a:lnTo>
                <a:lnTo>
                  <a:pt x="226428" y="4446"/>
                </a:lnTo>
                <a:lnTo>
                  <a:pt x="276047" y="0"/>
                </a:lnTo>
                <a:lnTo>
                  <a:pt x="1284008" y="0"/>
                </a:lnTo>
                <a:lnTo>
                  <a:pt x="3210090" y="0"/>
                </a:lnTo>
                <a:lnTo>
                  <a:pt x="7428141" y="0"/>
                </a:lnTo>
                <a:lnTo>
                  <a:pt x="7477743" y="4446"/>
                </a:lnTo>
                <a:lnTo>
                  <a:pt x="7524430" y="17267"/>
                </a:lnTo>
                <a:lnTo>
                  <a:pt x="7567422" y="37681"/>
                </a:lnTo>
                <a:lnTo>
                  <a:pt x="7605939" y="64909"/>
                </a:lnTo>
                <a:lnTo>
                  <a:pt x="7639202" y="98172"/>
                </a:lnTo>
                <a:lnTo>
                  <a:pt x="7666430" y="136689"/>
                </a:lnTo>
                <a:lnTo>
                  <a:pt x="7686844" y="179681"/>
                </a:lnTo>
                <a:lnTo>
                  <a:pt x="7699665" y="226368"/>
                </a:lnTo>
                <a:lnTo>
                  <a:pt x="7704112" y="275971"/>
                </a:lnTo>
                <a:lnTo>
                  <a:pt x="7704112" y="966089"/>
                </a:lnTo>
                <a:lnTo>
                  <a:pt x="7704112" y="1380109"/>
                </a:lnTo>
                <a:lnTo>
                  <a:pt x="7699665" y="1429749"/>
                </a:lnTo>
                <a:lnTo>
                  <a:pt x="7686844" y="1476465"/>
                </a:lnTo>
                <a:lnTo>
                  <a:pt x="7666430" y="1519479"/>
                </a:lnTo>
                <a:lnTo>
                  <a:pt x="7639202" y="1558012"/>
                </a:lnTo>
                <a:lnTo>
                  <a:pt x="7605939" y="1591286"/>
                </a:lnTo>
                <a:lnTo>
                  <a:pt x="7567422" y="1618520"/>
                </a:lnTo>
                <a:lnTo>
                  <a:pt x="7524430" y="1638938"/>
                </a:lnTo>
                <a:lnTo>
                  <a:pt x="7477743" y="1651760"/>
                </a:lnTo>
                <a:lnTo>
                  <a:pt x="7428141" y="1656207"/>
                </a:lnTo>
                <a:lnTo>
                  <a:pt x="3210090" y="1656207"/>
                </a:lnTo>
                <a:lnTo>
                  <a:pt x="6781" y="2124976"/>
                </a:lnTo>
                <a:lnTo>
                  <a:pt x="1284008" y="1656207"/>
                </a:lnTo>
                <a:lnTo>
                  <a:pt x="276047" y="1656207"/>
                </a:lnTo>
                <a:lnTo>
                  <a:pt x="226428" y="1651760"/>
                </a:lnTo>
                <a:lnTo>
                  <a:pt x="179727" y="1638938"/>
                </a:lnTo>
                <a:lnTo>
                  <a:pt x="136723" y="1618520"/>
                </a:lnTo>
                <a:lnTo>
                  <a:pt x="98195" y="1591286"/>
                </a:lnTo>
                <a:lnTo>
                  <a:pt x="64924" y="1558012"/>
                </a:lnTo>
                <a:lnTo>
                  <a:pt x="37689" y="1519479"/>
                </a:lnTo>
                <a:lnTo>
                  <a:pt x="17270" y="1476465"/>
                </a:lnTo>
                <a:lnTo>
                  <a:pt x="4447" y="1429749"/>
                </a:lnTo>
                <a:lnTo>
                  <a:pt x="0" y="1380109"/>
                </a:lnTo>
                <a:lnTo>
                  <a:pt x="0" y="966089"/>
                </a:lnTo>
                <a:lnTo>
                  <a:pt x="0" y="275971"/>
                </a:lnTo>
                <a:close/>
              </a:path>
            </a:pathLst>
          </a:custGeom>
          <a:ln w="9525">
            <a:solidFill>
              <a:srgbClr val="000000"/>
            </a:solidFill>
          </a:ln>
        </p:spPr>
        <p:txBody>
          <a:bodyPr wrap="square" lIns="0" tIns="0" rIns="0" bIns="0" rtlCol="0"/>
          <a:lstStyle/>
          <a:p>
            <a:endParaRPr/>
          </a:p>
        </p:txBody>
      </p:sp>
      <p:sp>
        <p:nvSpPr>
          <p:cNvPr id="8" name="object 8"/>
          <p:cNvSpPr txBox="1">
            <a:spLocks noGrp="1"/>
          </p:cNvSpPr>
          <p:nvPr>
            <p:ph type="subTitle" idx="4294967295"/>
          </p:nvPr>
        </p:nvSpPr>
        <p:spPr>
          <a:xfrm>
            <a:off x="1262633" y="3752722"/>
            <a:ext cx="6618732" cy="1477328"/>
          </a:xfrm>
          <a:prstGeom prst="rect">
            <a:avLst/>
          </a:prstGeom>
        </p:spPr>
        <p:txBody>
          <a:bodyPr vert="horz" wrap="square" lIns="0" tIns="0" rIns="0" bIns="0" rtlCol="0">
            <a:spAutoFit/>
          </a:bodyPr>
          <a:lstStyle/>
          <a:p>
            <a:pPr marL="0" marR="5080" indent="0" algn="ctr">
              <a:lnSpc>
                <a:spcPct val="100000"/>
              </a:lnSpc>
              <a:buNone/>
            </a:pPr>
            <a:r>
              <a:rPr dirty="0" smtClean="0"/>
              <a:t>I </a:t>
            </a:r>
            <a:r>
              <a:rPr spc="-5" dirty="0"/>
              <a:t>don’t </a:t>
            </a:r>
            <a:r>
              <a:rPr spc="-10" dirty="0"/>
              <a:t>know how </a:t>
            </a:r>
            <a:r>
              <a:rPr dirty="0"/>
              <a:t>she </a:t>
            </a:r>
            <a:r>
              <a:rPr spc="-10" dirty="0"/>
              <a:t>feels. </a:t>
            </a:r>
            <a:r>
              <a:rPr spc="-20" dirty="0"/>
              <a:t>That’s </a:t>
            </a:r>
            <a:r>
              <a:rPr spc="-5" dirty="0"/>
              <a:t>one of </a:t>
            </a:r>
            <a:r>
              <a:rPr dirty="0"/>
              <a:t>the </a:t>
            </a:r>
            <a:r>
              <a:rPr spc="-5" dirty="0"/>
              <a:t>horrible  questions </a:t>
            </a:r>
            <a:r>
              <a:rPr spc="-10" dirty="0"/>
              <a:t>that </a:t>
            </a:r>
            <a:r>
              <a:rPr dirty="0"/>
              <a:t>I </a:t>
            </a:r>
            <a:r>
              <a:rPr spc="-5" dirty="0"/>
              <a:t>ask probably on </a:t>
            </a:r>
            <a:r>
              <a:rPr dirty="0"/>
              <a:t>a </a:t>
            </a:r>
            <a:r>
              <a:rPr spc="-5" dirty="0"/>
              <a:t>weekly </a:t>
            </a:r>
            <a:r>
              <a:rPr dirty="0"/>
              <a:t>basis </a:t>
            </a:r>
            <a:r>
              <a:rPr spc="-10" dirty="0"/>
              <a:t>‘what  </a:t>
            </a:r>
            <a:r>
              <a:rPr spc="-5" dirty="0"/>
              <a:t>happens </a:t>
            </a:r>
            <a:r>
              <a:rPr dirty="0"/>
              <a:t>if I </a:t>
            </a:r>
            <a:r>
              <a:rPr spc="-10" dirty="0"/>
              <a:t>get </a:t>
            </a:r>
            <a:r>
              <a:rPr spc="-20" dirty="0"/>
              <a:t>to </a:t>
            </a:r>
            <a:r>
              <a:rPr spc="-10" dirty="0"/>
              <a:t>18 </a:t>
            </a:r>
            <a:r>
              <a:rPr spc="-5" dirty="0"/>
              <a:t>and </a:t>
            </a:r>
            <a:r>
              <a:rPr dirty="0"/>
              <a:t>she doesn’t </a:t>
            </a:r>
            <a:r>
              <a:rPr spc="-20" dirty="0"/>
              <a:t>like</a:t>
            </a:r>
            <a:r>
              <a:rPr spc="-65" dirty="0"/>
              <a:t> </a:t>
            </a:r>
            <a:r>
              <a:rPr dirty="0"/>
              <a:t>me?</a:t>
            </a:r>
          </a:p>
        </p:txBody>
      </p:sp>
      <p:pic>
        <p:nvPicPr>
          <p:cNvPr id="9" name="Picture 2" descr="C:\Users\claudia.martins\AppData\Local\Microsoft\Windows\Temporary Internet Files\Content.Outlook\BMCVRHBY\UEA_NEW_BRAND_Magenta_190_115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832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algn="ctr">
              <a:lnSpc>
                <a:spcPct val="100000"/>
              </a:lnSpc>
            </a:pPr>
            <a:r>
              <a:rPr spc="-15" dirty="0"/>
              <a:t>Practice </a:t>
            </a:r>
            <a:r>
              <a:rPr spc="-10" dirty="0"/>
              <a:t>suggestions </a:t>
            </a:r>
            <a:r>
              <a:rPr spc="-20" dirty="0"/>
              <a:t>from</a:t>
            </a:r>
            <a:r>
              <a:rPr spc="-15" dirty="0"/>
              <a:t> young</a:t>
            </a:r>
          </a:p>
          <a:p>
            <a:pPr algn="ctr">
              <a:lnSpc>
                <a:spcPct val="100000"/>
              </a:lnSpc>
            </a:pPr>
            <a:r>
              <a:rPr spc="-5" dirty="0"/>
              <a:t>people</a:t>
            </a:r>
          </a:p>
        </p:txBody>
      </p:sp>
      <p:sp>
        <p:nvSpPr>
          <p:cNvPr id="3" name="object 3"/>
          <p:cNvSpPr txBox="1"/>
          <p:nvPr/>
        </p:nvSpPr>
        <p:spPr>
          <a:xfrm>
            <a:off x="535940" y="2224277"/>
            <a:ext cx="8480044" cy="3754874"/>
          </a:xfrm>
          <a:prstGeom prst="rect">
            <a:avLst/>
          </a:prstGeom>
        </p:spPr>
        <p:txBody>
          <a:bodyPr vert="horz" wrap="square" lIns="0" tIns="0" rIns="0" bIns="0" rtlCol="0">
            <a:spAutoFit/>
          </a:bodyPr>
          <a:lstStyle/>
          <a:p>
            <a:pPr marL="355600" indent="-342900">
              <a:lnSpc>
                <a:spcPct val="100000"/>
              </a:lnSpc>
              <a:buFont typeface="Arial"/>
              <a:buChar char="•"/>
              <a:tabLst>
                <a:tab pos="355600" algn="l"/>
                <a:tab pos="356235" algn="l"/>
              </a:tabLst>
            </a:pPr>
            <a:r>
              <a:rPr sz="3200" spc="-15" dirty="0">
                <a:latin typeface="Calibri"/>
                <a:cs typeface="Calibri"/>
              </a:rPr>
              <a:t>Contact </a:t>
            </a:r>
            <a:r>
              <a:rPr sz="3200" spc="-5" dirty="0">
                <a:latin typeface="Calibri"/>
                <a:cs typeface="Calibri"/>
              </a:rPr>
              <a:t>should be </a:t>
            </a:r>
            <a:r>
              <a:rPr sz="3200" spc="-15" dirty="0">
                <a:latin typeface="Calibri"/>
                <a:cs typeface="Calibri"/>
              </a:rPr>
              <a:t>available </a:t>
            </a:r>
            <a:r>
              <a:rPr sz="3200" spc="-10" dirty="0">
                <a:latin typeface="Calibri"/>
                <a:cs typeface="Calibri"/>
              </a:rPr>
              <a:t>(even</a:t>
            </a:r>
            <a:r>
              <a:rPr sz="3200" spc="75" dirty="0">
                <a:latin typeface="Calibri"/>
                <a:cs typeface="Calibri"/>
              </a:rPr>
              <a:t> </a:t>
            </a:r>
            <a:r>
              <a:rPr sz="3200" spc="-5" dirty="0">
                <a:latin typeface="Calibri"/>
                <a:cs typeface="Calibri"/>
              </a:rPr>
              <a:t>if</a:t>
            </a:r>
            <a:endParaRPr sz="3200" dirty="0">
              <a:latin typeface="Calibri"/>
              <a:cs typeface="Calibri"/>
            </a:endParaRPr>
          </a:p>
          <a:p>
            <a:pPr marL="355600">
              <a:lnSpc>
                <a:spcPct val="100000"/>
              </a:lnSpc>
            </a:pPr>
            <a:r>
              <a:rPr sz="3200" spc="-5" dirty="0">
                <a:latin typeface="Calibri"/>
                <a:cs typeface="Calibri"/>
              </a:rPr>
              <a:t>opportunity </a:t>
            </a:r>
            <a:r>
              <a:rPr sz="3200" dirty="0">
                <a:latin typeface="Calibri"/>
                <a:cs typeface="Calibri"/>
              </a:rPr>
              <a:t>is </a:t>
            </a:r>
            <a:r>
              <a:rPr sz="3200" spc="-5" dirty="0">
                <a:latin typeface="Calibri"/>
                <a:cs typeface="Calibri"/>
              </a:rPr>
              <a:t>not </a:t>
            </a:r>
            <a:r>
              <a:rPr sz="3200" spc="-30" dirty="0">
                <a:latin typeface="Calibri"/>
                <a:cs typeface="Calibri"/>
              </a:rPr>
              <a:t>taken</a:t>
            </a:r>
            <a:r>
              <a:rPr sz="3200" spc="-15" dirty="0">
                <a:latin typeface="Calibri"/>
                <a:cs typeface="Calibri"/>
              </a:rPr>
              <a:t> </a:t>
            </a:r>
            <a:r>
              <a:rPr sz="3200" spc="-5" dirty="0">
                <a:latin typeface="Calibri"/>
                <a:cs typeface="Calibri"/>
              </a:rPr>
              <a:t>up)</a:t>
            </a:r>
            <a:endParaRPr sz="3200" dirty="0">
              <a:latin typeface="Calibri"/>
              <a:cs typeface="Calibri"/>
            </a:endParaRPr>
          </a:p>
          <a:p>
            <a:pPr marL="355600" indent="-342900">
              <a:lnSpc>
                <a:spcPct val="100000"/>
              </a:lnSpc>
              <a:spcBef>
                <a:spcPts val="765"/>
              </a:spcBef>
              <a:buFont typeface="Arial"/>
              <a:buChar char="•"/>
              <a:tabLst>
                <a:tab pos="355600" algn="l"/>
                <a:tab pos="356235" algn="l"/>
              </a:tabLst>
            </a:pPr>
            <a:r>
              <a:rPr sz="3200" spc="-25" dirty="0">
                <a:latin typeface="Calibri"/>
                <a:cs typeface="Calibri"/>
              </a:rPr>
              <a:t>Life </a:t>
            </a:r>
            <a:r>
              <a:rPr sz="3200" spc="-15" dirty="0">
                <a:latin typeface="Calibri"/>
                <a:cs typeface="Calibri"/>
              </a:rPr>
              <a:t>story </a:t>
            </a:r>
            <a:r>
              <a:rPr sz="3200" spc="-5" dirty="0">
                <a:latin typeface="Calibri"/>
                <a:cs typeface="Calibri"/>
              </a:rPr>
              <a:t>books </a:t>
            </a:r>
            <a:r>
              <a:rPr sz="3200" spc="-15" dirty="0">
                <a:latin typeface="Calibri"/>
                <a:cs typeface="Calibri"/>
              </a:rPr>
              <a:t>are</a:t>
            </a:r>
            <a:r>
              <a:rPr sz="3200" spc="-40" dirty="0">
                <a:latin typeface="Calibri"/>
                <a:cs typeface="Calibri"/>
              </a:rPr>
              <a:t> </a:t>
            </a:r>
            <a:r>
              <a:rPr sz="3200" spc="-10" dirty="0">
                <a:latin typeface="Calibri"/>
                <a:cs typeface="Calibri"/>
              </a:rPr>
              <a:t>important</a:t>
            </a:r>
            <a:endParaRPr sz="3200" dirty="0">
              <a:latin typeface="Calibri"/>
              <a:cs typeface="Calibri"/>
            </a:endParaRPr>
          </a:p>
          <a:p>
            <a:pPr marL="355600" marR="583565" indent="-342900">
              <a:lnSpc>
                <a:spcPct val="100000"/>
              </a:lnSpc>
              <a:spcBef>
                <a:spcPts val="765"/>
              </a:spcBef>
              <a:buFont typeface="Arial"/>
              <a:buChar char="•"/>
              <a:tabLst>
                <a:tab pos="355600" algn="l"/>
                <a:tab pos="356235" algn="l"/>
              </a:tabLst>
            </a:pPr>
            <a:r>
              <a:rPr sz="3200" spc="-15" dirty="0">
                <a:latin typeface="Calibri"/>
                <a:cs typeface="Calibri"/>
              </a:rPr>
              <a:t>Keep </a:t>
            </a:r>
            <a:r>
              <a:rPr sz="3200" spc="-10" dirty="0">
                <a:latin typeface="Calibri"/>
                <a:cs typeface="Calibri"/>
              </a:rPr>
              <a:t>communicating </a:t>
            </a:r>
            <a:r>
              <a:rPr sz="3200" dirty="0">
                <a:latin typeface="Calibri"/>
                <a:cs typeface="Calibri"/>
              </a:rPr>
              <a:t>with the </a:t>
            </a:r>
            <a:r>
              <a:rPr sz="3200" spc="-5" dirty="0">
                <a:latin typeface="Calibri"/>
                <a:cs typeface="Calibri"/>
              </a:rPr>
              <a:t>child </a:t>
            </a:r>
            <a:r>
              <a:rPr sz="3200" dirty="0">
                <a:latin typeface="Calibri"/>
                <a:cs typeface="Calibri"/>
              </a:rPr>
              <a:t>about  </a:t>
            </a:r>
            <a:r>
              <a:rPr sz="3200" spc="-15" dirty="0">
                <a:latin typeface="Calibri"/>
                <a:cs typeface="Calibri"/>
              </a:rPr>
              <a:t>contact</a:t>
            </a:r>
            <a:endParaRPr sz="3200" dirty="0">
              <a:latin typeface="Calibri"/>
              <a:cs typeface="Calibri"/>
            </a:endParaRPr>
          </a:p>
          <a:p>
            <a:pPr marL="355600" indent="-342900">
              <a:lnSpc>
                <a:spcPct val="100000"/>
              </a:lnSpc>
              <a:spcBef>
                <a:spcPts val="765"/>
              </a:spcBef>
              <a:buFont typeface="Arial"/>
              <a:buChar char="•"/>
              <a:tabLst>
                <a:tab pos="355600" algn="l"/>
                <a:tab pos="356235" algn="l"/>
              </a:tabLst>
            </a:pPr>
            <a:r>
              <a:rPr sz="3200" spc="-30" dirty="0">
                <a:latin typeface="Calibri"/>
                <a:cs typeface="Calibri"/>
              </a:rPr>
              <a:t>Offer </a:t>
            </a:r>
            <a:r>
              <a:rPr sz="3200" spc="-5" dirty="0">
                <a:latin typeface="Calibri"/>
                <a:cs typeface="Calibri"/>
              </a:rPr>
              <a:t>support </a:t>
            </a:r>
            <a:r>
              <a:rPr sz="3200" dirty="0">
                <a:latin typeface="Calibri"/>
                <a:cs typeface="Calibri"/>
              </a:rPr>
              <a:t>with </a:t>
            </a:r>
            <a:r>
              <a:rPr sz="3200" spc="-15" dirty="0">
                <a:latin typeface="Calibri"/>
                <a:cs typeface="Calibri"/>
              </a:rPr>
              <a:t>contact beyond </a:t>
            </a:r>
            <a:r>
              <a:rPr sz="3200" dirty="0">
                <a:latin typeface="Calibri"/>
                <a:cs typeface="Calibri"/>
              </a:rPr>
              <a:t>the </a:t>
            </a:r>
            <a:r>
              <a:rPr sz="3200" spc="-5" dirty="0">
                <a:latin typeface="Calibri"/>
                <a:cs typeface="Calibri"/>
              </a:rPr>
              <a:t>age</a:t>
            </a:r>
            <a:r>
              <a:rPr sz="3200" spc="60" dirty="0">
                <a:latin typeface="Calibri"/>
                <a:cs typeface="Calibri"/>
              </a:rPr>
              <a:t> </a:t>
            </a:r>
            <a:r>
              <a:rPr sz="3200" spc="-5" dirty="0">
                <a:latin typeface="Calibri"/>
                <a:cs typeface="Calibri"/>
              </a:rPr>
              <a:t>of</a:t>
            </a:r>
            <a:endParaRPr sz="3200" dirty="0">
              <a:latin typeface="Calibri"/>
              <a:cs typeface="Calibri"/>
            </a:endParaRPr>
          </a:p>
          <a:p>
            <a:pPr marL="355600">
              <a:lnSpc>
                <a:spcPct val="100000"/>
              </a:lnSpc>
            </a:pPr>
            <a:r>
              <a:rPr sz="3200" spc="-10" dirty="0">
                <a:latin typeface="Calibri"/>
                <a:cs typeface="Calibri"/>
              </a:rPr>
              <a:t>18</a:t>
            </a:r>
            <a:endParaRPr sz="3200" dirty="0">
              <a:latin typeface="Calibri"/>
              <a:cs typeface="Calibri"/>
            </a:endParaRPr>
          </a:p>
        </p:txBody>
      </p:sp>
      <p:pic>
        <p:nvPicPr>
          <p:cNvPr id="4" name="Picture 2" descr="C:\Users\claudia.martins\AppData\Local\Microsoft\Windows\Temporary Internet Files\Content.Outlook\BMCVRHBY\UEA_NEW_BRAND_Magenta_190_115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8628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4812" y="863727"/>
            <a:ext cx="3961129" cy="2062353"/>
          </a:xfrm>
          <a:custGeom>
            <a:avLst/>
            <a:gdLst/>
            <a:ahLst/>
            <a:cxnLst/>
            <a:rect l="l" t="t" r="r" b="b"/>
            <a:pathLst>
              <a:path w="3961129" h="2332355">
                <a:moveTo>
                  <a:pt x="1650301" y="1943480"/>
                </a:moveTo>
                <a:lnTo>
                  <a:pt x="660133" y="1943480"/>
                </a:lnTo>
                <a:lnTo>
                  <a:pt x="247548" y="2332228"/>
                </a:lnTo>
                <a:lnTo>
                  <a:pt x="1650301" y="1943480"/>
                </a:lnTo>
                <a:close/>
              </a:path>
              <a:path w="3961129" h="2332355">
                <a:moveTo>
                  <a:pt x="3636835" y="0"/>
                </a:moveTo>
                <a:lnTo>
                  <a:pt x="323926" y="0"/>
                </a:lnTo>
                <a:lnTo>
                  <a:pt x="276057" y="3512"/>
                </a:lnTo>
                <a:lnTo>
                  <a:pt x="230370" y="13715"/>
                </a:lnTo>
                <a:lnTo>
                  <a:pt x="187364" y="30108"/>
                </a:lnTo>
                <a:lnTo>
                  <a:pt x="147542" y="52190"/>
                </a:lnTo>
                <a:lnTo>
                  <a:pt x="111404" y="79460"/>
                </a:lnTo>
                <a:lnTo>
                  <a:pt x="79451" y="111418"/>
                </a:lnTo>
                <a:lnTo>
                  <a:pt x="52185" y="147561"/>
                </a:lnTo>
                <a:lnTo>
                  <a:pt x="30105" y="187389"/>
                </a:lnTo>
                <a:lnTo>
                  <a:pt x="13714" y="230402"/>
                </a:lnTo>
                <a:lnTo>
                  <a:pt x="3512" y="276098"/>
                </a:lnTo>
                <a:lnTo>
                  <a:pt x="0" y="323976"/>
                </a:lnTo>
                <a:lnTo>
                  <a:pt x="0" y="1619630"/>
                </a:lnTo>
                <a:lnTo>
                  <a:pt x="3512" y="1667477"/>
                </a:lnTo>
                <a:lnTo>
                  <a:pt x="13714" y="1713148"/>
                </a:lnTo>
                <a:lnTo>
                  <a:pt x="30105" y="1756140"/>
                </a:lnTo>
                <a:lnTo>
                  <a:pt x="52185" y="1795952"/>
                </a:lnTo>
                <a:lnTo>
                  <a:pt x="79451" y="1832083"/>
                </a:lnTo>
                <a:lnTo>
                  <a:pt x="111404" y="1864032"/>
                </a:lnTo>
                <a:lnTo>
                  <a:pt x="147542" y="1891296"/>
                </a:lnTo>
                <a:lnTo>
                  <a:pt x="187364" y="1913374"/>
                </a:lnTo>
                <a:lnTo>
                  <a:pt x="230370" y="1929766"/>
                </a:lnTo>
                <a:lnTo>
                  <a:pt x="276057" y="1939968"/>
                </a:lnTo>
                <a:lnTo>
                  <a:pt x="323926" y="1943480"/>
                </a:lnTo>
                <a:lnTo>
                  <a:pt x="3636835" y="1943480"/>
                </a:lnTo>
                <a:lnTo>
                  <a:pt x="3684713" y="1939968"/>
                </a:lnTo>
                <a:lnTo>
                  <a:pt x="3730409" y="1929766"/>
                </a:lnTo>
                <a:lnTo>
                  <a:pt x="3773422" y="1913374"/>
                </a:lnTo>
                <a:lnTo>
                  <a:pt x="3813251" y="1891296"/>
                </a:lnTo>
                <a:lnTo>
                  <a:pt x="3849394" y="1864032"/>
                </a:lnTo>
                <a:lnTo>
                  <a:pt x="3881351" y="1832083"/>
                </a:lnTo>
                <a:lnTo>
                  <a:pt x="3908621" y="1795952"/>
                </a:lnTo>
                <a:lnTo>
                  <a:pt x="3930703" y="1756140"/>
                </a:lnTo>
                <a:lnTo>
                  <a:pt x="3947096" y="1713148"/>
                </a:lnTo>
                <a:lnTo>
                  <a:pt x="3957300" y="1667477"/>
                </a:lnTo>
                <a:lnTo>
                  <a:pt x="3960812" y="1619630"/>
                </a:lnTo>
                <a:lnTo>
                  <a:pt x="3960812" y="323976"/>
                </a:lnTo>
                <a:lnTo>
                  <a:pt x="3957300" y="276098"/>
                </a:lnTo>
                <a:lnTo>
                  <a:pt x="3947096" y="230402"/>
                </a:lnTo>
                <a:lnTo>
                  <a:pt x="3930703" y="187389"/>
                </a:lnTo>
                <a:lnTo>
                  <a:pt x="3908621" y="147561"/>
                </a:lnTo>
                <a:lnTo>
                  <a:pt x="3881351" y="111418"/>
                </a:lnTo>
                <a:lnTo>
                  <a:pt x="3849394" y="79460"/>
                </a:lnTo>
                <a:lnTo>
                  <a:pt x="3813251" y="52190"/>
                </a:lnTo>
                <a:lnTo>
                  <a:pt x="3773422" y="30108"/>
                </a:lnTo>
                <a:lnTo>
                  <a:pt x="3730409" y="13715"/>
                </a:lnTo>
                <a:lnTo>
                  <a:pt x="3684713" y="3512"/>
                </a:lnTo>
                <a:lnTo>
                  <a:pt x="3636835" y="0"/>
                </a:lnTo>
                <a:close/>
              </a:path>
            </a:pathLst>
          </a:custGeom>
          <a:solidFill>
            <a:srgbClr val="92D050"/>
          </a:solidFill>
        </p:spPr>
        <p:txBody>
          <a:bodyPr wrap="square" lIns="0" tIns="0" rIns="0" bIns="0" rtlCol="0"/>
          <a:lstStyle/>
          <a:p>
            <a:endParaRPr/>
          </a:p>
        </p:txBody>
      </p:sp>
      <p:sp>
        <p:nvSpPr>
          <p:cNvPr id="3" name="object 3"/>
          <p:cNvSpPr/>
          <p:nvPr/>
        </p:nvSpPr>
        <p:spPr>
          <a:xfrm>
            <a:off x="404812" y="863727"/>
            <a:ext cx="3961129" cy="2062353"/>
          </a:xfrm>
          <a:custGeom>
            <a:avLst/>
            <a:gdLst/>
            <a:ahLst/>
            <a:cxnLst/>
            <a:rect l="l" t="t" r="r" b="b"/>
            <a:pathLst>
              <a:path w="3961129" h="2332355">
                <a:moveTo>
                  <a:pt x="0" y="323976"/>
                </a:moveTo>
                <a:lnTo>
                  <a:pt x="3512" y="276098"/>
                </a:lnTo>
                <a:lnTo>
                  <a:pt x="13714" y="230402"/>
                </a:lnTo>
                <a:lnTo>
                  <a:pt x="30105" y="187389"/>
                </a:lnTo>
                <a:lnTo>
                  <a:pt x="52185" y="147561"/>
                </a:lnTo>
                <a:lnTo>
                  <a:pt x="79451" y="111418"/>
                </a:lnTo>
                <a:lnTo>
                  <a:pt x="111404" y="79460"/>
                </a:lnTo>
                <a:lnTo>
                  <a:pt x="147542" y="52190"/>
                </a:lnTo>
                <a:lnTo>
                  <a:pt x="187364" y="30108"/>
                </a:lnTo>
                <a:lnTo>
                  <a:pt x="230370" y="13715"/>
                </a:lnTo>
                <a:lnTo>
                  <a:pt x="276057" y="3512"/>
                </a:lnTo>
                <a:lnTo>
                  <a:pt x="323926" y="0"/>
                </a:lnTo>
                <a:lnTo>
                  <a:pt x="660133" y="0"/>
                </a:lnTo>
                <a:lnTo>
                  <a:pt x="1650301" y="0"/>
                </a:lnTo>
                <a:lnTo>
                  <a:pt x="3636835" y="0"/>
                </a:lnTo>
                <a:lnTo>
                  <a:pt x="3684713" y="3512"/>
                </a:lnTo>
                <a:lnTo>
                  <a:pt x="3730409" y="13715"/>
                </a:lnTo>
                <a:lnTo>
                  <a:pt x="3773422" y="30108"/>
                </a:lnTo>
                <a:lnTo>
                  <a:pt x="3813251" y="52190"/>
                </a:lnTo>
                <a:lnTo>
                  <a:pt x="3849394" y="79460"/>
                </a:lnTo>
                <a:lnTo>
                  <a:pt x="3881351" y="111418"/>
                </a:lnTo>
                <a:lnTo>
                  <a:pt x="3908621" y="147561"/>
                </a:lnTo>
                <a:lnTo>
                  <a:pt x="3930703" y="187389"/>
                </a:lnTo>
                <a:lnTo>
                  <a:pt x="3947096" y="230402"/>
                </a:lnTo>
                <a:lnTo>
                  <a:pt x="3957300" y="276098"/>
                </a:lnTo>
                <a:lnTo>
                  <a:pt x="3960812" y="323976"/>
                </a:lnTo>
                <a:lnTo>
                  <a:pt x="3960812" y="1133728"/>
                </a:lnTo>
                <a:lnTo>
                  <a:pt x="3960812" y="1619630"/>
                </a:lnTo>
                <a:lnTo>
                  <a:pt x="3957300" y="1667477"/>
                </a:lnTo>
                <a:lnTo>
                  <a:pt x="3947096" y="1713148"/>
                </a:lnTo>
                <a:lnTo>
                  <a:pt x="3930703" y="1756140"/>
                </a:lnTo>
                <a:lnTo>
                  <a:pt x="3908621" y="1795952"/>
                </a:lnTo>
                <a:lnTo>
                  <a:pt x="3881351" y="1832083"/>
                </a:lnTo>
                <a:lnTo>
                  <a:pt x="3849394" y="1864032"/>
                </a:lnTo>
                <a:lnTo>
                  <a:pt x="3813251" y="1891296"/>
                </a:lnTo>
                <a:lnTo>
                  <a:pt x="3773422" y="1913374"/>
                </a:lnTo>
                <a:lnTo>
                  <a:pt x="3730409" y="1929766"/>
                </a:lnTo>
                <a:lnTo>
                  <a:pt x="3684713" y="1939968"/>
                </a:lnTo>
                <a:lnTo>
                  <a:pt x="3636835" y="1943480"/>
                </a:lnTo>
                <a:lnTo>
                  <a:pt x="1650301" y="1943480"/>
                </a:lnTo>
                <a:lnTo>
                  <a:pt x="247548" y="2332228"/>
                </a:lnTo>
                <a:lnTo>
                  <a:pt x="660133" y="1943480"/>
                </a:lnTo>
                <a:lnTo>
                  <a:pt x="323926" y="1943480"/>
                </a:lnTo>
                <a:lnTo>
                  <a:pt x="276057" y="1939968"/>
                </a:lnTo>
                <a:lnTo>
                  <a:pt x="230370" y="1929766"/>
                </a:lnTo>
                <a:lnTo>
                  <a:pt x="187364" y="1913374"/>
                </a:lnTo>
                <a:lnTo>
                  <a:pt x="147542" y="1891296"/>
                </a:lnTo>
                <a:lnTo>
                  <a:pt x="111404" y="1864032"/>
                </a:lnTo>
                <a:lnTo>
                  <a:pt x="79451" y="1832083"/>
                </a:lnTo>
                <a:lnTo>
                  <a:pt x="52185" y="1795952"/>
                </a:lnTo>
                <a:lnTo>
                  <a:pt x="30105" y="1756140"/>
                </a:lnTo>
                <a:lnTo>
                  <a:pt x="13714" y="1713148"/>
                </a:lnTo>
                <a:lnTo>
                  <a:pt x="3512" y="1667477"/>
                </a:lnTo>
                <a:lnTo>
                  <a:pt x="0" y="1619630"/>
                </a:lnTo>
                <a:lnTo>
                  <a:pt x="0" y="1133728"/>
                </a:lnTo>
                <a:lnTo>
                  <a:pt x="0" y="323976"/>
                </a:lnTo>
                <a:close/>
              </a:path>
            </a:pathLst>
          </a:custGeom>
          <a:ln w="9524">
            <a:solidFill>
              <a:srgbClr val="000000"/>
            </a:solidFill>
          </a:ln>
        </p:spPr>
        <p:txBody>
          <a:bodyPr wrap="square" lIns="0" tIns="0" rIns="0" bIns="0" rtlCol="0"/>
          <a:lstStyle/>
          <a:p>
            <a:endParaRPr/>
          </a:p>
        </p:txBody>
      </p:sp>
      <p:sp>
        <p:nvSpPr>
          <p:cNvPr id="4" name="object 4"/>
          <p:cNvSpPr txBox="1"/>
          <p:nvPr/>
        </p:nvSpPr>
        <p:spPr>
          <a:xfrm>
            <a:off x="656336" y="984757"/>
            <a:ext cx="3462020" cy="1490980"/>
          </a:xfrm>
          <a:prstGeom prst="rect">
            <a:avLst/>
          </a:prstGeom>
        </p:spPr>
        <p:txBody>
          <a:bodyPr vert="horz" wrap="square" lIns="0" tIns="0" rIns="0" bIns="0" rtlCol="0">
            <a:spAutoFit/>
          </a:bodyPr>
          <a:lstStyle/>
          <a:p>
            <a:pPr marL="12700" marR="5080" indent="-1270" algn="ctr">
              <a:lnSpc>
                <a:spcPct val="100000"/>
              </a:lnSpc>
            </a:pPr>
            <a:r>
              <a:rPr sz="2400" spc="-20" dirty="0">
                <a:solidFill>
                  <a:srgbClr val="1F487C"/>
                </a:solidFill>
                <a:latin typeface="Calibri"/>
                <a:cs typeface="Calibri"/>
              </a:rPr>
              <a:t>Even </a:t>
            </a:r>
            <a:r>
              <a:rPr sz="2400" dirty="0">
                <a:solidFill>
                  <a:srgbClr val="1F487C"/>
                </a:solidFill>
                <a:latin typeface="Calibri"/>
                <a:cs typeface="Calibri"/>
              </a:rPr>
              <a:t>if the </a:t>
            </a:r>
            <a:r>
              <a:rPr sz="2400" spc="-10" dirty="0">
                <a:solidFill>
                  <a:srgbClr val="1F487C"/>
                </a:solidFill>
                <a:latin typeface="Calibri"/>
                <a:cs typeface="Calibri"/>
              </a:rPr>
              <a:t>contact </a:t>
            </a:r>
            <a:r>
              <a:rPr sz="2400" dirty="0">
                <a:solidFill>
                  <a:srgbClr val="1F487C"/>
                </a:solidFill>
                <a:latin typeface="Calibri"/>
                <a:cs typeface="Calibri"/>
              </a:rPr>
              <a:t>is </a:t>
            </a:r>
            <a:r>
              <a:rPr sz="2400" spc="-10" dirty="0">
                <a:solidFill>
                  <a:srgbClr val="1F487C"/>
                </a:solidFill>
                <a:latin typeface="Calibri"/>
                <a:cs typeface="Calibri"/>
              </a:rPr>
              <a:t>only  </a:t>
            </a:r>
            <a:r>
              <a:rPr sz="2400" spc="-5" dirty="0" smtClean="0">
                <a:solidFill>
                  <a:srgbClr val="1F487C"/>
                </a:solidFill>
                <a:latin typeface="Calibri"/>
                <a:cs typeface="Calibri"/>
              </a:rPr>
              <a:t>brief…social </a:t>
            </a:r>
            <a:r>
              <a:rPr sz="2400" spc="-20" dirty="0">
                <a:solidFill>
                  <a:srgbClr val="1F487C"/>
                </a:solidFill>
                <a:latin typeface="Calibri"/>
                <a:cs typeface="Calibri"/>
              </a:rPr>
              <a:t>workers</a:t>
            </a:r>
            <a:r>
              <a:rPr sz="2400" spc="-35" dirty="0">
                <a:solidFill>
                  <a:srgbClr val="1F487C"/>
                </a:solidFill>
                <a:latin typeface="Calibri"/>
                <a:cs typeface="Calibri"/>
              </a:rPr>
              <a:t> </a:t>
            </a:r>
            <a:r>
              <a:rPr sz="2400" spc="-5" dirty="0">
                <a:solidFill>
                  <a:srgbClr val="1F487C"/>
                </a:solidFill>
                <a:latin typeface="Calibri"/>
                <a:cs typeface="Calibri"/>
              </a:rPr>
              <a:t>should  </a:t>
            </a:r>
            <a:r>
              <a:rPr sz="2400" spc="-10" dirty="0">
                <a:solidFill>
                  <a:srgbClr val="1F487C"/>
                </a:solidFill>
                <a:latin typeface="Calibri"/>
                <a:cs typeface="Calibri"/>
              </a:rPr>
              <a:t>ensure </a:t>
            </a:r>
            <a:r>
              <a:rPr sz="2400" spc="-5" dirty="0">
                <a:solidFill>
                  <a:srgbClr val="1F487C"/>
                </a:solidFill>
                <a:latin typeface="Calibri"/>
                <a:cs typeface="Calibri"/>
              </a:rPr>
              <a:t>that </a:t>
            </a:r>
            <a:r>
              <a:rPr sz="2400" dirty="0">
                <a:solidFill>
                  <a:srgbClr val="1F487C"/>
                </a:solidFill>
                <a:latin typeface="Calibri"/>
                <a:cs typeface="Calibri"/>
              </a:rPr>
              <a:t>the </a:t>
            </a:r>
            <a:r>
              <a:rPr sz="2400" spc="-5" dirty="0">
                <a:solidFill>
                  <a:srgbClr val="1F487C"/>
                </a:solidFill>
                <a:latin typeface="Calibri"/>
                <a:cs typeface="Calibri"/>
              </a:rPr>
              <a:t>option of  </a:t>
            </a:r>
            <a:r>
              <a:rPr sz="2400" spc="-10" dirty="0">
                <a:solidFill>
                  <a:srgbClr val="1F487C"/>
                </a:solidFill>
                <a:latin typeface="Calibri"/>
                <a:cs typeface="Calibri"/>
              </a:rPr>
              <a:t>contact </a:t>
            </a:r>
            <a:r>
              <a:rPr sz="2400" dirty="0">
                <a:solidFill>
                  <a:srgbClr val="1F487C"/>
                </a:solidFill>
                <a:latin typeface="Calibri"/>
                <a:cs typeface="Calibri"/>
              </a:rPr>
              <a:t>is </a:t>
            </a:r>
            <a:r>
              <a:rPr sz="2400" spc="-15" dirty="0">
                <a:solidFill>
                  <a:srgbClr val="1F487C"/>
                </a:solidFill>
                <a:latin typeface="Calibri"/>
                <a:cs typeface="Calibri"/>
              </a:rPr>
              <a:t>always </a:t>
            </a:r>
            <a:r>
              <a:rPr sz="2400" spc="-10" dirty="0">
                <a:solidFill>
                  <a:srgbClr val="1F487C"/>
                </a:solidFill>
                <a:latin typeface="Calibri"/>
                <a:cs typeface="Calibri"/>
              </a:rPr>
              <a:t>left</a:t>
            </a:r>
            <a:r>
              <a:rPr sz="2400" spc="-100" dirty="0">
                <a:solidFill>
                  <a:srgbClr val="1F487C"/>
                </a:solidFill>
                <a:latin typeface="Calibri"/>
                <a:cs typeface="Calibri"/>
              </a:rPr>
              <a:t> </a:t>
            </a:r>
            <a:r>
              <a:rPr sz="2400" spc="-5" dirty="0">
                <a:solidFill>
                  <a:srgbClr val="1F487C"/>
                </a:solidFill>
                <a:latin typeface="Calibri"/>
                <a:cs typeface="Calibri"/>
              </a:rPr>
              <a:t>open</a:t>
            </a:r>
            <a:endParaRPr sz="2400" dirty="0">
              <a:latin typeface="Calibri"/>
              <a:cs typeface="Calibri"/>
            </a:endParaRPr>
          </a:p>
        </p:txBody>
      </p:sp>
      <p:sp>
        <p:nvSpPr>
          <p:cNvPr id="5" name="object 5"/>
          <p:cNvSpPr/>
          <p:nvPr/>
        </p:nvSpPr>
        <p:spPr>
          <a:xfrm>
            <a:off x="4897755" y="172211"/>
            <a:ext cx="4104004" cy="3302635"/>
          </a:xfrm>
          <a:custGeom>
            <a:avLst/>
            <a:gdLst/>
            <a:ahLst/>
            <a:cxnLst/>
            <a:rect l="l" t="t" r="r" b="b"/>
            <a:pathLst>
              <a:path w="4104004" h="3302635">
                <a:moveTo>
                  <a:pt x="1709927" y="2591562"/>
                </a:moveTo>
                <a:lnTo>
                  <a:pt x="683895" y="2591562"/>
                </a:lnTo>
                <a:lnTo>
                  <a:pt x="235076" y="3302507"/>
                </a:lnTo>
                <a:lnTo>
                  <a:pt x="1709927" y="2591562"/>
                </a:lnTo>
                <a:close/>
              </a:path>
              <a:path w="4104004" h="3302635">
                <a:moveTo>
                  <a:pt x="3671697" y="0"/>
                </a:moveTo>
                <a:lnTo>
                  <a:pt x="431926" y="0"/>
                </a:lnTo>
                <a:lnTo>
                  <a:pt x="384870" y="2534"/>
                </a:lnTo>
                <a:lnTo>
                  <a:pt x="339280" y="9964"/>
                </a:lnTo>
                <a:lnTo>
                  <a:pt x="295420" y="22023"/>
                </a:lnTo>
                <a:lnTo>
                  <a:pt x="253553" y="38450"/>
                </a:lnTo>
                <a:lnTo>
                  <a:pt x="213943" y="58979"/>
                </a:lnTo>
                <a:lnTo>
                  <a:pt x="176854" y="83348"/>
                </a:lnTo>
                <a:lnTo>
                  <a:pt x="142549" y="111293"/>
                </a:lnTo>
                <a:lnTo>
                  <a:pt x="111293" y="142549"/>
                </a:lnTo>
                <a:lnTo>
                  <a:pt x="83348" y="176854"/>
                </a:lnTo>
                <a:lnTo>
                  <a:pt x="58979" y="213943"/>
                </a:lnTo>
                <a:lnTo>
                  <a:pt x="38450" y="253553"/>
                </a:lnTo>
                <a:lnTo>
                  <a:pt x="22023" y="295420"/>
                </a:lnTo>
                <a:lnTo>
                  <a:pt x="9964" y="339280"/>
                </a:lnTo>
                <a:lnTo>
                  <a:pt x="2534" y="384870"/>
                </a:lnTo>
                <a:lnTo>
                  <a:pt x="0" y="431926"/>
                </a:lnTo>
                <a:lnTo>
                  <a:pt x="0" y="2159635"/>
                </a:lnTo>
                <a:lnTo>
                  <a:pt x="2534" y="2206691"/>
                </a:lnTo>
                <a:lnTo>
                  <a:pt x="9964" y="2252281"/>
                </a:lnTo>
                <a:lnTo>
                  <a:pt x="22023" y="2296141"/>
                </a:lnTo>
                <a:lnTo>
                  <a:pt x="38450" y="2338008"/>
                </a:lnTo>
                <a:lnTo>
                  <a:pt x="58979" y="2377618"/>
                </a:lnTo>
                <a:lnTo>
                  <a:pt x="83348" y="2414707"/>
                </a:lnTo>
                <a:lnTo>
                  <a:pt x="111293" y="2449012"/>
                </a:lnTo>
                <a:lnTo>
                  <a:pt x="142549" y="2480268"/>
                </a:lnTo>
                <a:lnTo>
                  <a:pt x="176854" y="2508213"/>
                </a:lnTo>
                <a:lnTo>
                  <a:pt x="213943" y="2532582"/>
                </a:lnTo>
                <a:lnTo>
                  <a:pt x="253553" y="2553111"/>
                </a:lnTo>
                <a:lnTo>
                  <a:pt x="295420" y="2569538"/>
                </a:lnTo>
                <a:lnTo>
                  <a:pt x="339280" y="2581597"/>
                </a:lnTo>
                <a:lnTo>
                  <a:pt x="384870" y="2589027"/>
                </a:lnTo>
                <a:lnTo>
                  <a:pt x="431926" y="2591562"/>
                </a:lnTo>
                <a:lnTo>
                  <a:pt x="3671697" y="2591562"/>
                </a:lnTo>
                <a:lnTo>
                  <a:pt x="3718775" y="2589027"/>
                </a:lnTo>
                <a:lnTo>
                  <a:pt x="3764381" y="2581597"/>
                </a:lnTo>
                <a:lnTo>
                  <a:pt x="3808252" y="2569538"/>
                </a:lnTo>
                <a:lnTo>
                  <a:pt x="3850125" y="2553111"/>
                </a:lnTo>
                <a:lnTo>
                  <a:pt x="3889737" y="2532582"/>
                </a:lnTo>
                <a:lnTo>
                  <a:pt x="3926824" y="2508213"/>
                </a:lnTo>
                <a:lnTo>
                  <a:pt x="3961125" y="2480268"/>
                </a:lnTo>
                <a:lnTo>
                  <a:pt x="3992375" y="2449012"/>
                </a:lnTo>
                <a:lnTo>
                  <a:pt x="4020311" y="2414707"/>
                </a:lnTo>
                <a:lnTo>
                  <a:pt x="4044672" y="2377618"/>
                </a:lnTo>
                <a:lnTo>
                  <a:pt x="4065193" y="2338008"/>
                </a:lnTo>
                <a:lnTo>
                  <a:pt x="4081612" y="2296141"/>
                </a:lnTo>
                <a:lnTo>
                  <a:pt x="4093665" y="2252281"/>
                </a:lnTo>
                <a:lnTo>
                  <a:pt x="4101090" y="2206691"/>
                </a:lnTo>
                <a:lnTo>
                  <a:pt x="4103624" y="2159635"/>
                </a:lnTo>
                <a:lnTo>
                  <a:pt x="4103624" y="431926"/>
                </a:lnTo>
                <a:lnTo>
                  <a:pt x="4101090" y="384870"/>
                </a:lnTo>
                <a:lnTo>
                  <a:pt x="4093665" y="339280"/>
                </a:lnTo>
                <a:lnTo>
                  <a:pt x="4081612" y="295420"/>
                </a:lnTo>
                <a:lnTo>
                  <a:pt x="4065193" y="253553"/>
                </a:lnTo>
                <a:lnTo>
                  <a:pt x="4044672" y="213943"/>
                </a:lnTo>
                <a:lnTo>
                  <a:pt x="4020312" y="176854"/>
                </a:lnTo>
                <a:lnTo>
                  <a:pt x="3992375" y="142549"/>
                </a:lnTo>
                <a:lnTo>
                  <a:pt x="3961125" y="111293"/>
                </a:lnTo>
                <a:lnTo>
                  <a:pt x="3926824" y="83348"/>
                </a:lnTo>
                <a:lnTo>
                  <a:pt x="3889737" y="58979"/>
                </a:lnTo>
                <a:lnTo>
                  <a:pt x="3850125" y="38450"/>
                </a:lnTo>
                <a:lnTo>
                  <a:pt x="3808252" y="22023"/>
                </a:lnTo>
                <a:lnTo>
                  <a:pt x="3764381" y="9964"/>
                </a:lnTo>
                <a:lnTo>
                  <a:pt x="3718775" y="2534"/>
                </a:lnTo>
                <a:lnTo>
                  <a:pt x="3671697" y="0"/>
                </a:lnTo>
                <a:close/>
              </a:path>
            </a:pathLst>
          </a:custGeom>
          <a:solidFill>
            <a:srgbClr val="B8CDE4"/>
          </a:solidFill>
        </p:spPr>
        <p:txBody>
          <a:bodyPr wrap="square" lIns="0" tIns="0" rIns="0" bIns="0" rtlCol="0"/>
          <a:lstStyle/>
          <a:p>
            <a:endParaRPr/>
          </a:p>
        </p:txBody>
      </p:sp>
      <p:sp>
        <p:nvSpPr>
          <p:cNvPr id="6" name="object 6"/>
          <p:cNvSpPr/>
          <p:nvPr/>
        </p:nvSpPr>
        <p:spPr>
          <a:xfrm>
            <a:off x="4879467" y="153923"/>
            <a:ext cx="4104004" cy="3302635"/>
          </a:xfrm>
          <a:custGeom>
            <a:avLst/>
            <a:gdLst/>
            <a:ahLst/>
            <a:cxnLst/>
            <a:rect l="l" t="t" r="r" b="b"/>
            <a:pathLst>
              <a:path w="4104004" h="3302635">
                <a:moveTo>
                  <a:pt x="0" y="431926"/>
                </a:moveTo>
                <a:lnTo>
                  <a:pt x="2534" y="384870"/>
                </a:lnTo>
                <a:lnTo>
                  <a:pt x="9964" y="339280"/>
                </a:lnTo>
                <a:lnTo>
                  <a:pt x="22023" y="295420"/>
                </a:lnTo>
                <a:lnTo>
                  <a:pt x="38450" y="253553"/>
                </a:lnTo>
                <a:lnTo>
                  <a:pt x="58979" y="213943"/>
                </a:lnTo>
                <a:lnTo>
                  <a:pt x="83348" y="176854"/>
                </a:lnTo>
                <a:lnTo>
                  <a:pt x="111293" y="142549"/>
                </a:lnTo>
                <a:lnTo>
                  <a:pt x="142549" y="111293"/>
                </a:lnTo>
                <a:lnTo>
                  <a:pt x="176854" y="83348"/>
                </a:lnTo>
                <a:lnTo>
                  <a:pt x="213943" y="58979"/>
                </a:lnTo>
                <a:lnTo>
                  <a:pt x="253553" y="38450"/>
                </a:lnTo>
                <a:lnTo>
                  <a:pt x="295420" y="22023"/>
                </a:lnTo>
                <a:lnTo>
                  <a:pt x="339280" y="9964"/>
                </a:lnTo>
                <a:lnTo>
                  <a:pt x="384870" y="2534"/>
                </a:lnTo>
                <a:lnTo>
                  <a:pt x="431926" y="0"/>
                </a:lnTo>
                <a:lnTo>
                  <a:pt x="683895" y="0"/>
                </a:lnTo>
                <a:lnTo>
                  <a:pt x="1709927" y="0"/>
                </a:lnTo>
                <a:lnTo>
                  <a:pt x="3671697" y="0"/>
                </a:lnTo>
                <a:lnTo>
                  <a:pt x="3718775" y="2534"/>
                </a:lnTo>
                <a:lnTo>
                  <a:pt x="3764381" y="9964"/>
                </a:lnTo>
                <a:lnTo>
                  <a:pt x="3808252" y="22023"/>
                </a:lnTo>
                <a:lnTo>
                  <a:pt x="3850125" y="38450"/>
                </a:lnTo>
                <a:lnTo>
                  <a:pt x="3889737" y="58979"/>
                </a:lnTo>
                <a:lnTo>
                  <a:pt x="3926824" y="83348"/>
                </a:lnTo>
                <a:lnTo>
                  <a:pt x="3961125" y="111293"/>
                </a:lnTo>
                <a:lnTo>
                  <a:pt x="3992375" y="142549"/>
                </a:lnTo>
                <a:lnTo>
                  <a:pt x="4020312" y="176854"/>
                </a:lnTo>
                <a:lnTo>
                  <a:pt x="4044672" y="213943"/>
                </a:lnTo>
                <a:lnTo>
                  <a:pt x="4065193" y="253553"/>
                </a:lnTo>
                <a:lnTo>
                  <a:pt x="4081612" y="295420"/>
                </a:lnTo>
                <a:lnTo>
                  <a:pt x="4093665" y="339280"/>
                </a:lnTo>
                <a:lnTo>
                  <a:pt x="4101090" y="384870"/>
                </a:lnTo>
                <a:lnTo>
                  <a:pt x="4103624" y="431926"/>
                </a:lnTo>
                <a:lnTo>
                  <a:pt x="4103624" y="1511807"/>
                </a:lnTo>
                <a:lnTo>
                  <a:pt x="4103624" y="2159635"/>
                </a:lnTo>
                <a:lnTo>
                  <a:pt x="4101090" y="2206691"/>
                </a:lnTo>
                <a:lnTo>
                  <a:pt x="4093665" y="2252281"/>
                </a:lnTo>
                <a:lnTo>
                  <a:pt x="4081612" y="2296141"/>
                </a:lnTo>
                <a:lnTo>
                  <a:pt x="4065193" y="2338008"/>
                </a:lnTo>
                <a:lnTo>
                  <a:pt x="4044672" y="2377618"/>
                </a:lnTo>
                <a:lnTo>
                  <a:pt x="4020311" y="2414707"/>
                </a:lnTo>
                <a:lnTo>
                  <a:pt x="3992375" y="2449012"/>
                </a:lnTo>
                <a:lnTo>
                  <a:pt x="3961125" y="2480268"/>
                </a:lnTo>
                <a:lnTo>
                  <a:pt x="3926824" y="2508213"/>
                </a:lnTo>
                <a:lnTo>
                  <a:pt x="3889737" y="2532582"/>
                </a:lnTo>
                <a:lnTo>
                  <a:pt x="3850125" y="2553111"/>
                </a:lnTo>
                <a:lnTo>
                  <a:pt x="3808252" y="2569538"/>
                </a:lnTo>
                <a:lnTo>
                  <a:pt x="3764381" y="2581597"/>
                </a:lnTo>
                <a:lnTo>
                  <a:pt x="3718775" y="2589027"/>
                </a:lnTo>
                <a:lnTo>
                  <a:pt x="3671697" y="2591562"/>
                </a:lnTo>
                <a:lnTo>
                  <a:pt x="1709927" y="2591562"/>
                </a:lnTo>
                <a:lnTo>
                  <a:pt x="235076" y="3302507"/>
                </a:lnTo>
                <a:lnTo>
                  <a:pt x="683895" y="2591562"/>
                </a:lnTo>
                <a:lnTo>
                  <a:pt x="431926" y="2591562"/>
                </a:lnTo>
                <a:lnTo>
                  <a:pt x="384870" y="2589027"/>
                </a:lnTo>
                <a:lnTo>
                  <a:pt x="339280" y="2581597"/>
                </a:lnTo>
                <a:lnTo>
                  <a:pt x="295420" y="2569538"/>
                </a:lnTo>
                <a:lnTo>
                  <a:pt x="253553" y="2553111"/>
                </a:lnTo>
                <a:lnTo>
                  <a:pt x="213943" y="2532582"/>
                </a:lnTo>
                <a:lnTo>
                  <a:pt x="176854" y="2508213"/>
                </a:lnTo>
                <a:lnTo>
                  <a:pt x="142549" y="2480268"/>
                </a:lnTo>
                <a:lnTo>
                  <a:pt x="111293" y="2449012"/>
                </a:lnTo>
                <a:lnTo>
                  <a:pt x="83348" y="2414707"/>
                </a:lnTo>
                <a:lnTo>
                  <a:pt x="58979" y="2377618"/>
                </a:lnTo>
                <a:lnTo>
                  <a:pt x="38450" y="2338008"/>
                </a:lnTo>
                <a:lnTo>
                  <a:pt x="22023" y="2296141"/>
                </a:lnTo>
                <a:lnTo>
                  <a:pt x="9964" y="2252281"/>
                </a:lnTo>
                <a:lnTo>
                  <a:pt x="2534" y="2206691"/>
                </a:lnTo>
                <a:lnTo>
                  <a:pt x="0" y="2159635"/>
                </a:lnTo>
                <a:lnTo>
                  <a:pt x="0" y="1511807"/>
                </a:lnTo>
                <a:lnTo>
                  <a:pt x="0" y="431926"/>
                </a:lnTo>
                <a:close/>
              </a:path>
            </a:pathLst>
          </a:custGeom>
          <a:ln w="9525">
            <a:solidFill>
              <a:srgbClr val="000000"/>
            </a:solidFill>
          </a:ln>
        </p:spPr>
        <p:txBody>
          <a:bodyPr wrap="square" lIns="0" tIns="0" rIns="0" bIns="0" rtlCol="0"/>
          <a:lstStyle/>
          <a:p>
            <a:endParaRPr/>
          </a:p>
        </p:txBody>
      </p:sp>
      <p:sp>
        <p:nvSpPr>
          <p:cNvPr id="7" name="object 7"/>
          <p:cNvSpPr txBox="1"/>
          <p:nvPr/>
        </p:nvSpPr>
        <p:spPr>
          <a:xfrm>
            <a:off x="5136261" y="332231"/>
            <a:ext cx="3628390" cy="2369820"/>
          </a:xfrm>
          <a:prstGeom prst="rect">
            <a:avLst/>
          </a:prstGeom>
        </p:spPr>
        <p:txBody>
          <a:bodyPr vert="horz" wrap="square" lIns="0" tIns="0" rIns="0" bIns="0" rtlCol="0">
            <a:spAutoFit/>
          </a:bodyPr>
          <a:lstStyle/>
          <a:p>
            <a:pPr algn="ctr">
              <a:lnSpc>
                <a:spcPts val="2014"/>
              </a:lnSpc>
            </a:pPr>
            <a:r>
              <a:rPr sz="2400" spc="-10" dirty="0">
                <a:solidFill>
                  <a:srgbClr val="1F487C"/>
                </a:solidFill>
                <a:latin typeface="Calibri"/>
                <a:cs typeface="Calibri"/>
              </a:rPr>
              <a:t>Give </a:t>
            </a:r>
            <a:r>
              <a:rPr sz="2400" dirty="0">
                <a:solidFill>
                  <a:srgbClr val="1F487C"/>
                </a:solidFill>
                <a:latin typeface="Calibri"/>
                <a:cs typeface="Calibri"/>
              </a:rPr>
              <a:t>the child as</a:t>
            </a:r>
            <a:r>
              <a:rPr sz="2400" spc="-100" dirty="0">
                <a:solidFill>
                  <a:srgbClr val="1F487C"/>
                </a:solidFill>
                <a:latin typeface="Calibri"/>
                <a:cs typeface="Calibri"/>
              </a:rPr>
              <a:t> </a:t>
            </a:r>
            <a:r>
              <a:rPr sz="2400" dirty="0">
                <a:solidFill>
                  <a:srgbClr val="1F487C"/>
                </a:solidFill>
                <a:latin typeface="Calibri"/>
                <a:cs typeface="Calibri"/>
              </a:rPr>
              <a:t>much</a:t>
            </a:r>
            <a:endParaRPr sz="2400" dirty="0">
              <a:latin typeface="Calibri"/>
              <a:cs typeface="Calibri"/>
            </a:endParaRPr>
          </a:p>
          <a:p>
            <a:pPr marL="12700" marR="5080" indent="-635" algn="ctr">
              <a:lnSpc>
                <a:spcPct val="80000"/>
              </a:lnSpc>
              <a:spcBef>
                <a:spcPts val="290"/>
              </a:spcBef>
            </a:pPr>
            <a:r>
              <a:rPr sz="2400" spc="-10" dirty="0">
                <a:solidFill>
                  <a:srgbClr val="1F487C"/>
                </a:solidFill>
                <a:latin typeface="Calibri"/>
                <a:cs typeface="Calibri"/>
              </a:rPr>
              <a:t>information </a:t>
            </a:r>
            <a:r>
              <a:rPr sz="2400" dirty="0">
                <a:solidFill>
                  <a:srgbClr val="1F487C"/>
                </a:solidFill>
                <a:latin typeface="Calibri"/>
                <a:cs typeface="Calibri"/>
              </a:rPr>
              <a:t>as </a:t>
            </a:r>
            <a:r>
              <a:rPr sz="2400" spc="-10" dirty="0">
                <a:solidFill>
                  <a:srgbClr val="1F487C"/>
                </a:solidFill>
                <a:latin typeface="Calibri"/>
                <a:cs typeface="Calibri"/>
              </a:rPr>
              <a:t>you </a:t>
            </a:r>
            <a:r>
              <a:rPr sz="2400" spc="-5" dirty="0">
                <a:solidFill>
                  <a:srgbClr val="1F487C"/>
                </a:solidFill>
                <a:latin typeface="Calibri"/>
                <a:cs typeface="Calibri"/>
              </a:rPr>
              <a:t>can</a:t>
            </a:r>
            <a:r>
              <a:rPr sz="2400" spc="-5" dirty="0" smtClean="0">
                <a:solidFill>
                  <a:srgbClr val="1F487C"/>
                </a:solidFill>
                <a:latin typeface="Calibri"/>
                <a:cs typeface="Calibri"/>
              </a:rPr>
              <a:t>…</a:t>
            </a:r>
            <a:r>
              <a:rPr lang="en-GB" sz="2400" spc="-5" dirty="0" smtClean="0">
                <a:solidFill>
                  <a:srgbClr val="1F487C"/>
                </a:solidFill>
                <a:latin typeface="Calibri"/>
                <a:cs typeface="Calibri"/>
              </a:rPr>
              <a:t> </a:t>
            </a:r>
            <a:r>
              <a:rPr sz="2400" spc="-5" dirty="0" smtClean="0">
                <a:solidFill>
                  <a:srgbClr val="1F487C"/>
                </a:solidFill>
                <a:latin typeface="Calibri"/>
                <a:cs typeface="Calibri"/>
              </a:rPr>
              <a:t>in </a:t>
            </a:r>
            <a:r>
              <a:rPr sz="2400" dirty="0">
                <a:solidFill>
                  <a:srgbClr val="1F487C"/>
                </a:solidFill>
                <a:latin typeface="Calibri"/>
                <a:cs typeface="Calibri"/>
              </a:rPr>
              <a:t>a  </a:t>
            </a:r>
            <a:r>
              <a:rPr sz="2400" spc="-5" dirty="0">
                <a:solidFill>
                  <a:srgbClr val="1F487C"/>
                </a:solidFill>
                <a:latin typeface="Calibri"/>
                <a:cs typeface="Calibri"/>
              </a:rPr>
              <a:t>fun visual </a:t>
            </a:r>
            <a:r>
              <a:rPr sz="2400" dirty="0">
                <a:solidFill>
                  <a:srgbClr val="1F487C"/>
                </a:solidFill>
                <a:latin typeface="Calibri"/>
                <a:cs typeface="Calibri"/>
              </a:rPr>
              <a:t>kind </a:t>
            </a:r>
            <a:r>
              <a:rPr sz="2400" spc="-5" dirty="0">
                <a:solidFill>
                  <a:srgbClr val="1F487C"/>
                </a:solidFill>
                <a:latin typeface="Calibri"/>
                <a:cs typeface="Calibri"/>
              </a:rPr>
              <a:t>of </a:t>
            </a:r>
            <a:r>
              <a:rPr sz="2400" spc="-60" dirty="0">
                <a:solidFill>
                  <a:srgbClr val="1F487C"/>
                </a:solidFill>
                <a:latin typeface="Calibri"/>
                <a:cs typeface="Calibri"/>
              </a:rPr>
              <a:t>way, </a:t>
            </a:r>
            <a:r>
              <a:rPr sz="2400" spc="-10" dirty="0">
                <a:solidFill>
                  <a:srgbClr val="1F487C"/>
                </a:solidFill>
                <a:latin typeface="Calibri"/>
                <a:cs typeface="Calibri"/>
              </a:rPr>
              <a:t>having  maybe two </a:t>
            </a:r>
            <a:r>
              <a:rPr sz="2400" spc="-15" dirty="0">
                <a:solidFill>
                  <a:srgbClr val="1F487C"/>
                </a:solidFill>
                <a:latin typeface="Calibri"/>
                <a:cs typeface="Calibri"/>
              </a:rPr>
              <a:t>books </a:t>
            </a:r>
            <a:r>
              <a:rPr sz="2400" dirty="0">
                <a:solidFill>
                  <a:srgbClr val="1F487C"/>
                </a:solidFill>
                <a:latin typeface="Calibri"/>
                <a:cs typeface="Calibri"/>
              </a:rPr>
              <a:t>– </a:t>
            </a:r>
            <a:r>
              <a:rPr sz="2400" spc="-5" dirty="0">
                <a:solidFill>
                  <a:srgbClr val="1F487C"/>
                </a:solidFill>
                <a:latin typeface="Calibri"/>
                <a:cs typeface="Calibri"/>
              </a:rPr>
              <a:t>so </a:t>
            </a:r>
            <a:r>
              <a:rPr sz="2400" dirty="0">
                <a:solidFill>
                  <a:srgbClr val="1F487C"/>
                </a:solidFill>
                <a:latin typeface="Calibri"/>
                <a:cs typeface="Calibri"/>
              </a:rPr>
              <a:t>when  </a:t>
            </a:r>
            <a:r>
              <a:rPr sz="2400" spc="-5" dirty="0">
                <a:solidFill>
                  <a:srgbClr val="1F487C"/>
                </a:solidFill>
                <a:latin typeface="Calibri"/>
                <a:cs typeface="Calibri"/>
              </a:rPr>
              <a:t>they’re </a:t>
            </a:r>
            <a:r>
              <a:rPr sz="2400" dirty="0">
                <a:solidFill>
                  <a:srgbClr val="1F487C"/>
                </a:solidFill>
                <a:latin typeface="Calibri"/>
                <a:cs typeface="Calibri"/>
              </a:rPr>
              <a:t>a child a </a:t>
            </a:r>
            <a:r>
              <a:rPr sz="2400" spc="-10" dirty="0">
                <a:solidFill>
                  <a:srgbClr val="1F487C"/>
                </a:solidFill>
                <a:latin typeface="Calibri"/>
                <a:cs typeface="Calibri"/>
              </a:rPr>
              <a:t>more </a:t>
            </a:r>
            <a:r>
              <a:rPr sz="2400" dirty="0">
                <a:solidFill>
                  <a:srgbClr val="1F487C"/>
                </a:solidFill>
                <a:latin typeface="Calibri"/>
                <a:cs typeface="Calibri"/>
              </a:rPr>
              <a:t>visual  </a:t>
            </a:r>
            <a:r>
              <a:rPr sz="2400" spc="-10" dirty="0">
                <a:solidFill>
                  <a:srgbClr val="1F487C"/>
                </a:solidFill>
                <a:latin typeface="Calibri"/>
                <a:cs typeface="Calibri"/>
              </a:rPr>
              <a:t>book </a:t>
            </a:r>
            <a:r>
              <a:rPr sz="2400" dirty="0">
                <a:solidFill>
                  <a:srgbClr val="1F487C"/>
                </a:solidFill>
                <a:latin typeface="Calibri"/>
                <a:cs typeface="Calibri"/>
              </a:rPr>
              <a:t>and then as </a:t>
            </a:r>
            <a:r>
              <a:rPr sz="2400" spc="-5" dirty="0">
                <a:solidFill>
                  <a:srgbClr val="1F487C"/>
                </a:solidFill>
                <a:latin typeface="Calibri"/>
                <a:cs typeface="Calibri"/>
              </a:rPr>
              <a:t>they </a:t>
            </a:r>
            <a:r>
              <a:rPr sz="2400" spc="-10" dirty="0">
                <a:solidFill>
                  <a:srgbClr val="1F487C"/>
                </a:solidFill>
                <a:latin typeface="Calibri"/>
                <a:cs typeface="Calibri"/>
              </a:rPr>
              <a:t>get  </a:t>
            </a:r>
            <a:r>
              <a:rPr sz="2400" spc="-5" dirty="0">
                <a:solidFill>
                  <a:srgbClr val="1F487C"/>
                </a:solidFill>
                <a:latin typeface="Calibri"/>
                <a:cs typeface="Calibri"/>
              </a:rPr>
              <a:t>older </a:t>
            </a:r>
            <a:r>
              <a:rPr sz="2400" dirty="0">
                <a:solidFill>
                  <a:srgbClr val="1F487C"/>
                </a:solidFill>
                <a:latin typeface="Calibri"/>
                <a:cs typeface="Calibri"/>
              </a:rPr>
              <a:t>a </a:t>
            </a:r>
            <a:r>
              <a:rPr sz="2400" spc="-10" dirty="0">
                <a:solidFill>
                  <a:srgbClr val="1F487C"/>
                </a:solidFill>
                <a:latin typeface="Calibri"/>
                <a:cs typeface="Calibri"/>
              </a:rPr>
              <a:t>little </a:t>
            </a:r>
            <a:r>
              <a:rPr sz="2400" spc="-5" dirty="0">
                <a:solidFill>
                  <a:srgbClr val="1F487C"/>
                </a:solidFill>
                <a:latin typeface="Calibri"/>
                <a:cs typeface="Calibri"/>
              </a:rPr>
              <a:t>bit </a:t>
            </a:r>
            <a:r>
              <a:rPr sz="2400" spc="-15" dirty="0">
                <a:solidFill>
                  <a:srgbClr val="1F487C"/>
                </a:solidFill>
                <a:latin typeface="Calibri"/>
                <a:cs typeface="Calibri"/>
              </a:rPr>
              <a:t>more  </a:t>
            </a:r>
            <a:r>
              <a:rPr sz="2400" spc="-10" dirty="0">
                <a:solidFill>
                  <a:srgbClr val="1F487C"/>
                </a:solidFill>
                <a:latin typeface="Calibri"/>
                <a:cs typeface="Calibri"/>
              </a:rPr>
              <a:t>information written</a:t>
            </a:r>
            <a:r>
              <a:rPr sz="2400" spc="-110" dirty="0">
                <a:solidFill>
                  <a:srgbClr val="1F487C"/>
                </a:solidFill>
                <a:latin typeface="Calibri"/>
                <a:cs typeface="Calibri"/>
              </a:rPr>
              <a:t> </a:t>
            </a:r>
            <a:r>
              <a:rPr sz="2400" spc="-5" dirty="0" smtClean="0">
                <a:solidFill>
                  <a:srgbClr val="1F487C"/>
                </a:solidFill>
                <a:latin typeface="Calibri"/>
                <a:cs typeface="Calibri"/>
              </a:rPr>
              <a:t>down</a:t>
            </a:r>
            <a:endParaRPr sz="2400" dirty="0">
              <a:latin typeface="Calibri"/>
              <a:cs typeface="Calibri"/>
            </a:endParaRPr>
          </a:p>
        </p:txBody>
      </p:sp>
      <p:sp>
        <p:nvSpPr>
          <p:cNvPr id="8" name="object 8"/>
          <p:cNvSpPr/>
          <p:nvPr/>
        </p:nvSpPr>
        <p:spPr>
          <a:xfrm>
            <a:off x="404812" y="3019806"/>
            <a:ext cx="5031740" cy="3695700"/>
          </a:xfrm>
          <a:custGeom>
            <a:avLst/>
            <a:gdLst/>
            <a:ahLst/>
            <a:cxnLst/>
            <a:rect l="l" t="t" r="r" b="b"/>
            <a:pathLst>
              <a:path w="5031740" h="3695700">
                <a:moveTo>
                  <a:pt x="2096325" y="2880334"/>
                </a:moveTo>
                <a:lnTo>
                  <a:pt x="838542" y="2880334"/>
                </a:lnTo>
                <a:lnTo>
                  <a:pt x="4432" y="3695636"/>
                </a:lnTo>
                <a:lnTo>
                  <a:pt x="2096325" y="2880334"/>
                </a:lnTo>
                <a:close/>
              </a:path>
              <a:path w="5031740" h="3695700">
                <a:moveTo>
                  <a:pt x="4551235" y="0"/>
                </a:moveTo>
                <a:lnTo>
                  <a:pt x="480059" y="0"/>
                </a:lnTo>
                <a:lnTo>
                  <a:pt x="430977" y="2477"/>
                </a:lnTo>
                <a:lnTo>
                  <a:pt x="383312" y="9751"/>
                </a:lnTo>
                <a:lnTo>
                  <a:pt x="337306" y="21578"/>
                </a:lnTo>
                <a:lnTo>
                  <a:pt x="293200" y="37719"/>
                </a:lnTo>
                <a:lnTo>
                  <a:pt x="251236" y="57931"/>
                </a:lnTo>
                <a:lnTo>
                  <a:pt x="211655" y="81974"/>
                </a:lnTo>
                <a:lnTo>
                  <a:pt x="174699" y="109607"/>
                </a:lnTo>
                <a:lnTo>
                  <a:pt x="140608" y="140588"/>
                </a:lnTo>
                <a:lnTo>
                  <a:pt x="109623" y="174678"/>
                </a:lnTo>
                <a:lnTo>
                  <a:pt x="81987" y="211633"/>
                </a:lnTo>
                <a:lnTo>
                  <a:pt x="57941" y="251214"/>
                </a:lnTo>
                <a:lnTo>
                  <a:pt x="37726" y="293179"/>
                </a:lnTo>
                <a:lnTo>
                  <a:pt x="21582" y="337287"/>
                </a:lnTo>
                <a:lnTo>
                  <a:pt x="9753" y="383297"/>
                </a:lnTo>
                <a:lnTo>
                  <a:pt x="2478" y="430969"/>
                </a:lnTo>
                <a:lnTo>
                  <a:pt x="0" y="480060"/>
                </a:lnTo>
                <a:lnTo>
                  <a:pt x="0" y="2400300"/>
                </a:lnTo>
                <a:lnTo>
                  <a:pt x="2478" y="2449369"/>
                </a:lnTo>
                <a:lnTo>
                  <a:pt x="9753" y="2497024"/>
                </a:lnTo>
                <a:lnTo>
                  <a:pt x="21582" y="2543022"/>
                </a:lnTo>
                <a:lnTo>
                  <a:pt x="37726" y="2587122"/>
                </a:lnTo>
                <a:lnTo>
                  <a:pt x="57941" y="2629083"/>
                </a:lnTo>
                <a:lnTo>
                  <a:pt x="81987" y="2668662"/>
                </a:lnTo>
                <a:lnTo>
                  <a:pt x="109623" y="2705618"/>
                </a:lnTo>
                <a:lnTo>
                  <a:pt x="140608" y="2739710"/>
                </a:lnTo>
                <a:lnTo>
                  <a:pt x="174699" y="2770696"/>
                </a:lnTo>
                <a:lnTo>
                  <a:pt x="211655" y="2798334"/>
                </a:lnTo>
                <a:lnTo>
                  <a:pt x="251236" y="2822383"/>
                </a:lnTo>
                <a:lnTo>
                  <a:pt x="293200" y="2842601"/>
                </a:lnTo>
                <a:lnTo>
                  <a:pt x="337306" y="2858747"/>
                </a:lnTo>
                <a:lnTo>
                  <a:pt x="383312" y="2870579"/>
                </a:lnTo>
                <a:lnTo>
                  <a:pt x="430977" y="2877855"/>
                </a:lnTo>
                <a:lnTo>
                  <a:pt x="480059" y="2880334"/>
                </a:lnTo>
                <a:lnTo>
                  <a:pt x="4551235" y="2880334"/>
                </a:lnTo>
                <a:lnTo>
                  <a:pt x="4600326" y="2877855"/>
                </a:lnTo>
                <a:lnTo>
                  <a:pt x="4647997" y="2870579"/>
                </a:lnTo>
                <a:lnTo>
                  <a:pt x="4694007" y="2858747"/>
                </a:lnTo>
                <a:lnTo>
                  <a:pt x="4738116" y="2842601"/>
                </a:lnTo>
                <a:lnTo>
                  <a:pt x="4780081" y="2822383"/>
                </a:lnTo>
                <a:lnTo>
                  <a:pt x="4819661" y="2798334"/>
                </a:lnTo>
                <a:lnTo>
                  <a:pt x="4856617" y="2770696"/>
                </a:lnTo>
                <a:lnTo>
                  <a:pt x="4890706" y="2739710"/>
                </a:lnTo>
                <a:lnTo>
                  <a:pt x="4921688" y="2705618"/>
                </a:lnTo>
                <a:lnTo>
                  <a:pt x="4949320" y="2668662"/>
                </a:lnTo>
                <a:lnTo>
                  <a:pt x="4973364" y="2629083"/>
                </a:lnTo>
                <a:lnTo>
                  <a:pt x="4993576" y="2587122"/>
                </a:lnTo>
                <a:lnTo>
                  <a:pt x="5009716" y="2543022"/>
                </a:lnTo>
                <a:lnTo>
                  <a:pt x="5021544" y="2497024"/>
                </a:lnTo>
                <a:lnTo>
                  <a:pt x="5028817" y="2449369"/>
                </a:lnTo>
                <a:lnTo>
                  <a:pt x="5031295" y="2400300"/>
                </a:lnTo>
                <a:lnTo>
                  <a:pt x="5031295" y="480060"/>
                </a:lnTo>
                <a:lnTo>
                  <a:pt x="5028817" y="430969"/>
                </a:lnTo>
                <a:lnTo>
                  <a:pt x="5021544" y="383297"/>
                </a:lnTo>
                <a:lnTo>
                  <a:pt x="5009716" y="337287"/>
                </a:lnTo>
                <a:lnTo>
                  <a:pt x="4993576" y="293179"/>
                </a:lnTo>
                <a:lnTo>
                  <a:pt x="4973364" y="251214"/>
                </a:lnTo>
                <a:lnTo>
                  <a:pt x="4949320" y="211633"/>
                </a:lnTo>
                <a:lnTo>
                  <a:pt x="4921688" y="174678"/>
                </a:lnTo>
                <a:lnTo>
                  <a:pt x="4890706" y="140588"/>
                </a:lnTo>
                <a:lnTo>
                  <a:pt x="4856617" y="109607"/>
                </a:lnTo>
                <a:lnTo>
                  <a:pt x="4819661" y="81974"/>
                </a:lnTo>
                <a:lnTo>
                  <a:pt x="4780081" y="57931"/>
                </a:lnTo>
                <a:lnTo>
                  <a:pt x="4738116" y="37719"/>
                </a:lnTo>
                <a:lnTo>
                  <a:pt x="4694007" y="21578"/>
                </a:lnTo>
                <a:lnTo>
                  <a:pt x="4647997" y="9751"/>
                </a:lnTo>
                <a:lnTo>
                  <a:pt x="4600326" y="2477"/>
                </a:lnTo>
                <a:lnTo>
                  <a:pt x="4551235" y="0"/>
                </a:lnTo>
                <a:close/>
              </a:path>
            </a:pathLst>
          </a:custGeom>
          <a:solidFill>
            <a:srgbClr val="FFCCFF"/>
          </a:solidFill>
        </p:spPr>
        <p:txBody>
          <a:bodyPr wrap="square" lIns="0" tIns="0" rIns="0" bIns="0" rtlCol="0"/>
          <a:lstStyle/>
          <a:p>
            <a:endParaRPr/>
          </a:p>
        </p:txBody>
      </p:sp>
      <p:sp>
        <p:nvSpPr>
          <p:cNvPr id="9" name="object 9"/>
          <p:cNvSpPr/>
          <p:nvPr/>
        </p:nvSpPr>
        <p:spPr>
          <a:xfrm>
            <a:off x="404812" y="3019806"/>
            <a:ext cx="5031740" cy="3695700"/>
          </a:xfrm>
          <a:custGeom>
            <a:avLst/>
            <a:gdLst/>
            <a:ahLst/>
            <a:cxnLst/>
            <a:rect l="l" t="t" r="r" b="b"/>
            <a:pathLst>
              <a:path w="5031740" h="3695700">
                <a:moveTo>
                  <a:pt x="0" y="480060"/>
                </a:moveTo>
                <a:lnTo>
                  <a:pt x="2478" y="430969"/>
                </a:lnTo>
                <a:lnTo>
                  <a:pt x="9753" y="383297"/>
                </a:lnTo>
                <a:lnTo>
                  <a:pt x="21582" y="337287"/>
                </a:lnTo>
                <a:lnTo>
                  <a:pt x="37726" y="293179"/>
                </a:lnTo>
                <a:lnTo>
                  <a:pt x="57941" y="251214"/>
                </a:lnTo>
                <a:lnTo>
                  <a:pt x="81987" y="211633"/>
                </a:lnTo>
                <a:lnTo>
                  <a:pt x="109623" y="174678"/>
                </a:lnTo>
                <a:lnTo>
                  <a:pt x="140608" y="140588"/>
                </a:lnTo>
                <a:lnTo>
                  <a:pt x="174699" y="109607"/>
                </a:lnTo>
                <a:lnTo>
                  <a:pt x="211655" y="81974"/>
                </a:lnTo>
                <a:lnTo>
                  <a:pt x="251236" y="57931"/>
                </a:lnTo>
                <a:lnTo>
                  <a:pt x="293200" y="37719"/>
                </a:lnTo>
                <a:lnTo>
                  <a:pt x="337306" y="21578"/>
                </a:lnTo>
                <a:lnTo>
                  <a:pt x="383312" y="9751"/>
                </a:lnTo>
                <a:lnTo>
                  <a:pt x="430977" y="2477"/>
                </a:lnTo>
                <a:lnTo>
                  <a:pt x="480059" y="0"/>
                </a:lnTo>
                <a:lnTo>
                  <a:pt x="838542" y="0"/>
                </a:lnTo>
                <a:lnTo>
                  <a:pt x="2096325" y="0"/>
                </a:lnTo>
                <a:lnTo>
                  <a:pt x="4551235" y="0"/>
                </a:lnTo>
                <a:lnTo>
                  <a:pt x="4600326" y="2477"/>
                </a:lnTo>
                <a:lnTo>
                  <a:pt x="4647997" y="9751"/>
                </a:lnTo>
                <a:lnTo>
                  <a:pt x="4694007" y="21578"/>
                </a:lnTo>
                <a:lnTo>
                  <a:pt x="4738116" y="37719"/>
                </a:lnTo>
                <a:lnTo>
                  <a:pt x="4780081" y="57931"/>
                </a:lnTo>
                <a:lnTo>
                  <a:pt x="4819661" y="81974"/>
                </a:lnTo>
                <a:lnTo>
                  <a:pt x="4856617" y="109607"/>
                </a:lnTo>
                <a:lnTo>
                  <a:pt x="4890706" y="140588"/>
                </a:lnTo>
                <a:lnTo>
                  <a:pt x="4921688" y="174678"/>
                </a:lnTo>
                <a:lnTo>
                  <a:pt x="4949320" y="211633"/>
                </a:lnTo>
                <a:lnTo>
                  <a:pt x="4973364" y="251214"/>
                </a:lnTo>
                <a:lnTo>
                  <a:pt x="4993576" y="293179"/>
                </a:lnTo>
                <a:lnTo>
                  <a:pt x="5009716" y="337287"/>
                </a:lnTo>
                <a:lnTo>
                  <a:pt x="5021544" y="383297"/>
                </a:lnTo>
                <a:lnTo>
                  <a:pt x="5028817" y="430969"/>
                </a:lnTo>
                <a:lnTo>
                  <a:pt x="5031295" y="480060"/>
                </a:lnTo>
                <a:lnTo>
                  <a:pt x="5031295" y="1680209"/>
                </a:lnTo>
                <a:lnTo>
                  <a:pt x="5031295" y="2400300"/>
                </a:lnTo>
                <a:lnTo>
                  <a:pt x="5028817" y="2449369"/>
                </a:lnTo>
                <a:lnTo>
                  <a:pt x="5021544" y="2497024"/>
                </a:lnTo>
                <a:lnTo>
                  <a:pt x="5009716" y="2543022"/>
                </a:lnTo>
                <a:lnTo>
                  <a:pt x="4993576" y="2587122"/>
                </a:lnTo>
                <a:lnTo>
                  <a:pt x="4973364" y="2629083"/>
                </a:lnTo>
                <a:lnTo>
                  <a:pt x="4949320" y="2668662"/>
                </a:lnTo>
                <a:lnTo>
                  <a:pt x="4921688" y="2705618"/>
                </a:lnTo>
                <a:lnTo>
                  <a:pt x="4890706" y="2739710"/>
                </a:lnTo>
                <a:lnTo>
                  <a:pt x="4856617" y="2770696"/>
                </a:lnTo>
                <a:lnTo>
                  <a:pt x="4819661" y="2798334"/>
                </a:lnTo>
                <a:lnTo>
                  <a:pt x="4780081" y="2822383"/>
                </a:lnTo>
                <a:lnTo>
                  <a:pt x="4738116" y="2842601"/>
                </a:lnTo>
                <a:lnTo>
                  <a:pt x="4694007" y="2858747"/>
                </a:lnTo>
                <a:lnTo>
                  <a:pt x="4647997" y="2870579"/>
                </a:lnTo>
                <a:lnTo>
                  <a:pt x="4600326" y="2877855"/>
                </a:lnTo>
                <a:lnTo>
                  <a:pt x="4551235" y="2880334"/>
                </a:lnTo>
                <a:lnTo>
                  <a:pt x="2096325" y="2880334"/>
                </a:lnTo>
                <a:lnTo>
                  <a:pt x="4432" y="3695636"/>
                </a:lnTo>
                <a:lnTo>
                  <a:pt x="838542" y="2880334"/>
                </a:lnTo>
                <a:lnTo>
                  <a:pt x="480059" y="2880334"/>
                </a:lnTo>
                <a:lnTo>
                  <a:pt x="430977" y="2877855"/>
                </a:lnTo>
                <a:lnTo>
                  <a:pt x="383312" y="2870579"/>
                </a:lnTo>
                <a:lnTo>
                  <a:pt x="337306" y="2858747"/>
                </a:lnTo>
                <a:lnTo>
                  <a:pt x="293200" y="2842601"/>
                </a:lnTo>
                <a:lnTo>
                  <a:pt x="251236" y="2822383"/>
                </a:lnTo>
                <a:lnTo>
                  <a:pt x="211655" y="2798334"/>
                </a:lnTo>
                <a:lnTo>
                  <a:pt x="174699" y="2770696"/>
                </a:lnTo>
                <a:lnTo>
                  <a:pt x="140608" y="2739710"/>
                </a:lnTo>
                <a:lnTo>
                  <a:pt x="109623" y="2705618"/>
                </a:lnTo>
                <a:lnTo>
                  <a:pt x="81987" y="2668662"/>
                </a:lnTo>
                <a:lnTo>
                  <a:pt x="57941" y="2629083"/>
                </a:lnTo>
                <a:lnTo>
                  <a:pt x="37726" y="2587122"/>
                </a:lnTo>
                <a:lnTo>
                  <a:pt x="21582" y="2543022"/>
                </a:lnTo>
                <a:lnTo>
                  <a:pt x="9753" y="2497024"/>
                </a:lnTo>
                <a:lnTo>
                  <a:pt x="2478" y="2449369"/>
                </a:lnTo>
                <a:lnTo>
                  <a:pt x="0" y="2400300"/>
                </a:lnTo>
                <a:lnTo>
                  <a:pt x="0" y="1680209"/>
                </a:lnTo>
                <a:lnTo>
                  <a:pt x="0" y="480060"/>
                </a:lnTo>
                <a:close/>
              </a:path>
            </a:pathLst>
          </a:custGeom>
          <a:ln w="9525">
            <a:solidFill>
              <a:srgbClr val="000000"/>
            </a:solidFill>
          </a:ln>
        </p:spPr>
        <p:txBody>
          <a:bodyPr wrap="square" lIns="0" tIns="0" rIns="0" bIns="0" rtlCol="0"/>
          <a:lstStyle/>
          <a:p>
            <a:endParaRPr/>
          </a:p>
        </p:txBody>
      </p:sp>
      <p:sp>
        <p:nvSpPr>
          <p:cNvPr id="10" name="object 10"/>
          <p:cNvSpPr txBox="1"/>
          <p:nvPr/>
        </p:nvSpPr>
        <p:spPr>
          <a:xfrm>
            <a:off x="637133" y="3186937"/>
            <a:ext cx="4570095" cy="2588895"/>
          </a:xfrm>
          <a:prstGeom prst="rect">
            <a:avLst/>
          </a:prstGeom>
        </p:spPr>
        <p:txBody>
          <a:bodyPr vert="horz" wrap="square" lIns="0" tIns="0" rIns="0" bIns="0" rtlCol="0">
            <a:spAutoFit/>
          </a:bodyPr>
          <a:lstStyle/>
          <a:p>
            <a:pPr marL="12700" marR="5080" indent="-635" algn="ctr">
              <a:lnSpc>
                <a:spcPct val="100000"/>
              </a:lnSpc>
            </a:pPr>
            <a:r>
              <a:rPr sz="2400" dirty="0">
                <a:solidFill>
                  <a:srgbClr val="1F487C"/>
                </a:solidFill>
                <a:latin typeface="Calibri"/>
                <a:cs typeface="Calibri"/>
              </a:rPr>
              <a:t>[Social </a:t>
            </a:r>
            <a:r>
              <a:rPr sz="2400" spc="-20" dirty="0">
                <a:solidFill>
                  <a:srgbClr val="1F487C"/>
                </a:solidFill>
                <a:latin typeface="Calibri"/>
                <a:cs typeface="Calibri"/>
              </a:rPr>
              <a:t>workers] </a:t>
            </a:r>
            <a:r>
              <a:rPr sz="2400" spc="-5" dirty="0">
                <a:solidFill>
                  <a:srgbClr val="1F487C"/>
                </a:solidFill>
                <a:latin typeface="Calibri"/>
                <a:cs typeface="Calibri"/>
              </a:rPr>
              <a:t>really </a:t>
            </a:r>
            <a:r>
              <a:rPr sz="2400" dirty="0">
                <a:solidFill>
                  <a:srgbClr val="1F487C"/>
                </a:solidFill>
                <a:latin typeface="Calibri"/>
                <a:cs typeface="Calibri"/>
              </a:rPr>
              <a:t>need </a:t>
            </a:r>
            <a:r>
              <a:rPr sz="2400" spc="-15" dirty="0">
                <a:solidFill>
                  <a:srgbClr val="1F487C"/>
                </a:solidFill>
                <a:latin typeface="Calibri"/>
                <a:cs typeface="Calibri"/>
              </a:rPr>
              <a:t>to </a:t>
            </a:r>
            <a:r>
              <a:rPr sz="2400" spc="-5" dirty="0">
                <a:solidFill>
                  <a:srgbClr val="1F487C"/>
                </a:solidFill>
                <a:latin typeface="Calibri"/>
                <a:cs typeface="Calibri"/>
              </a:rPr>
              <a:t>know  </a:t>
            </a:r>
            <a:r>
              <a:rPr sz="2400" spc="-10" dirty="0">
                <a:solidFill>
                  <a:srgbClr val="1F487C"/>
                </a:solidFill>
                <a:latin typeface="Calibri"/>
                <a:cs typeface="Calibri"/>
              </a:rPr>
              <a:t>how </a:t>
            </a:r>
            <a:r>
              <a:rPr sz="2400" dirty="0">
                <a:solidFill>
                  <a:srgbClr val="1F487C"/>
                </a:solidFill>
                <a:latin typeface="Calibri"/>
                <a:cs typeface="Calibri"/>
              </a:rPr>
              <a:t>the </a:t>
            </a:r>
            <a:r>
              <a:rPr sz="2400" spc="-10" dirty="0">
                <a:solidFill>
                  <a:srgbClr val="1F487C"/>
                </a:solidFill>
                <a:latin typeface="Calibri"/>
                <a:cs typeface="Calibri"/>
              </a:rPr>
              <a:t>young </a:t>
            </a:r>
            <a:r>
              <a:rPr sz="2400" dirty="0">
                <a:solidFill>
                  <a:srgbClr val="1F487C"/>
                </a:solidFill>
                <a:latin typeface="Calibri"/>
                <a:cs typeface="Calibri"/>
              </a:rPr>
              <a:t>child </a:t>
            </a:r>
            <a:r>
              <a:rPr sz="2400" spc="-15" dirty="0">
                <a:solidFill>
                  <a:srgbClr val="1F487C"/>
                </a:solidFill>
                <a:latin typeface="Calibri"/>
                <a:cs typeface="Calibri"/>
              </a:rPr>
              <a:t>feels </a:t>
            </a:r>
            <a:r>
              <a:rPr sz="2400" dirty="0">
                <a:solidFill>
                  <a:srgbClr val="1F487C"/>
                </a:solidFill>
                <a:latin typeface="Calibri"/>
                <a:cs typeface="Calibri"/>
              </a:rPr>
              <a:t>about  it</a:t>
            </a:r>
            <a:r>
              <a:rPr sz="2400" dirty="0" smtClean="0">
                <a:solidFill>
                  <a:srgbClr val="1F487C"/>
                </a:solidFill>
                <a:latin typeface="Calibri"/>
                <a:cs typeface="Calibri"/>
              </a:rPr>
              <a:t>…</a:t>
            </a:r>
            <a:r>
              <a:rPr lang="en-GB" sz="2400" dirty="0" smtClean="0">
                <a:solidFill>
                  <a:srgbClr val="1F487C"/>
                </a:solidFill>
                <a:latin typeface="Calibri"/>
                <a:cs typeface="Calibri"/>
              </a:rPr>
              <a:t> </a:t>
            </a:r>
            <a:r>
              <a:rPr sz="2400" dirty="0" smtClean="0">
                <a:solidFill>
                  <a:srgbClr val="1F487C"/>
                </a:solidFill>
                <a:latin typeface="Calibri"/>
                <a:cs typeface="Calibri"/>
              </a:rPr>
              <a:t>actually </a:t>
            </a:r>
            <a:r>
              <a:rPr sz="2400" dirty="0">
                <a:solidFill>
                  <a:srgbClr val="1F487C"/>
                </a:solidFill>
                <a:latin typeface="Calibri"/>
                <a:cs typeface="Calibri"/>
              </a:rPr>
              <a:t>ask them </a:t>
            </a:r>
            <a:r>
              <a:rPr sz="2400" spc="-5" dirty="0">
                <a:solidFill>
                  <a:srgbClr val="1F487C"/>
                </a:solidFill>
                <a:latin typeface="Calibri"/>
                <a:cs typeface="Calibri"/>
              </a:rPr>
              <a:t>what </a:t>
            </a:r>
            <a:r>
              <a:rPr sz="2400" dirty="0">
                <a:solidFill>
                  <a:srgbClr val="1F487C"/>
                </a:solidFill>
                <a:latin typeface="Calibri"/>
                <a:cs typeface="Calibri"/>
              </a:rPr>
              <a:t>kind </a:t>
            </a:r>
            <a:r>
              <a:rPr sz="2400" spc="-5" dirty="0">
                <a:solidFill>
                  <a:srgbClr val="1F487C"/>
                </a:solidFill>
                <a:latin typeface="Calibri"/>
                <a:cs typeface="Calibri"/>
              </a:rPr>
              <a:t>of  </a:t>
            </a:r>
            <a:r>
              <a:rPr sz="2400" spc="-10" dirty="0">
                <a:solidFill>
                  <a:srgbClr val="1F487C"/>
                </a:solidFill>
                <a:latin typeface="Calibri"/>
                <a:cs typeface="Calibri"/>
              </a:rPr>
              <a:t>contact </a:t>
            </a:r>
            <a:r>
              <a:rPr sz="2400" dirty="0">
                <a:solidFill>
                  <a:srgbClr val="1F487C"/>
                </a:solidFill>
                <a:latin typeface="Calibri"/>
                <a:cs typeface="Calibri"/>
              </a:rPr>
              <a:t>they </a:t>
            </a:r>
            <a:r>
              <a:rPr sz="2400" spc="-10" dirty="0">
                <a:solidFill>
                  <a:srgbClr val="1F487C"/>
                </a:solidFill>
                <a:latin typeface="Calibri"/>
                <a:cs typeface="Calibri"/>
              </a:rPr>
              <a:t>would like…they </a:t>
            </a:r>
            <a:r>
              <a:rPr sz="2400" dirty="0">
                <a:solidFill>
                  <a:srgbClr val="1F487C"/>
                </a:solidFill>
                <a:latin typeface="Calibri"/>
                <a:cs typeface="Calibri"/>
              </a:rPr>
              <a:t>need  </a:t>
            </a:r>
            <a:r>
              <a:rPr sz="2400" spc="-15" dirty="0">
                <a:solidFill>
                  <a:srgbClr val="1F487C"/>
                </a:solidFill>
                <a:latin typeface="Calibri"/>
                <a:cs typeface="Calibri"/>
              </a:rPr>
              <a:t>to </a:t>
            </a:r>
            <a:r>
              <a:rPr sz="2400" spc="-20" dirty="0">
                <a:solidFill>
                  <a:srgbClr val="1F487C"/>
                </a:solidFill>
                <a:latin typeface="Calibri"/>
                <a:cs typeface="Calibri"/>
              </a:rPr>
              <a:t>make </a:t>
            </a:r>
            <a:r>
              <a:rPr sz="2400" dirty="0">
                <a:solidFill>
                  <a:srgbClr val="1F487C"/>
                </a:solidFill>
                <a:latin typeface="Calibri"/>
                <a:cs typeface="Calibri"/>
              </a:rPr>
              <a:t>the </a:t>
            </a:r>
            <a:r>
              <a:rPr sz="2400" spc="-5" dirty="0">
                <a:solidFill>
                  <a:srgbClr val="1F487C"/>
                </a:solidFill>
                <a:latin typeface="Calibri"/>
                <a:cs typeface="Calibri"/>
              </a:rPr>
              <a:t>options </a:t>
            </a:r>
            <a:r>
              <a:rPr sz="2400" spc="-10" dirty="0">
                <a:solidFill>
                  <a:srgbClr val="1F487C"/>
                </a:solidFill>
                <a:latin typeface="Calibri"/>
                <a:cs typeface="Calibri"/>
              </a:rPr>
              <a:t>available </a:t>
            </a:r>
            <a:r>
              <a:rPr sz="2400" spc="-20" dirty="0">
                <a:solidFill>
                  <a:srgbClr val="1F487C"/>
                </a:solidFill>
                <a:latin typeface="Calibri"/>
                <a:cs typeface="Calibri"/>
              </a:rPr>
              <a:t>for </a:t>
            </a:r>
            <a:r>
              <a:rPr sz="2400" dirty="0">
                <a:solidFill>
                  <a:srgbClr val="1F487C"/>
                </a:solidFill>
                <a:latin typeface="Calibri"/>
                <a:cs typeface="Calibri"/>
              </a:rPr>
              <a:t>the  </a:t>
            </a:r>
            <a:r>
              <a:rPr sz="2400" spc="-10" dirty="0">
                <a:solidFill>
                  <a:srgbClr val="1F487C"/>
                </a:solidFill>
                <a:latin typeface="Calibri"/>
                <a:cs typeface="Calibri"/>
              </a:rPr>
              <a:t>younger </a:t>
            </a:r>
            <a:r>
              <a:rPr sz="2400" spc="-5" dirty="0">
                <a:solidFill>
                  <a:srgbClr val="1F487C"/>
                </a:solidFill>
                <a:latin typeface="Calibri"/>
                <a:cs typeface="Calibri"/>
              </a:rPr>
              <a:t>people, </a:t>
            </a:r>
            <a:r>
              <a:rPr sz="2400" dirty="0">
                <a:solidFill>
                  <a:srgbClr val="1F487C"/>
                </a:solidFill>
                <a:latin typeface="Calibri"/>
                <a:cs typeface="Calibri"/>
              </a:rPr>
              <a:t>but </a:t>
            </a:r>
            <a:r>
              <a:rPr sz="2400" spc="-20" dirty="0">
                <a:solidFill>
                  <a:srgbClr val="1F487C"/>
                </a:solidFill>
                <a:latin typeface="Calibri"/>
                <a:cs typeface="Calibri"/>
              </a:rPr>
              <a:t>keep </a:t>
            </a:r>
            <a:r>
              <a:rPr sz="2400" dirty="0">
                <a:solidFill>
                  <a:srgbClr val="1F487C"/>
                </a:solidFill>
                <a:latin typeface="Calibri"/>
                <a:cs typeface="Calibri"/>
              </a:rPr>
              <a:t>the  meeting as</a:t>
            </a:r>
            <a:r>
              <a:rPr sz="2400" spc="-125" dirty="0">
                <a:solidFill>
                  <a:srgbClr val="1F487C"/>
                </a:solidFill>
                <a:latin typeface="Calibri"/>
                <a:cs typeface="Calibri"/>
              </a:rPr>
              <a:t> </a:t>
            </a:r>
            <a:r>
              <a:rPr sz="2400" dirty="0" smtClean="0">
                <a:solidFill>
                  <a:srgbClr val="1F487C"/>
                </a:solidFill>
                <a:latin typeface="Calibri"/>
                <a:cs typeface="Calibri"/>
              </a:rPr>
              <a:t>18</a:t>
            </a:r>
            <a:endParaRPr sz="2400" dirty="0">
              <a:latin typeface="Calibri"/>
              <a:cs typeface="Calibri"/>
            </a:endParaRPr>
          </a:p>
        </p:txBody>
      </p:sp>
      <p:sp>
        <p:nvSpPr>
          <p:cNvPr id="11" name="object 11"/>
          <p:cNvSpPr/>
          <p:nvPr/>
        </p:nvSpPr>
        <p:spPr>
          <a:xfrm>
            <a:off x="5580126" y="3212973"/>
            <a:ext cx="3311525" cy="2997835"/>
          </a:xfrm>
          <a:custGeom>
            <a:avLst/>
            <a:gdLst/>
            <a:ahLst/>
            <a:cxnLst/>
            <a:rect l="l" t="t" r="r" b="b"/>
            <a:pathLst>
              <a:path w="3311525" h="2997835">
                <a:moveTo>
                  <a:pt x="1379854" y="2664294"/>
                </a:moveTo>
                <a:lnTo>
                  <a:pt x="551941" y="2664294"/>
                </a:lnTo>
                <a:lnTo>
                  <a:pt x="965834" y="2997339"/>
                </a:lnTo>
                <a:lnTo>
                  <a:pt x="1379854" y="2664294"/>
                </a:lnTo>
                <a:close/>
              </a:path>
              <a:path w="3311525" h="2997835">
                <a:moveTo>
                  <a:pt x="2867532" y="0"/>
                </a:moveTo>
                <a:lnTo>
                  <a:pt x="443991" y="0"/>
                </a:lnTo>
                <a:lnTo>
                  <a:pt x="395609" y="2604"/>
                </a:lnTo>
                <a:lnTo>
                  <a:pt x="348737" y="10239"/>
                </a:lnTo>
                <a:lnTo>
                  <a:pt x="303645" y="22633"/>
                </a:lnTo>
                <a:lnTo>
                  <a:pt x="260606" y="39515"/>
                </a:lnTo>
                <a:lnTo>
                  <a:pt x="219888" y="60616"/>
                </a:lnTo>
                <a:lnTo>
                  <a:pt x="181764" y="85665"/>
                </a:lnTo>
                <a:lnTo>
                  <a:pt x="146503" y="114390"/>
                </a:lnTo>
                <a:lnTo>
                  <a:pt x="114377" y="146523"/>
                </a:lnTo>
                <a:lnTo>
                  <a:pt x="85656" y="181791"/>
                </a:lnTo>
                <a:lnTo>
                  <a:pt x="60611" y="219926"/>
                </a:lnTo>
                <a:lnTo>
                  <a:pt x="39513" y="260656"/>
                </a:lnTo>
                <a:lnTo>
                  <a:pt x="22632" y="303710"/>
                </a:lnTo>
                <a:lnTo>
                  <a:pt x="10239" y="348819"/>
                </a:lnTo>
                <a:lnTo>
                  <a:pt x="2604" y="395712"/>
                </a:lnTo>
                <a:lnTo>
                  <a:pt x="0" y="444119"/>
                </a:lnTo>
                <a:lnTo>
                  <a:pt x="0" y="2220214"/>
                </a:lnTo>
                <a:lnTo>
                  <a:pt x="2604" y="2268604"/>
                </a:lnTo>
                <a:lnTo>
                  <a:pt x="10239" y="2315484"/>
                </a:lnTo>
                <a:lnTo>
                  <a:pt x="22632" y="2360584"/>
                </a:lnTo>
                <a:lnTo>
                  <a:pt x="39513" y="2403631"/>
                </a:lnTo>
                <a:lnTo>
                  <a:pt x="60611" y="2444357"/>
                </a:lnTo>
                <a:lnTo>
                  <a:pt x="85656" y="2482489"/>
                </a:lnTo>
                <a:lnTo>
                  <a:pt x="114377" y="2517757"/>
                </a:lnTo>
                <a:lnTo>
                  <a:pt x="146503" y="2549890"/>
                </a:lnTo>
                <a:lnTo>
                  <a:pt x="181764" y="2578617"/>
                </a:lnTo>
                <a:lnTo>
                  <a:pt x="219888" y="2603668"/>
                </a:lnTo>
                <a:lnTo>
                  <a:pt x="260606" y="2624771"/>
                </a:lnTo>
                <a:lnTo>
                  <a:pt x="303645" y="2641656"/>
                </a:lnTo>
                <a:lnTo>
                  <a:pt x="348737" y="2654053"/>
                </a:lnTo>
                <a:lnTo>
                  <a:pt x="395609" y="2661689"/>
                </a:lnTo>
                <a:lnTo>
                  <a:pt x="443991" y="2664294"/>
                </a:lnTo>
                <a:lnTo>
                  <a:pt x="2867532" y="2664294"/>
                </a:lnTo>
                <a:lnTo>
                  <a:pt x="2915915" y="2661689"/>
                </a:lnTo>
                <a:lnTo>
                  <a:pt x="2962787" y="2654053"/>
                </a:lnTo>
                <a:lnTo>
                  <a:pt x="3007879" y="2641656"/>
                </a:lnTo>
                <a:lnTo>
                  <a:pt x="3050918" y="2624771"/>
                </a:lnTo>
                <a:lnTo>
                  <a:pt x="3091636" y="2603668"/>
                </a:lnTo>
                <a:lnTo>
                  <a:pt x="3129760" y="2578617"/>
                </a:lnTo>
                <a:lnTo>
                  <a:pt x="3165021" y="2549890"/>
                </a:lnTo>
                <a:lnTo>
                  <a:pt x="3197147" y="2517757"/>
                </a:lnTo>
                <a:lnTo>
                  <a:pt x="3225868" y="2482489"/>
                </a:lnTo>
                <a:lnTo>
                  <a:pt x="3250913" y="2444357"/>
                </a:lnTo>
                <a:lnTo>
                  <a:pt x="3272011" y="2403631"/>
                </a:lnTo>
                <a:lnTo>
                  <a:pt x="3288892" y="2360584"/>
                </a:lnTo>
                <a:lnTo>
                  <a:pt x="3301285" y="2315484"/>
                </a:lnTo>
                <a:lnTo>
                  <a:pt x="3308920" y="2268604"/>
                </a:lnTo>
                <a:lnTo>
                  <a:pt x="3311525" y="2220214"/>
                </a:lnTo>
                <a:lnTo>
                  <a:pt x="3311525" y="444119"/>
                </a:lnTo>
                <a:lnTo>
                  <a:pt x="3308920" y="395712"/>
                </a:lnTo>
                <a:lnTo>
                  <a:pt x="3301285" y="348819"/>
                </a:lnTo>
                <a:lnTo>
                  <a:pt x="3288892" y="303710"/>
                </a:lnTo>
                <a:lnTo>
                  <a:pt x="3272011" y="260656"/>
                </a:lnTo>
                <a:lnTo>
                  <a:pt x="3250913" y="219926"/>
                </a:lnTo>
                <a:lnTo>
                  <a:pt x="3225868" y="181791"/>
                </a:lnTo>
                <a:lnTo>
                  <a:pt x="3197147" y="146523"/>
                </a:lnTo>
                <a:lnTo>
                  <a:pt x="3165021" y="114390"/>
                </a:lnTo>
                <a:lnTo>
                  <a:pt x="3129760" y="85665"/>
                </a:lnTo>
                <a:lnTo>
                  <a:pt x="3091636" y="60616"/>
                </a:lnTo>
                <a:lnTo>
                  <a:pt x="3050918" y="39515"/>
                </a:lnTo>
                <a:lnTo>
                  <a:pt x="3007879" y="22633"/>
                </a:lnTo>
                <a:lnTo>
                  <a:pt x="2962787" y="10239"/>
                </a:lnTo>
                <a:lnTo>
                  <a:pt x="2915915" y="2604"/>
                </a:lnTo>
                <a:lnTo>
                  <a:pt x="2867532" y="0"/>
                </a:lnTo>
                <a:close/>
              </a:path>
            </a:pathLst>
          </a:custGeom>
          <a:solidFill>
            <a:srgbClr val="FFFF00"/>
          </a:solidFill>
        </p:spPr>
        <p:txBody>
          <a:bodyPr wrap="square" lIns="0" tIns="0" rIns="0" bIns="0" rtlCol="0"/>
          <a:lstStyle/>
          <a:p>
            <a:endParaRPr/>
          </a:p>
        </p:txBody>
      </p:sp>
      <p:sp>
        <p:nvSpPr>
          <p:cNvPr id="12" name="object 12"/>
          <p:cNvSpPr/>
          <p:nvPr/>
        </p:nvSpPr>
        <p:spPr>
          <a:xfrm>
            <a:off x="5580126" y="3212973"/>
            <a:ext cx="3311525" cy="2997835"/>
          </a:xfrm>
          <a:custGeom>
            <a:avLst/>
            <a:gdLst/>
            <a:ahLst/>
            <a:cxnLst/>
            <a:rect l="l" t="t" r="r" b="b"/>
            <a:pathLst>
              <a:path w="3311525" h="2997835">
                <a:moveTo>
                  <a:pt x="0" y="444119"/>
                </a:moveTo>
                <a:lnTo>
                  <a:pt x="2604" y="395712"/>
                </a:lnTo>
                <a:lnTo>
                  <a:pt x="10239" y="348819"/>
                </a:lnTo>
                <a:lnTo>
                  <a:pt x="22632" y="303710"/>
                </a:lnTo>
                <a:lnTo>
                  <a:pt x="39513" y="260656"/>
                </a:lnTo>
                <a:lnTo>
                  <a:pt x="60611" y="219926"/>
                </a:lnTo>
                <a:lnTo>
                  <a:pt x="85656" y="181791"/>
                </a:lnTo>
                <a:lnTo>
                  <a:pt x="114377" y="146523"/>
                </a:lnTo>
                <a:lnTo>
                  <a:pt x="146503" y="114390"/>
                </a:lnTo>
                <a:lnTo>
                  <a:pt x="181764" y="85665"/>
                </a:lnTo>
                <a:lnTo>
                  <a:pt x="219888" y="60616"/>
                </a:lnTo>
                <a:lnTo>
                  <a:pt x="260606" y="39515"/>
                </a:lnTo>
                <a:lnTo>
                  <a:pt x="303645" y="22633"/>
                </a:lnTo>
                <a:lnTo>
                  <a:pt x="348737" y="10239"/>
                </a:lnTo>
                <a:lnTo>
                  <a:pt x="395609" y="2604"/>
                </a:lnTo>
                <a:lnTo>
                  <a:pt x="443991" y="0"/>
                </a:lnTo>
                <a:lnTo>
                  <a:pt x="551941" y="0"/>
                </a:lnTo>
                <a:lnTo>
                  <a:pt x="1379854" y="0"/>
                </a:lnTo>
                <a:lnTo>
                  <a:pt x="2867532" y="0"/>
                </a:lnTo>
                <a:lnTo>
                  <a:pt x="2915915" y="2604"/>
                </a:lnTo>
                <a:lnTo>
                  <a:pt x="2962787" y="10239"/>
                </a:lnTo>
                <a:lnTo>
                  <a:pt x="3007879" y="22633"/>
                </a:lnTo>
                <a:lnTo>
                  <a:pt x="3050918" y="39515"/>
                </a:lnTo>
                <a:lnTo>
                  <a:pt x="3091636" y="60616"/>
                </a:lnTo>
                <a:lnTo>
                  <a:pt x="3129760" y="85665"/>
                </a:lnTo>
                <a:lnTo>
                  <a:pt x="3165021" y="114390"/>
                </a:lnTo>
                <a:lnTo>
                  <a:pt x="3197147" y="146523"/>
                </a:lnTo>
                <a:lnTo>
                  <a:pt x="3225868" y="181791"/>
                </a:lnTo>
                <a:lnTo>
                  <a:pt x="3250913" y="219926"/>
                </a:lnTo>
                <a:lnTo>
                  <a:pt x="3272011" y="260656"/>
                </a:lnTo>
                <a:lnTo>
                  <a:pt x="3288892" y="303710"/>
                </a:lnTo>
                <a:lnTo>
                  <a:pt x="3301285" y="348819"/>
                </a:lnTo>
                <a:lnTo>
                  <a:pt x="3308920" y="395712"/>
                </a:lnTo>
                <a:lnTo>
                  <a:pt x="3311525" y="444119"/>
                </a:lnTo>
                <a:lnTo>
                  <a:pt x="3311525" y="1554226"/>
                </a:lnTo>
                <a:lnTo>
                  <a:pt x="3311525" y="2220214"/>
                </a:lnTo>
                <a:lnTo>
                  <a:pt x="3308920" y="2268604"/>
                </a:lnTo>
                <a:lnTo>
                  <a:pt x="3301285" y="2315484"/>
                </a:lnTo>
                <a:lnTo>
                  <a:pt x="3288892" y="2360584"/>
                </a:lnTo>
                <a:lnTo>
                  <a:pt x="3272011" y="2403631"/>
                </a:lnTo>
                <a:lnTo>
                  <a:pt x="3250913" y="2444357"/>
                </a:lnTo>
                <a:lnTo>
                  <a:pt x="3225868" y="2482489"/>
                </a:lnTo>
                <a:lnTo>
                  <a:pt x="3197147" y="2517757"/>
                </a:lnTo>
                <a:lnTo>
                  <a:pt x="3165021" y="2549890"/>
                </a:lnTo>
                <a:lnTo>
                  <a:pt x="3129760" y="2578617"/>
                </a:lnTo>
                <a:lnTo>
                  <a:pt x="3091636" y="2603668"/>
                </a:lnTo>
                <a:lnTo>
                  <a:pt x="3050918" y="2624771"/>
                </a:lnTo>
                <a:lnTo>
                  <a:pt x="3007879" y="2641656"/>
                </a:lnTo>
                <a:lnTo>
                  <a:pt x="2962787" y="2654053"/>
                </a:lnTo>
                <a:lnTo>
                  <a:pt x="2915915" y="2661689"/>
                </a:lnTo>
                <a:lnTo>
                  <a:pt x="2867532" y="2664294"/>
                </a:lnTo>
                <a:lnTo>
                  <a:pt x="1379854" y="2664294"/>
                </a:lnTo>
                <a:lnTo>
                  <a:pt x="965834" y="2997339"/>
                </a:lnTo>
                <a:lnTo>
                  <a:pt x="551941" y="2664294"/>
                </a:lnTo>
                <a:lnTo>
                  <a:pt x="443991" y="2664294"/>
                </a:lnTo>
                <a:lnTo>
                  <a:pt x="395609" y="2661689"/>
                </a:lnTo>
                <a:lnTo>
                  <a:pt x="348737" y="2654053"/>
                </a:lnTo>
                <a:lnTo>
                  <a:pt x="303645" y="2641656"/>
                </a:lnTo>
                <a:lnTo>
                  <a:pt x="260606" y="2624771"/>
                </a:lnTo>
                <a:lnTo>
                  <a:pt x="219888" y="2603668"/>
                </a:lnTo>
                <a:lnTo>
                  <a:pt x="181764" y="2578617"/>
                </a:lnTo>
                <a:lnTo>
                  <a:pt x="146503" y="2549890"/>
                </a:lnTo>
                <a:lnTo>
                  <a:pt x="114377" y="2517757"/>
                </a:lnTo>
                <a:lnTo>
                  <a:pt x="85656" y="2482489"/>
                </a:lnTo>
                <a:lnTo>
                  <a:pt x="60611" y="2444357"/>
                </a:lnTo>
                <a:lnTo>
                  <a:pt x="39513" y="2403631"/>
                </a:lnTo>
                <a:lnTo>
                  <a:pt x="22632" y="2360584"/>
                </a:lnTo>
                <a:lnTo>
                  <a:pt x="10239" y="2315484"/>
                </a:lnTo>
                <a:lnTo>
                  <a:pt x="2604" y="2268604"/>
                </a:lnTo>
                <a:lnTo>
                  <a:pt x="0" y="2220214"/>
                </a:lnTo>
                <a:lnTo>
                  <a:pt x="0" y="1554226"/>
                </a:lnTo>
                <a:lnTo>
                  <a:pt x="0" y="444119"/>
                </a:lnTo>
                <a:close/>
              </a:path>
            </a:pathLst>
          </a:custGeom>
          <a:ln w="25400">
            <a:solidFill>
              <a:srgbClr val="385D89"/>
            </a:solidFill>
          </a:ln>
        </p:spPr>
        <p:txBody>
          <a:bodyPr wrap="square" lIns="0" tIns="0" rIns="0" bIns="0" rtlCol="0"/>
          <a:lstStyle/>
          <a:p>
            <a:endParaRPr/>
          </a:p>
        </p:txBody>
      </p:sp>
      <p:sp>
        <p:nvSpPr>
          <p:cNvPr id="13" name="object 13"/>
          <p:cNvSpPr txBox="1"/>
          <p:nvPr/>
        </p:nvSpPr>
        <p:spPr>
          <a:xfrm>
            <a:off x="5876035" y="3527805"/>
            <a:ext cx="2724785" cy="1857375"/>
          </a:xfrm>
          <a:prstGeom prst="rect">
            <a:avLst/>
          </a:prstGeom>
        </p:spPr>
        <p:txBody>
          <a:bodyPr vert="horz" wrap="square" lIns="0" tIns="0" rIns="0" bIns="0" rtlCol="0">
            <a:spAutoFit/>
          </a:bodyPr>
          <a:lstStyle/>
          <a:p>
            <a:pPr marL="12700" marR="5080">
              <a:lnSpc>
                <a:spcPct val="100000"/>
              </a:lnSpc>
            </a:pPr>
            <a:r>
              <a:rPr sz="2400" spc="-5" dirty="0">
                <a:latin typeface="Calibri"/>
                <a:cs typeface="Calibri"/>
              </a:rPr>
              <a:t>Someone </a:t>
            </a:r>
            <a:r>
              <a:rPr sz="2400" spc="-10" dirty="0">
                <a:latin typeface="Calibri"/>
                <a:cs typeface="Calibri"/>
              </a:rPr>
              <a:t>could </a:t>
            </a:r>
            <a:r>
              <a:rPr sz="2400" spc="-5" dirty="0">
                <a:latin typeface="Calibri"/>
                <a:cs typeface="Calibri"/>
              </a:rPr>
              <a:t>be  </a:t>
            </a:r>
            <a:r>
              <a:rPr sz="2400" spc="-10" dirty="0">
                <a:latin typeface="Calibri"/>
                <a:cs typeface="Calibri"/>
              </a:rPr>
              <a:t>slightly </a:t>
            </a:r>
            <a:r>
              <a:rPr sz="2400" dirty="0">
                <a:latin typeface="Calibri"/>
                <a:cs typeface="Calibri"/>
              </a:rPr>
              <a:t>in </a:t>
            </a:r>
            <a:r>
              <a:rPr sz="2400" spc="-15" dirty="0">
                <a:latin typeface="Calibri"/>
                <a:cs typeface="Calibri"/>
              </a:rPr>
              <a:t>contact  </a:t>
            </a:r>
            <a:r>
              <a:rPr sz="2400" dirty="0">
                <a:latin typeface="Calibri"/>
                <a:cs typeface="Calibri"/>
              </a:rPr>
              <a:t>when </a:t>
            </a:r>
            <a:r>
              <a:rPr sz="2400" spc="-15" dirty="0">
                <a:latin typeface="Calibri"/>
                <a:cs typeface="Calibri"/>
              </a:rPr>
              <a:t>you're </a:t>
            </a:r>
            <a:r>
              <a:rPr sz="2400" dirty="0">
                <a:latin typeface="Calibri"/>
                <a:cs typeface="Calibri"/>
              </a:rPr>
              <a:t>18 </a:t>
            </a:r>
            <a:r>
              <a:rPr sz="2400" spc="-5" dirty="0">
                <a:latin typeface="Calibri"/>
                <a:cs typeface="Calibri"/>
              </a:rPr>
              <a:t>or</a:t>
            </a:r>
            <a:r>
              <a:rPr sz="2400" spc="-90" dirty="0">
                <a:latin typeface="Calibri"/>
                <a:cs typeface="Calibri"/>
              </a:rPr>
              <a:t> </a:t>
            </a:r>
            <a:r>
              <a:rPr sz="2400" spc="-5" dirty="0">
                <a:latin typeface="Calibri"/>
                <a:cs typeface="Calibri"/>
              </a:rPr>
              <a:t>21,  </a:t>
            </a:r>
            <a:r>
              <a:rPr sz="2400" spc="-15" dirty="0">
                <a:latin typeface="Calibri"/>
                <a:cs typeface="Calibri"/>
              </a:rPr>
              <a:t>rather </a:t>
            </a:r>
            <a:r>
              <a:rPr sz="2400" dirty="0">
                <a:latin typeface="Calibri"/>
                <a:cs typeface="Calibri"/>
              </a:rPr>
              <a:t>than </a:t>
            </a:r>
            <a:r>
              <a:rPr sz="2400" spc="-15" dirty="0">
                <a:latin typeface="Calibri"/>
                <a:cs typeface="Calibri"/>
              </a:rPr>
              <a:t>you  </a:t>
            </a:r>
            <a:r>
              <a:rPr sz="2400" spc="-10" dirty="0">
                <a:latin typeface="Calibri"/>
                <a:cs typeface="Calibri"/>
              </a:rPr>
              <a:t>having </a:t>
            </a:r>
            <a:r>
              <a:rPr sz="2400" spc="-15" dirty="0">
                <a:latin typeface="Calibri"/>
                <a:cs typeface="Calibri"/>
              </a:rPr>
              <a:t>to go to</a:t>
            </a:r>
            <a:r>
              <a:rPr sz="2400" spc="-65" dirty="0">
                <a:latin typeface="Calibri"/>
                <a:cs typeface="Calibri"/>
              </a:rPr>
              <a:t> </a:t>
            </a:r>
            <a:r>
              <a:rPr sz="2400" spc="-5" dirty="0" smtClean="0">
                <a:latin typeface="Calibri"/>
                <a:cs typeface="Calibri"/>
              </a:rPr>
              <a:t>them</a:t>
            </a:r>
            <a:endParaRPr sz="2400" dirty="0">
              <a:latin typeface="Calibri"/>
              <a:cs typeface="Calibri"/>
            </a:endParaRPr>
          </a:p>
        </p:txBody>
      </p:sp>
      <p:pic>
        <p:nvPicPr>
          <p:cNvPr id="14" name="Picture 2" descr="C:\Users\claudia.martins\AppData\Local\Microsoft\Windows\Temporary Internet Files\Content.Outlook\BMCVRHBY\UEA_NEW_BRAND_Magenta_190_115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37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570" y="748792"/>
            <a:ext cx="8041005" cy="451484"/>
          </a:xfrm>
          <a:prstGeom prst="rect">
            <a:avLst/>
          </a:prstGeom>
        </p:spPr>
        <p:txBody>
          <a:bodyPr vert="horz" wrap="square" lIns="0" tIns="0" rIns="0" bIns="0" rtlCol="0">
            <a:spAutoFit/>
          </a:bodyPr>
          <a:lstStyle/>
          <a:p>
            <a:pPr marL="12700">
              <a:lnSpc>
                <a:spcPct val="100000"/>
              </a:lnSpc>
            </a:pPr>
            <a:r>
              <a:rPr sz="2900" b="1" spc="-5" dirty="0">
                <a:solidFill>
                  <a:srgbClr val="C00000"/>
                </a:solidFill>
                <a:latin typeface="Cambria"/>
                <a:cs typeface="Cambria"/>
              </a:rPr>
              <a:t>Planning and </a:t>
            </a:r>
            <a:r>
              <a:rPr sz="2900" b="1" dirty="0">
                <a:solidFill>
                  <a:srgbClr val="C00000"/>
                </a:solidFill>
                <a:latin typeface="Cambria"/>
                <a:cs typeface="Cambria"/>
              </a:rPr>
              <a:t>supporting </a:t>
            </a:r>
            <a:r>
              <a:rPr sz="2900" b="1" spc="-10" dirty="0">
                <a:solidFill>
                  <a:srgbClr val="C00000"/>
                </a:solidFill>
                <a:latin typeface="Cambria"/>
                <a:cs typeface="Cambria"/>
              </a:rPr>
              <a:t>contact after </a:t>
            </a:r>
            <a:r>
              <a:rPr sz="2900" b="1" spc="-5" dirty="0">
                <a:solidFill>
                  <a:srgbClr val="C00000"/>
                </a:solidFill>
                <a:latin typeface="Cambria"/>
                <a:cs typeface="Cambria"/>
              </a:rPr>
              <a:t>adoption</a:t>
            </a:r>
            <a:endParaRPr sz="2900">
              <a:latin typeface="Cambria"/>
              <a:cs typeface="Cambria"/>
            </a:endParaRPr>
          </a:p>
        </p:txBody>
      </p:sp>
      <p:sp>
        <p:nvSpPr>
          <p:cNvPr id="3" name="object 3"/>
          <p:cNvSpPr/>
          <p:nvPr/>
        </p:nvSpPr>
        <p:spPr>
          <a:xfrm>
            <a:off x="0" y="1292313"/>
            <a:ext cx="9144000" cy="5547360"/>
          </a:xfrm>
          <a:custGeom>
            <a:avLst/>
            <a:gdLst/>
            <a:ahLst/>
            <a:cxnLst/>
            <a:rect l="l" t="t" r="r" b="b"/>
            <a:pathLst>
              <a:path w="9144000" h="5547360">
                <a:moveTo>
                  <a:pt x="0" y="0"/>
                </a:moveTo>
                <a:lnTo>
                  <a:pt x="0" y="5547360"/>
                </a:lnTo>
                <a:lnTo>
                  <a:pt x="9143999" y="5547360"/>
                </a:lnTo>
                <a:lnTo>
                  <a:pt x="9143999" y="0"/>
                </a:lnTo>
                <a:lnTo>
                  <a:pt x="0" y="0"/>
                </a:lnTo>
                <a:close/>
              </a:path>
            </a:pathLst>
          </a:custGeom>
          <a:solidFill>
            <a:srgbClr val="BEBEBE"/>
          </a:solidFill>
        </p:spPr>
        <p:txBody>
          <a:bodyPr wrap="square" lIns="0" tIns="0" rIns="0" bIns="0" rtlCol="0"/>
          <a:lstStyle/>
          <a:p>
            <a:endParaRPr/>
          </a:p>
        </p:txBody>
      </p:sp>
      <p:sp>
        <p:nvSpPr>
          <p:cNvPr id="4" name="object 4"/>
          <p:cNvSpPr/>
          <p:nvPr/>
        </p:nvSpPr>
        <p:spPr>
          <a:xfrm>
            <a:off x="214312" y="1515364"/>
            <a:ext cx="8381301" cy="358914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694303" y="1660753"/>
            <a:ext cx="1605915" cy="1189355"/>
          </a:xfrm>
          <a:prstGeom prst="rect">
            <a:avLst/>
          </a:prstGeom>
        </p:spPr>
        <p:txBody>
          <a:bodyPr vert="horz" wrap="square" lIns="0" tIns="0" rIns="0" bIns="0" rtlCol="0">
            <a:spAutoFit/>
          </a:bodyPr>
          <a:lstStyle/>
          <a:p>
            <a:pPr marL="12700" marR="5080" algn="ctr">
              <a:lnSpc>
                <a:spcPct val="127299"/>
              </a:lnSpc>
            </a:pPr>
            <a:r>
              <a:rPr sz="2000" spc="-5" dirty="0">
                <a:solidFill>
                  <a:srgbClr val="FFFFFF"/>
                </a:solidFill>
                <a:latin typeface="Calibri"/>
                <a:cs typeface="Calibri"/>
              </a:rPr>
              <a:t>What </a:t>
            </a:r>
            <a:r>
              <a:rPr sz="2000" spc="-10" dirty="0">
                <a:solidFill>
                  <a:srgbClr val="FFFFFF"/>
                </a:solidFill>
                <a:latin typeface="Calibri"/>
                <a:cs typeface="Calibri"/>
              </a:rPr>
              <a:t>are  g</a:t>
            </a:r>
            <a:r>
              <a:rPr sz="2000" spc="-5" dirty="0">
                <a:solidFill>
                  <a:srgbClr val="FFFFFF"/>
                </a:solidFill>
                <a:latin typeface="Calibri"/>
                <a:cs typeface="Calibri"/>
              </a:rPr>
              <a:t>oal</a:t>
            </a:r>
            <a:r>
              <a:rPr sz="2000" spc="-10" dirty="0">
                <a:solidFill>
                  <a:srgbClr val="FFFFFF"/>
                </a:solidFill>
                <a:latin typeface="Calibri"/>
                <a:cs typeface="Calibri"/>
              </a:rPr>
              <a:t>s</a:t>
            </a:r>
            <a:r>
              <a:rPr sz="2000" dirty="0">
                <a:solidFill>
                  <a:srgbClr val="FFFFFF"/>
                </a:solidFill>
                <a:latin typeface="Calibri"/>
                <a:cs typeface="Calibri"/>
              </a:rPr>
              <a:t>/</a:t>
            </a:r>
            <a:r>
              <a:rPr sz="2000" spc="-5" dirty="0">
                <a:solidFill>
                  <a:srgbClr val="FFFFFF"/>
                </a:solidFill>
                <a:latin typeface="Calibri"/>
                <a:cs typeface="Calibri"/>
              </a:rPr>
              <a:t>p</a:t>
            </a:r>
            <a:r>
              <a:rPr sz="2000" spc="5" dirty="0">
                <a:solidFill>
                  <a:srgbClr val="FFFFFF"/>
                </a:solidFill>
                <a:latin typeface="Calibri"/>
                <a:cs typeface="Calibri"/>
              </a:rPr>
              <a:t>u</a:t>
            </a:r>
            <a:r>
              <a:rPr sz="2000" dirty="0">
                <a:solidFill>
                  <a:srgbClr val="FFFFFF"/>
                </a:solidFill>
                <a:latin typeface="Calibri"/>
                <a:cs typeface="Calibri"/>
              </a:rPr>
              <a:t>rpose/  </a:t>
            </a:r>
            <a:r>
              <a:rPr sz="2000" spc="-5" dirty="0">
                <a:solidFill>
                  <a:srgbClr val="FFFFFF"/>
                </a:solidFill>
                <a:latin typeface="Calibri"/>
                <a:cs typeface="Calibri"/>
              </a:rPr>
              <a:t>needs?</a:t>
            </a:r>
            <a:endParaRPr sz="2000">
              <a:latin typeface="Calibri"/>
              <a:cs typeface="Calibri"/>
            </a:endParaRPr>
          </a:p>
        </p:txBody>
      </p:sp>
      <p:sp>
        <p:nvSpPr>
          <p:cNvPr id="6" name="object 6"/>
          <p:cNvSpPr txBox="1"/>
          <p:nvPr/>
        </p:nvSpPr>
        <p:spPr>
          <a:xfrm>
            <a:off x="6282054" y="3482975"/>
            <a:ext cx="1845945" cy="692785"/>
          </a:xfrm>
          <a:prstGeom prst="rect">
            <a:avLst/>
          </a:prstGeom>
        </p:spPr>
        <p:txBody>
          <a:bodyPr vert="horz" wrap="square" lIns="0" tIns="0" rIns="0" bIns="0" rtlCol="0">
            <a:spAutoFit/>
          </a:bodyPr>
          <a:lstStyle/>
          <a:p>
            <a:pPr marL="12700" marR="5080" indent="507365">
              <a:lnSpc>
                <a:spcPts val="2640"/>
              </a:lnSpc>
            </a:pPr>
            <a:r>
              <a:rPr sz="2400" dirty="0">
                <a:solidFill>
                  <a:srgbClr val="FFFFFF"/>
                </a:solidFill>
                <a:latin typeface="Calibri"/>
                <a:cs typeface="Calibri"/>
              </a:rPr>
              <a:t>Assess  </a:t>
            </a:r>
            <a:r>
              <a:rPr sz="2400" spc="-30" dirty="0">
                <a:solidFill>
                  <a:srgbClr val="FFFFFF"/>
                </a:solidFill>
                <a:latin typeface="Calibri"/>
                <a:cs typeface="Calibri"/>
              </a:rPr>
              <a:t>s</a:t>
            </a:r>
            <a:r>
              <a:rPr sz="2400" dirty="0">
                <a:solidFill>
                  <a:srgbClr val="FFFFFF"/>
                </a:solidFill>
                <a:latin typeface="Calibri"/>
                <a:cs typeface="Calibri"/>
              </a:rPr>
              <a:t>t</a:t>
            </a:r>
            <a:r>
              <a:rPr sz="2400" spc="-35" dirty="0">
                <a:solidFill>
                  <a:srgbClr val="FFFFFF"/>
                </a:solidFill>
                <a:latin typeface="Calibri"/>
                <a:cs typeface="Calibri"/>
              </a:rPr>
              <a:t>r</a:t>
            </a:r>
            <a:r>
              <a:rPr sz="2400" dirty="0">
                <a:solidFill>
                  <a:srgbClr val="FFFFFF"/>
                </a:solidFill>
                <a:latin typeface="Calibri"/>
                <a:cs typeface="Calibri"/>
              </a:rPr>
              <a:t>en</a:t>
            </a:r>
            <a:r>
              <a:rPr sz="2400" spc="-35" dirty="0">
                <a:solidFill>
                  <a:srgbClr val="FFFFFF"/>
                </a:solidFill>
                <a:latin typeface="Calibri"/>
                <a:cs typeface="Calibri"/>
              </a:rPr>
              <a:t>g</a:t>
            </a:r>
            <a:r>
              <a:rPr sz="2400" dirty="0">
                <a:solidFill>
                  <a:srgbClr val="FFFFFF"/>
                </a:solidFill>
                <a:latin typeface="Calibri"/>
                <a:cs typeface="Calibri"/>
              </a:rPr>
              <a:t>ths/ris</a:t>
            </a:r>
            <a:r>
              <a:rPr sz="2400" spc="-30" dirty="0">
                <a:solidFill>
                  <a:srgbClr val="FFFFFF"/>
                </a:solidFill>
                <a:latin typeface="Calibri"/>
                <a:cs typeface="Calibri"/>
              </a:rPr>
              <a:t>k</a:t>
            </a:r>
            <a:r>
              <a:rPr sz="2400" dirty="0">
                <a:solidFill>
                  <a:srgbClr val="FFFFFF"/>
                </a:solidFill>
                <a:latin typeface="Calibri"/>
                <a:cs typeface="Calibri"/>
              </a:rPr>
              <a:t>s</a:t>
            </a:r>
            <a:endParaRPr sz="2400">
              <a:latin typeface="Calibri"/>
              <a:cs typeface="Calibri"/>
            </a:endParaRPr>
          </a:p>
        </p:txBody>
      </p:sp>
      <p:sp>
        <p:nvSpPr>
          <p:cNvPr id="7" name="object 7"/>
          <p:cNvSpPr/>
          <p:nvPr/>
        </p:nvSpPr>
        <p:spPr>
          <a:xfrm>
            <a:off x="4826761" y="5229987"/>
            <a:ext cx="2465705" cy="1583690"/>
          </a:xfrm>
          <a:custGeom>
            <a:avLst/>
            <a:gdLst/>
            <a:ahLst/>
            <a:cxnLst/>
            <a:rect l="l" t="t" r="r" b="b"/>
            <a:pathLst>
              <a:path w="2465704" h="1583689">
                <a:moveTo>
                  <a:pt x="1232915" y="0"/>
                </a:moveTo>
                <a:lnTo>
                  <a:pt x="1174872" y="861"/>
                </a:lnTo>
                <a:lnTo>
                  <a:pt x="1117520" y="3421"/>
                </a:lnTo>
                <a:lnTo>
                  <a:pt x="1060918" y="7641"/>
                </a:lnTo>
                <a:lnTo>
                  <a:pt x="1005126" y="13483"/>
                </a:lnTo>
                <a:lnTo>
                  <a:pt x="950202" y="20909"/>
                </a:lnTo>
                <a:lnTo>
                  <a:pt x="896207" y="29880"/>
                </a:lnTo>
                <a:lnTo>
                  <a:pt x="843198" y="40360"/>
                </a:lnTo>
                <a:lnTo>
                  <a:pt x="791236" y="52310"/>
                </a:lnTo>
                <a:lnTo>
                  <a:pt x="740379" y="65691"/>
                </a:lnTo>
                <a:lnTo>
                  <a:pt x="690687" y="80466"/>
                </a:lnTo>
                <a:lnTo>
                  <a:pt x="642219" y="96597"/>
                </a:lnTo>
                <a:lnTo>
                  <a:pt x="595033" y="114046"/>
                </a:lnTo>
                <a:lnTo>
                  <a:pt x="549190" y="132775"/>
                </a:lnTo>
                <a:lnTo>
                  <a:pt x="504748" y="152745"/>
                </a:lnTo>
                <a:lnTo>
                  <a:pt x="461767" y="173919"/>
                </a:lnTo>
                <a:lnTo>
                  <a:pt x="420306" y="196258"/>
                </a:lnTo>
                <a:lnTo>
                  <a:pt x="380423" y="219725"/>
                </a:lnTo>
                <a:lnTo>
                  <a:pt x="342178" y="244282"/>
                </a:lnTo>
                <a:lnTo>
                  <a:pt x="305631" y="269890"/>
                </a:lnTo>
                <a:lnTo>
                  <a:pt x="270841" y="296512"/>
                </a:lnTo>
                <a:lnTo>
                  <a:pt x="237865" y="324109"/>
                </a:lnTo>
                <a:lnTo>
                  <a:pt x="206765" y="352643"/>
                </a:lnTo>
                <a:lnTo>
                  <a:pt x="177599" y="382077"/>
                </a:lnTo>
                <a:lnTo>
                  <a:pt x="150426" y="412372"/>
                </a:lnTo>
                <a:lnTo>
                  <a:pt x="125305" y="443491"/>
                </a:lnTo>
                <a:lnTo>
                  <a:pt x="102296" y="475394"/>
                </a:lnTo>
                <a:lnTo>
                  <a:pt x="81458" y="508045"/>
                </a:lnTo>
                <a:lnTo>
                  <a:pt x="62849" y="541406"/>
                </a:lnTo>
                <a:lnTo>
                  <a:pt x="32559" y="610102"/>
                </a:lnTo>
                <a:lnTo>
                  <a:pt x="11898" y="681178"/>
                </a:lnTo>
                <a:lnTo>
                  <a:pt x="1341" y="754331"/>
                </a:lnTo>
                <a:lnTo>
                  <a:pt x="0" y="791590"/>
                </a:lnTo>
                <a:lnTo>
                  <a:pt x="1341" y="828853"/>
                </a:lnTo>
                <a:lnTo>
                  <a:pt x="11898" y="902011"/>
                </a:lnTo>
                <a:lnTo>
                  <a:pt x="32559" y="973090"/>
                </a:lnTo>
                <a:lnTo>
                  <a:pt x="62849" y="1041787"/>
                </a:lnTo>
                <a:lnTo>
                  <a:pt x="81458" y="1075148"/>
                </a:lnTo>
                <a:lnTo>
                  <a:pt x="102296" y="1107799"/>
                </a:lnTo>
                <a:lnTo>
                  <a:pt x="125305" y="1139702"/>
                </a:lnTo>
                <a:lnTo>
                  <a:pt x="150426" y="1170820"/>
                </a:lnTo>
                <a:lnTo>
                  <a:pt x="177599" y="1201114"/>
                </a:lnTo>
                <a:lnTo>
                  <a:pt x="206765" y="1230547"/>
                </a:lnTo>
                <a:lnTo>
                  <a:pt x="237865" y="1259080"/>
                </a:lnTo>
                <a:lnTo>
                  <a:pt x="270841" y="1286675"/>
                </a:lnTo>
                <a:lnTo>
                  <a:pt x="305631" y="1313295"/>
                </a:lnTo>
                <a:lnTo>
                  <a:pt x="342178" y="1338902"/>
                </a:lnTo>
                <a:lnTo>
                  <a:pt x="380423" y="1363456"/>
                </a:lnTo>
                <a:lnTo>
                  <a:pt x="420306" y="1386921"/>
                </a:lnTo>
                <a:lnTo>
                  <a:pt x="461767" y="1409259"/>
                </a:lnTo>
                <a:lnTo>
                  <a:pt x="504748" y="1430431"/>
                </a:lnTo>
                <a:lnTo>
                  <a:pt x="549190" y="1450399"/>
                </a:lnTo>
                <a:lnTo>
                  <a:pt x="595033" y="1469125"/>
                </a:lnTo>
                <a:lnTo>
                  <a:pt x="642219" y="1486572"/>
                </a:lnTo>
                <a:lnTo>
                  <a:pt x="690687" y="1502701"/>
                </a:lnTo>
                <a:lnTo>
                  <a:pt x="740379" y="1517474"/>
                </a:lnTo>
                <a:lnTo>
                  <a:pt x="791236" y="1530854"/>
                </a:lnTo>
                <a:lnTo>
                  <a:pt x="843198" y="1542802"/>
                </a:lnTo>
                <a:lnTo>
                  <a:pt x="896207" y="1553280"/>
                </a:lnTo>
                <a:lnTo>
                  <a:pt x="950202" y="1562250"/>
                </a:lnTo>
                <a:lnTo>
                  <a:pt x="1005126" y="1569675"/>
                </a:lnTo>
                <a:lnTo>
                  <a:pt x="1060918" y="1575516"/>
                </a:lnTo>
                <a:lnTo>
                  <a:pt x="1117520" y="1579735"/>
                </a:lnTo>
                <a:lnTo>
                  <a:pt x="1174872" y="1582295"/>
                </a:lnTo>
                <a:lnTo>
                  <a:pt x="1232915" y="1583156"/>
                </a:lnTo>
                <a:lnTo>
                  <a:pt x="1290948" y="1582295"/>
                </a:lnTo>
                <a:lnTo>
                  <a:pt x="1348290" y="1579735"/>
                </a:lnTo>
                <a:lnTo>
                  <a:pt x="1404883" y="1575516"/>
                </a:lnTo>
                <a:lnTo>
                  <a:pt x="1460666" y="1569675"/>
                </a:lnTo>
                <a:lnTo>
                  <a:pt x="1515582" y="1562250"/>
                </a:lnTo>
                <a:lnTo>
                  <a:pt x="1569569" y="1553280"/>
                </a:lnTo>
                <a:lnTo>
                  <a:pt x="1622571" y="1542802"/>
                </a:lnTo>
                <a:lnTo>
                  <a:pt x="1674526" y="1530854"/>
                </a:lnTo>
                <a:lnTo>
                  <a:pt x="1725377" y="1517474"/>
                </a:lnTo>
                <a:lnTo>
                  <a:pt x="1775063" y="1502701"/>
                </a:lnTo>
                <a:lnTo>
                  <a:pt x="1823526" y="1486572"/>
                </a:lnTo>
                <a:lnTo>
                  <a:pt x="1870707" y="1469125"/>
                </a:lnTo>
                <a:lnTo>
                  <a:pt x="1916545" y="1450399"/>
                </a:lnTo>
                <a:lnTo>
                  <a:pt x="1960983" y="1430431"/>
                </a:lnTo>
                <a:lnTo>
                  <a:pt x="2003961" y="1409259"/>
                </a:lnTo>
                <a:lnTo>
                  <a:pt x="2045419" y="1386921"/>
                </a:lnTo>
                <a:lnTo>
                  <a:pt x="2085298" y="1363456"/>
                </a:lnTo>
                <a:lnTo>
                  <a:pt x="2123540" y="1338902"/>
                </a:lnTo>
                <a:lnTo>
                  <a:pt x="2160085" y="1313295"/>
                </a:lnTo>
                <a:lnTo>
                  <a:pt x="2194873" y="1286675"/>
                </a:lnTo>
                <a:lnTo>
                  <a:pt x="2227847" y="1259080"/>
                </a:lnTo>
                <a:lnTo>
                  <a:pt x="2258945" y="1230547"/>
                </a:lnTo>
                <a:lnTo>
                  <a:pt x="2288110" y="1201114"/>
                </a:lnTo>
                <a:lnTo>
                  <a:pt x="2315282" y="1170820"/>
                </a:lnTo>
                <a:lnTo>
                  <a:pt x="2340402" y="1139702"/>
                </a:lnTo>
                <a:lnTo>
                  <a:pt x="2363410" y="1107799"/>
                </a:lnTo>
                <a:lnTo>
                  <a:pt x="2384248" y="1075148"/>
                </a:lnTo>
                <a:lnTo>
                  <a:pt x="2402856" y="1041787"/>
                </a:lnTo>
                <a:lnTo>
                  <a:pt x="2433145" y="973090"/>
                </a:lnTo>
                <a:lnTo>
                  <a:pt x="2453806" y="902011"/>
                </a:lnTo>
                <a:lnTo>
                  <a:pt x="2464363" y="828853"/>
                </a:lnTo>
                <a:lnTo>
                  <a:pt x="2465705" y="791590"/>
                </a:lnTo>
                <a:lnTo>
                  <a:pt x="2464363" y="754331"/>
                </a:lnTo>
                <a:lnTo>
                  <a:pt x="2453806" y="681178"/>
                </a:lnTo>
                <a:lnTo>
                  <a:pt x="2433145" y="610102"/>
                </a:lnTo>
                <a:lnTo>
                  <a:pt x="2402856" y="541406"/>
                </a:lnTo>
                <a:lnTo>
                  <a:pt x="2384248" y="508045"/>
                </a:lnTo>
                <a:lnTo>
                  <a:pt x="2363410" y="475394"/>
                </a:lnTo>
                <a:lnTo>
                  <a:pt x="2340402" y="443491"/>
                </a:lnTo>
                <a:lnTo>
                  <a:pt x="2315282" y="412372"/>
                </a:lnTo>
                <a:lnTo>
                  <a:pt x="2288110" y="382077"/>
                </a:lnTo>
                <a:lnTo>
                  <a:pt x="2258945" y="352643"/>
                </a:lnTo>
                <a:lnTo>
                  <a:pt x="2227847" y="324109"/>
                </a:lnTo>
                <a:lnTo>
                  <a:pt x="2194873" y="296512"/>
                </a:lnTo>
                <a:lnTo>
                  <a:pt x="2160085" y="269890"/>
                </a:lnTo>
                <a:lnTo>
                  <a:pt x="2123540" y="244282"/>
                </a:lnTo>
                <a:lnTo>
                  <a:pt x="2085298" y="219725"/>
                </a:lnTo>
                <a:lnTo>
                  <a:pt x="2045419" y="196258"/>
                </a:lnTo>
                <a:lnTo>
                  <a:pt x="2003961" y="173919"/>
                </a:lnTo>
                <a:lnTo>
                  <a:pt x="1960983" y="152745"/>
                </a:lnTo>
                <a:lnTo>
                  <a:pt x="1916545" y="132775"/>
                </a:lnTo>
                <a:lnTo>
                  <a:pt x="1870707" y="114046"/>
                </a:lnTo>
                <a:lnTo>
                  <a:pt x="1823526" y="96597"/>
                </a:lnTo>
                <a:lnTo>
                  <a:pt x="1775063" y="80466"/>
                </a:lnTo>
                <a:lnTo>
                  <a:pt x="1725377" y="65691"/>
                </a:lnTo>
                <a:lnTo>
                  <a:pt x="1674526" y="52310"/>
                </a:lnTo>
                <a:lnTo>
                  <a:pt x="1622571" y="40360"/>
                </a:lnTo>
                <a:lnTo>
                  <a:pt x="1569569" y="29880"/>
                </a:lnTo>
                <a:lnTo>
                  <a:pt x="1515582" y="20909"/>
                </a:lnTo>
                <a:lnTo>
                  <a:pt x="1460666" y="13483"/>
                </a:lnTo>
                <a:lnTo>
                  <a:pt x="1404883" y="7641"/>
                </a:lnTo>
                <a:lnTo>
                  <a:pt x="1348290" y="3421"/>
                </a:lnTo>
                <a:lnTo>
                  <a:pt x="1290948" y="861"/>
                </a:lnTo>
                <a:lnTo>
                  <a:pt x="1232915" y="0"/>
                </a:lnTo>
                <a:close/>
              </a:path>
            </a:pathLst>
          </a:custGeom>
          <a:solidFill>
            <a:srgbClr val="548ED4"/>
          </a:solidFill>
        </p:spPr>
        <p:txBody>
          <a:bodyPr wrap="square" lIns="0" tIns="0" rIns="0" bIns="0" rtlCol="0"/>
          <a:lstStyle/>
          <a:p>
            <a:endParaRPr/>
          </a:p>
        </p:txBody>
      </p:sp>
      <p:sp>
        <p:nvSpPr>
          <p:cNvPr id="8" name="object 8"/>
          <p:cNvSpPr/>
          <p:nvPr/>
        </p:nvSpPr>
        <p:spPr>
          <a:xfrm>
            <a:off x="4826761" y="5229987"/>
            <a:ext cx="2465705" cy="1583690"/>
          </a:xfrm>
          <a:custGeom>
            <a:avLst/>
            <a:gdLst/>
            <a:ahLst/>
            <a:cxnLst/>
            <a:rect l="l" t="t" r="r" b="b"/>
            <a:pathLst>
              <a:path w="2465704" h="1583689">
                <a:moveTo>
                  <a:pt x="0" y="791590"/>
                </a:moveTo>
                <a:lnTo>
                  <a:pt x="5327" y="717514"/>
                </a:lnTo>
                <a:lnTo>
                  <a:pt x="20995" y="645361"/>
                </a:lnTo>
                <a:lnTo>
                  <a:pt x="46530" y="575437"/>
                </a:lnTo>
                <a:lnTo>
                  <a:pt x="81458" y="508045"/>
                </a:lnTo>
                <a:lnTo>
                  <a:pt x="102296" y="475394"/>
                </a:lnTo>
                <a:lnTo>
                  <a:pt x="125305" y="443491"/>
                </a:lnTo>
                <a:lnTo>
                  <a:pt x="150426" y="412372"/>
                </a:lnTo>
                <a:lnTo>
                  <a:pt x="177599" y="382077"/>
                </a:lnTo>
                <a:lnTo>
                  <a:pt x="206765" y="352643"/>
                </a:lnTo>
                <a:lnTo>
                  <a:pt x="237865" y="324109"/>
                </a:lnTo>
                <a:lnTo>
                  <a:pt x="270841" y="296512"/>
                </a:lnTo>
                <a:lnTo>
                  <a:pt x="305631" y="269890"/>
                </a:lnTo>
                <a:lnTo>
                  <a:pt x="342178" y="244282"/>
                </a:lnTo>
                <a:lnTo>
                  <a:pt x="380423" y="219725"/>
                </a:lnTo>
                <a:lnTo>
                  <a:pt x="420306" y="196258"/>
                </a:lnTo>
                <a:lnTo>
                  <a:pt x="461767" y="173919"/>
                </a:lnTo>
                <a:lnTo>
                  <a:pt x="504748" y="152745"/>
                </a:lnTo>
                <a:lnTo>
                  <a:pt x="549190" y="132775"/>
                </a:lnTo>
                <a:lnTo>
                  <a:pt x="595033" y="114046"/>
                </a:lnTo>
                <a:lnTo>
                  <a:pt x="642219" y="96597"/>
                </a:lnTo>
                <a:lnTo>
                  <a:pt x="690687" y="80466"/>
                </a:lnTo>
                <a:lnTo>
                  <a:pt x="740379" y="65691"/>
                </a:lnTo>
                <a:lnTo>
                  <a:pt x="791236" y="52310"/>
                </a:lnTo>
                <a:lnTo>
                  <a:pt x="843198" y="40360"/>
                </a:lnTo>
                <a:lnTo>
                  <a:pt x="896207" y="29880"/>
                </a:lnTo>
                <a:lnTo>
                  <a:pt x="950202" y="20909"/>
                </a:lnTo>
                <a:lnTo>
                  <a:pt x="1005126" y="13483"/>
                </a:lnTo>
                <a:lnTo>
                  <a:pt x="1060918" y="7641"/>
                </a:lnTo>
                <a:lnTo>
                  <a:pt x="1117520" y="3421"/>
                </a:lnTo>
                <a:lnTo>
                  <a:pt x="1174872" y="861"/>
                </a:lnTo>
                <a:lnTo>
                  <a:pt x="1232915" y="0"/>
                </a:lnTo>
                <a:lnTo>
                  <a:pt x="1290948" y="861"/>
                </a:lnTo>
                <a:lnTo>
                  <a:pt x="1348290" y="3421"/>
                </a:lnTo>
                <a:lnTo>
                  <a:pt x="1404883" y="7641"/>
                </a:lnTo>
                <a:lnTo>
                  <a:pt x="1460666" y="13483"/>
                </a:lnTo>
                <a:lnTo>
                  <a:pt x="1515582" y="20909"/>
                </a:lnTo>
                <a:lnTo>
                  <a:pt x="1569569" y="29880"/>
                </a:lnTo>
                <a:lnTo>
                  <a:pt x="1622571" y="40360"/>
                </a:lnTo>
                <a:lnTo>
                  <a:pt x="1674526" y="52310"/>
                </a:lnTo>
                <a:lnTo>
                  <a:pt x="1725377" y="65691"/>
                </a:lnTo>
                <a:lnTo>
                  <a:pt x="1775063" y="80466"/>
                </a:lnTo>
                <a:lnTo>
                  <a:pt x="1823526" y="96597"/>
                </a:lnTo>
                <a:lnTo>
                  <a:pt x="1870707" y="114046"/>
                </a:lnTo>
                <a:lnTo>
                  <a:pt x="1916545" y="132775"/>
                </a:lnTo>
                <a:lnTo>
                  <a:pt x="1960983" y="152745"/>
                </a:lnTo>
                <a:lnTo>
                  <a:pt x="2003961" y="173919"/>
                </a:lnTo>
                <a:lnTo>
                  <a:pt x="2045419" y="196258"/>
                </a:lnTo>
                <a:lnTo>
                  <a:pt x="2085298" y="219725"/>
                </a:lnTo>
                <a:lnTo>
                  <a:pt x="2123540" y="244282"/>
                </a:lnTo>
                <a:lnTo>
                  <a:pt x="2160085" y="269890"/>
                </a:lnTo>
                <a:lnTo>
                  <a:pt x="2194873" y="296512"/>
                </a:lnTo>
                <a:lnTo>
                  <a:pt x="2227847" y="324109"/>
                </a:lnTo>
                <a:lnTo>
                  <a:pt x="2258945" y="352643"/>
                </a:lnTo>
                <a:lnTo>
                  <a:pt x="2288110" y="382077"/>
                </a:lnTo>
                <a:lnTo>
                  <a:pt x="2315282" y="412372"/>
                </a:lnTo>
                <a:lnTo>
                  <a:pt x="2340402" y="443491"/>
                </a:lnTo>
                <a:lnTo>
                  <a:pt x="2363410" y="475394"/>
                </a:lnTo>
                <a:lnTo>
                  <a:pt x="2384248" y="508045"/>
                </a:lnTo>
                <a:lnTo>
                  <a:pt x="2402856" y="541406"/>
                </a:lnTo>
                <a:lnTo>
                  <a:pt x="2433145" y="610102"/>
                </a:lnTo>
                <a:lnTo>
                  <a:pt x="2453806" y="681178"/>
                </a:lnTo>
                <a:lnTo>
                  <a:pt x="2464363" y="754331"/>
                </a:lnTo>
                <a:lnTo>
                  <a:pt x="2465705" y="791590"/>
                </a:lnTo>
                <a:lnTo>
                  <a:pt x="2464363" y="828853"/>
                </a:lnTo>
                <a:lnTo>
                  <a:pt x="2453806" y="902011"/>
                </a:lnTo>
                <a:lnTo>
                  <a:pt x="2433145" y="973090"/>
                </a:lnTo>
                <a:lnTo>
                  <a:pt x="2402856" y="1041787"/>
                </a:lnTo>
                <a:lnTo>
                  <a:pt x="2384248" y="1075148"/>
                </a:lnTo>
                <a:lnTo>
                  <a:pt x="2363410" y="1107799"/>
                </a:lnTo>
                <a:lnTo>
                  <a:pt x="2340402" y="1139702"/>
                </a:lnTo>
                <a:lnTo>
                  <a:pt x="2315282" y="1170820"/>
                </a:lnTo>
                <a:lnTo>
                  <a:pt x="2288110" y="1201114"/>
                </a:lnTo>
                <a:lnTo>
                  <a:pt x="2258945" y="1230547"/>
                </a:lnTo>
                <a:lnTo>
                  <a:pt x="2227847" y="1259080"/>
                </a:lnTo>
                <a:lnTo>
                  <a:pt x="2194873" y="1286675"/>
                </a:lnTo>
                <a:lnTo>
                  <a:pt x="2160085" y="1313295"/>
                </a:lnTo>
                <a:lnTo>
                  <a:pt x="2123540" y="1338902"/>
                </a:lnTo>
                <a:lnTo>
                  <a:pt x="2085298" y="1363456"/>
                </a:lnTo>
                <a:lnTo>
                  <a:pt x="2045419" y="1386921"/>
                </a:lnTo>
                <a:lnTo>
                  <a:pt x="2003961" y="1409259"/>
                </a:lnTo>
                <a:lnTo>
                  <a:pt x="1960983" y="1430431"/>
                </a:lnTo>
                <a:lnTo>
                  <a:pt x="1916545" y="1450399"/>
                </a:lnTo>
                <a:lnTo>
                  <a:pt x="1870707" y="1469125"/>
                </a:lnTo>
                <a:lnTo>
                  <a:pt x="1823526" y="1486572"/>
                </a:lnTo>
                <a:lnTo>
                  <a:pt x="1775063" y="1502701"/>
                </a:lnTo>
                <a:lnTo>
                  <a:pt x="1725377" y="1517474"/>
                </a:lnTo>
                <a:lnTo>
                  <a:pt x="1674526" y="1530854"/>
                </a:lnTo>
                <a:lnTo>
                  <a:pt x="1622571" y="1542802"/>
                </a:lnTo>
                <a:lnTo>
                  <a:pt x="1569569" y="1553280"/>
                </a:lnTo>
                <a:lnTo>
                  <a:pt x="1515582" y="1562250"/>
                </a:lnTo>
                <a:lnTo>
                  <a:pt x="1460666" y="1569675"/>
                </a:lnTo>
                <a:lnTo>
                  <a:pt x="1404883" y="1575516"/>
                </a:lnTo>
                <a:lnTo>
                  <a:pt x="1348290" y="1579735"/>
                </a:lnTo>
                <a:lnTo>
                  <a:pt x="1290948" y="1582295"/>
                </a:lnTo>
                <a:lnTo>
                  <a:pt x="1232915" y="1583156"/>
                </a:lnTo>
                <a:lnTo>
                  <a:pt x="1174872" y="1582295"/>
                </a:lnTo>
                <a:lnTo>
                  <a:pt x="1117520" y="1579735"/>
                </a:lnTo>
                <a:lnTo>
                  <a:pt x="1060918" y="1575516"/>
                </a:lnTo>
                <a:lnTo>
                  <a:pt x="1005126" y="1569675"/>
                </a:lnTo>
                <a:lnTo>
                  <a:pt x="950202" y="1562250"/>
                </a:lnTo>
                <a:lnTo>
                  <a:pt x="896207" y="1553280"/>
                </a:lnTo>
                <a:lnTo>
                  <a:pt x="843198" y="1542802"/>
                </a:lnTo>
                <a:lnTo>
                  <a:pt x="791236" y="1530854"/>
                </a:lnTo>
                <a:lnTo>
                  <a:pt x="740379" y="1517474"/>
                </a:lnTo>
                <a:lnTo>
                  <a:pt x="690687" y="1502701"/>
                </a:lnTo>
                <a:lnTo>
                  <a:pt x="642219" y="1486572"/>
                </a:lnTo>
                <a:lnTo>
                  <a:pt x="595033" y="1469125"/>
                </a:lnTo>
                <a:lnTo>
                  <a:pt x="549190" y="1450399"/>
                </a:lnTo>
                <a:lnTo>
                  <a:pt x="504748" y="1430431"/>
                </a:lnTo>
                <a:lnTo>
                  <a:pt x="461767" y="1409259"/>
                </a:lnTo>
                <a:lnTo>
                  <a:pt x="420306" y="1386921"/>
                </a:lnTo>
                <a:lnTo>
                  <a:pt x="380423" y="1363456"/>
                </a:lnTo>
                <a:lnTo>
                  <a:pt x="342178" y="1338902"/>
                </a:lnTo>
                <a:lnTo>
                  <a:pt x="305631" y="1313295"/>
                </a:lnTo>
                <a:lnTo>
                  <a:pt x="270841" y="1286675"/>
                </a:lnTo>
                <a:lnTo>
                  <a:pt x="237865" y="1259080"/>
                </a:lnTo>
                <a:lnTo>
                  <a:pt x="206765" y="1230547"/>
                </a:lnTo>
                <a:lnTo>
                  <a:pt x="177599" y="1201114"/>
                </a:lnTo>
                <a:lnTo>
                  <a:pt x="150426" y="1170820"/>
                </a:lnTo>
                <a:lnTo>
                  <a:pt x="125305" y="1139702"/>
                </a:lnTo>
                <a:lnTo>
                  <a:pt x="102296" y="1107799"/>
                </a:lnTo>
                <a:lnTo>
                  <a:pt x="81458" y="1075148"/>
                </a:lnTo>
                <a:lnTo>
                  <a:pt x="62849" y="1041787"/>
                </a:lnTo>
                <a:lnTo>
                  <a:pt x="32559" y="973090"/>
                </a:lnTo>
                <a:lnTo>
                  <a:pt x="11898" y="902011"/>
                </a:lnTo>
                <a:lnTo>
                  <a:pt x="1341" y="828853"/>
                </a:lnTo>
                <a:lnTo>
                  <a:pt x="0" y="791590"/>
                </a:lnTo>
                <a:close/>
              </a:path>
            </a:pathLst>
          </a:custGeom>
          <a:ln w="25399">
            <a:solidFill>
              <a:srgbClr val="FFFFFF"/>
            </a:solidFill>
          </a:ln>
        </p:spPr>
        <p:txBody>
          <a:bodyPr wrap="square" lIns="0" tIns="0" rIns="0" bIns="0" rtlCol="0"/>
          <a:lstStyle/>
          <a:p>
            <a:endParaRPr/>
          </a:p>
        </p:txBody>
      </p:sp>
      <p:sp>
        <p:nvSpPr>
          <p:cNvPr id="9" name="object 9"/>
          <p:cNvSpPr txBox="1"/>
          <p:nvPr/>
        </p:nvSpPr>
        <p:spPr>
          <a:xfrm>
            <a:off x="5253354" y="5658103"/>
            <a:ext cx="1612265" cy="720725"/>
          </a:xfrm>
          <a:prstGeom prst="rect">
            <a:avLst/>
          </a:prstGeom>
        </p:spPr>
        <p:txBody>
          <a:bodyPr vert="horz" wrap="square" lIns="0" tIns="0" rIns="0" bIns="0" rtlCol="0">
            <a:spAutoFit/>
          </a:bodyPr>
          <a:lstStyle/>
          <a:p>
            <a:pPr marL="12700" marR="5080" indent="89535">
              <a:lnSpc>
                <a:spcPts val="2750"/>
              </a:lnSpc>
            </a:pPr>
            <a:r>
              <a:rPr sz="2500" spc="-10" dirty="0">
                <a:solidFill>
                  <a:srgbClr val="FFFFFF"/>
                </a:solidFill>
                <a:latin typeface="Calibri"/>
                <a:cs typeface="Calibri"/>
              </a:rPr>
              <a:t>Provisional  </a:t>
            </a:r>
            <a:r>
              <a:rPr sz="2500" spc="-15" dirty="0">
                <a:solidFill>
                  <a:srgbClr val="FFFFFF"/>
                </a:solidFill>
                <a:latin typeface="Calibri"/>
                <a:cs typeface="Calibri"/>
              </a:rPr>
              <a:t>contact</a:t>
            </a:r>
            <a:r>
              <a:rPr sz="2500" spc="-75" dirty="0">
                <a:solidFill>
                  <a:srgbClr val="FFFFFF"/>
                </a:solidFill>
                <a:latin typeface="Calibri"/>
                <a:cs typeface="Calibri"/>
              </a:rPr>
              <a:t> </a:t>
            </a:r>
            <a:r>
              <a:rPr sz="2500" spc="-10" dirty="0">
                <a:solidFill>
                  <a:srgbClr val="FFFFFF"/>
                </a:solidFill>
                <a:latin typeface="Calibri"/>
                <a:cs typeface="Calibri"/>
              </a:rPr>
              <a:t>plan</a:t>
            </a:r>
            <a:endParaRPr sz="2500">
              <a:latin typeface="Calibri"/>
              <a:cs typeface="Calibri"/>
            </a:endParaRPr>
          </a:p>
        </p:txBody>
      </p:sp>
      <p:sp>
        <p:nvSpPr>
          <p:cNvPr id="10" name="object 10"/>
          <p:cNvSpPr/>
          <p:nvPr/>
        </p:nvSpPr>
        <p:spPr>
          <a:xfrm>
            <a:off x="3899027" y="5736082"/>
            <a:ext cx="655955" cy="565785"/>
          </a:xfrm>
          <a:custGeom>
            <a:avLst/>
            <a:gdLst/>
            <a:ahLst/>
            <a:cxnLst/>
            <a:rect l="l" t="t" r="r" b="b"/>
            <a:pathLst>
              <a:path w="655954" h="565785">
                <a:moveTo>
                  <a:pt x="283083" y="0"/>
                </a:moveTo>
                <a:lnTo>
                  <a:pt x="0" y="282067"/>
                </a:lnTo>
                <a:lnTo>
                  <a:pt x="282194" y="565175"/>
                </a:lnTo>
                <a:lnTo>
                  <a:pt x="282321" y="452120"/>
                </a:lnTo>
                <a:lnTo>
                  <a:pt x="655321" y="452120"/>
                </a:lnTo>
                <a:lnTo>
                  <a:pt x="655955" y="113537"/>
                </a:lnTo>
                <a:lnTo>
                  <a:pt x="282956" y="113030"/>
                </a:lnTo>
                <a:lnTo>
                  <a:pt x="283083" y="0"/>
                </a:lnTo>
                <a:close/>
              </a:path>
              <a:path w="655954" h="565785">
                <a:moveTo>
                  <a:pt x="655321" y="452120"/>
                </a:moveTo>
                <a:lnTo>
                  <a:pt x="282321" y="452120"/>
                </a:lnTo>
                <a:lnTo>
                  <a:pt x="655320" y="452755"/>
                </a:lnTo>
                <a:lnTo>
                  <a:pt x="655321" y="452120"/>
                </a:lnTo>
                <a:close/>
              </a:path>
            </a:pathLst>
          </a:custGeom>
          <a:solidFill>
            <a:srgbClr val="404040"/>
          </a:solidFill>
        </p:spPr>
        <p:txBody>
          <a:bodyPr wrap="square" lIns="0" tIns="0" rIns="0" bIns="0" rtlCol="0"/>
          <a:lstStyle/>
          <a:p>
            <a:endParaRPr/>
          </a:p>
        </p:txBody>
      </p:sp>
      <p:sp>
        <p:nvSpPr>
          <p:cNvPr id="11" name="object 11"/>
          <p:cNvSpPr/>
          <p:nvPr/>
        </p:nvSpPr>
        <p:spPr>
          <a:xfrm>
            <a:off x="1210208" y="5212842"/>
            <a:ext cx="2379980" cy="1606550"/>
          </a:xfrm>
          <a:custGeom>
            <a:avLst/>
            <a:gdLst/>
            <a:ahLst/>
            <a:cxnLst/>
            <a:rect l="l" t="t" r="r" b="b"/>
            <a:pathLst>
              <a:path w="2379979" h="1606550">
                <a:moveTo>
                  <a:pt x="1189837" y="0"/>
                </a:moveTo>
                <a:lnTo>
                  <a:pt x="1132191" y="926"/>
                </a:lnTo>
                <a:lnTo>
                  <a:pt x="1075253" y="3676"/>
                </a:lnTo>
                <a:lnTo>
                  <a:pt x="1019084" y="8208"/>
                </a:lnTo>
                <a:lnTo>
                  <a:pt x="963749" y="14480"/>
                </a:lnTo>
                <a:lnTo>
                  <a:pt x="909308" y="22449"/>
                </a:lnTo>
                <a:lnTo>
                  <a:pt x="855824" y="32075"/>
                </a:lnTo>
                <a:lnTo>
                  <a:pt x="803360" y="43314"/>
                </a:lnTo>
                <a:lnTo>
                  <a:pt x="751978" y="56125"/>
                </a:lnTo>
                <a:lnTo>
                  <a:pt x="701740" y="70465"/>
                </a:lnTo>
                <a:lnTo>
                  <a:pt x="652708" y="86293"/>
                </a:lnTo>
                <a:lnTo>
                  <a:pt x="604945" y="103566"/>
                </a:lnTo>
                <a:lnTo>
                  <a:pt x="558514" y="122243"/>
                </a:lnTo>
                <a:lnTo>
                  <a:pt x="513476" y="142281"/>
                </a:lnTo>
                <a:lnTo>
                  <a:pt x="469894" y="163638"/>
                </a:lnTo>
                <a:lnTo>
                  <a:pt x="427830" y="186272"/>
                </a:lnTo>
                <a:lnTo>
                  <a:pt x="387347" y="210141"/>
                </a:lnTo>
                <a:lnTo>
                  <a:pt x="348507" y="235204"/>
                </a:lnTo>
                <a:lnTo>
                  <a:pt x="311372" y="261417"/>
                </a:lnTo>
                <a:lnTo>
                  <a:pt x="276004" y="288739"/>
                </a:lnTo>
                <a:lnTo>
                  <a:pt x="242467" y="317127"/>
                </a:lnTo>
                <a:lnTo>
                  <a:pt x="210822" y="346541"/>
                </a:lnTo>
                <a:lnTo>
                  <a:pt x="181131" y="376937"/>
                </a:lnTo>
                <a:lnTo>
                  <a:pt x="153458" y="408273"/>
                </a:lnTo>
                <a:lnTo>
                  <a:pt x="127863" y="440508"/>
                </a:lnTo>
                <a:lnTo>
                  <a:pt x="104411" y="473600"/>
                </a:lnTo>
                <a:lnTo>
                  <a:pt x="83162" y="507506"/>
                </a:lnTo>
                <a:lnTo>
                  <a:pt x="64180" y="542184"/>
                </a:lnTo>
                <a:lnTo>
                  <a:pt x="47527" y="577592"/>
                </a:lnTo>
                <a:lnTo>
                  <a:pt x="33264" y="613689"/>
                </a:lnTo>
                <a:lnTo>
                  <a:pt x="21455" y="650431"/>
                </a:lnTo>
                <a:lnTo>
                  <a:pt x="12162" y="687778"/>
                </a:lnTo>
                <a:lnTo>
                  <a:pt x="5447" y="725686"/>
                </a:lnTo>
                <a:lnTo>
                  <a:pt x="1372" y="764114"/>
                </a:lnTo>
                <a:lnTo>
                  <a:pt x="0" y="803021"/>
                </a:lnTo>
                <a:lnTo>
                  <a:pt x="1372" y="841928"/>
                </a:lnTo>
                <a:lnTo>
                  <a:pt x="5447" y="880357"/>
                </a:lnTo>
                <a:lnTo>
                  <a:pt x="12162" y="918266"/>
                </a:lnTo>
                <a:lnTo>
                  <a:pt x="21455" y="955613"/>
                </a:lnTo>
                <a:lnTo>
                  <a:pt x="33264" y="992356"/>
                </a:lnTo>
                <a:lnTo>
                  <a:pt x="47527" y="1028453"/>
                </a:lnTo>
                <a:lnTo>
                  <a:pt x="64180" y="1063862"/>
                </a:lnTo>
                <a:lnTo>
                  <a:pt x="83162" y="1098540"/>
                </a:lnTo>
                <a:lnTo>
                  <a:pt x="104411" y="1132447"/>
                </a:lnTo>
                <a:lnTo>
                  <a:pt x="127863" y="1165538"/>
                </a:lnTo>
                <a:lnTo>
                  <a:pt x="153458" y="1197773"/>
                </a:lnTo>
                <a:lnTo>
                  <a:pt x="181131" y="1229110"/>
                </a:lnTo>
                <a:lnTo>
                  <a:pt x="210822" y="1259506"/>
                </a:lnTo>
                <a:lnTo>
                  <a:pt x="242467" y="1288919"/>
                </a:lnTo>
                <a:lnTo>
                  <a:pt x="276004" y="1317308"/>
                </a:lnTo>
                <a:lnTo>
                  <a:pt x="311372" y="1344629"/>
                </a:lnTo>
                <a:lnTo>
                  <a:pt x="348507" y="1370842"/>
                </a:lnTo>
                <a:lnTo>
                  <a:pt x="387347" y="1395904"/>
                </a:lnTo>
                <a:lnTo>
                  <a:pt x="427830" y="1419773"/>
                </a:lnTo>
                <a:lnTo>
                  <a:pt x="469894" y="1442407"/>
                </a:lnTo>
                <a:lnTo>
                  <a:pt x="513476" y="1463764"/>
                </a:lnTo>
                <a:lnTo>
                  <a:pt x="558514" y="1483801"/>
                </a:lnTo>
                <a:lnTo>
                  <a:pt x="604945" y="1502477"/>
                </a:lnTo>
                <a:lnTo>
                  <a:pt x="652708" y="1519750"/>
                </a:lnTo>
                <a:lnTo>
                  <a:pt x="701740" y="1535578"/>
                </a:lnTo>
                <a:lnTo>
                  <a:pt x="751978" y="1549918"/>
                </a:lnTo>
                <a:lnTo>
                  <a:pt x="803360" y="1562728"/>
                </a:lnTo>
                <a:lnTo>
                  <a:pt x="855824" y="1573967"/>
                </a:lnTo>
                <a:lnTo>
                  <a:pt x="909308" y="1583592"/>
                </a:lnTo>
                <a:lnTo>
                  <a:pt x="963749" y="1591562"/>
                </a:lnTo>
                <a:lnTo>
                  <a:pt x="1019084" y="1597834"/>
                </a:lnTo>
                <a:lnTo>
                  <a:pt x="1075253" y="1602366"/>
                </a:lnTo>
                <a:lnTo>
                  <a:pt x="1132191" y="1605115"/>
                </a:lnTo>
                <a:lnTo>
                  <a:pt x="1189837" y="1606042"/>
                </a:lnTo>
                <a:lnTo>
                  <a:pt x="1247483" y="1605115"/>
                </a:lnTo>
                <a:lnTo>
                  <a:pt x="1304421" y="1602366"/>
                </a:lnTo>
                <a:lnTo>
                  <a:pt x="1360587" y="1597834"/>
                </a:lnTo>
                <a:lnTo>
                  <a:pt x="1415922" y="1591562"/>
                </a:lnTo>
                <a:lnTo>
                  <a:pt x="1470360" y="1583592"/>
                </a:lnTo>
                <a:lnTo>
                  <a:pt x="1523842" y="1573967"/>
                </a:lnTo>
                <a:lnTo>
                  <a:pt x="1576303" y="1562728"/>
                </a:lnTo>
                <a:lnTo>
                  <a:pt x="1627682" y="1549918"/>
                </a:lnTo>
                <a:lnTo>
                  <a:pt x="1677917" y="1535578"/>
                </a:lnTo>
                <a:lnTo>
                  <a:pt x="1726945" y="1519750"/>
                </a:lnTo>
                <a:lnTo>
                  <a:pt x="1774704" y="1502477"/>
                </a:lnTo>
                <a:lnTo>
                  <a:pt x="1821131" y="1483801"/>
                </a:lnTo>
                <a:lnTo>
                  <a:pt x="1866165" y="1463764"/>
                </a:lnTo>
                <a:lnTo>
                  <a:pt x="1909743" y="1442407"/>
                </a:lnTo>
                <a:lnTo>
                  <a:pt x="1951802" y="1419773"/>
                </a:lnTo>
                <a:lnTo>
                  <a:pt x="1992281" y="1395904"/>
                </a:lnTo>
                <a:lnTo>
                  <a:pt x="2031117" y="1370842"/>
                </a:lnTo>
                <a:lnTo>
                  <a:pt x="2068247" y="1344629"/>
                </a:lnTo>
                <a:lnTo>
                  <a:pt x="2103610" y="1317308"/>
                </a:lnTo>
                <a:lnTo>
                  <a:pt x="2137143" y="1288919"/>
                </a:lnTo>
                <a:lnTo>
                  <a:pt x="2168784" y="1259506"/>
                </a:lnTo>
                <a:lnTo>
                  <a:pt x="2198471" y="1229110"/>
                </a:lnTo>
                <a:lnTo>
                  <a:pt x="2226140" y="1197773"/>
                </a:lnTo>
                <a:lnTo>
                  <a:pt x="2251730" y="1165538"/>
                </a:lnTo>
                <a:lnTo>
                  <a:pt x="2275179" y="1132447"/>
                </a:lnTo>
                <a:lnTo>
                  <a:pt x="2296424" y="1098540"/>
                </a:lnTo>
                <a:lnTo>
                  <a:pt x="2315404" y="1063862"/>
                </a:lnTo>
                <a:lnTo>
                  <a:pt x="2332054" y="1028453"/>
                </a:lnTo>
                <a:lnTo>
                  <a:pt x="2346314" y="992356"/>
                </a:lnTo>
                <a:lnTo>
                  <a:pt x="2358121" y="955613"/>
                </a:lnTo>
                <a:lnTo>
                  <a:pt x="2367413" y="918266"/>
                </a:lnTo>
                <a:lnTo>
                  <a:pt x="2374127" y="880357"/>
                </a:lnTo>
                <a:lnTo>
                  <a:pt x="2378201" y="841928"/>
                </a:lnTo>
                <a:lnTo>
                  <a:pt x="2379573" y="803021"/>
                </a:lnTo>
                <a:lnTo>
                  <a:pt x="2378201" y="764114"/>
                </a:lnTo>
                <a:lnTo>
                  <a:pt x="2374127" y="725686"/>
                </a:lnTo>
                <a:lnTo>
                  <a:pt x="2367413" y="687778"/>
                </a:lnTo>
                <a:lnTo>
                  <a:pt x="2358121" y="650431"/>
                </a:lnTo>
                <a:lnTo>
                  <a:pt x="2346314" y="613689"/>
                </a:lnTo>
                <a:lnTo>
                  <a:pt x="2332054" y="577592"/>
                </a:lnTo>
                <a:lnTo>
                  <a:pt x="2315404" y="542184"/>
                </a:lnTo>
                <a:lnTo>
                  <a:pt x="2296424" y="507506"/>
                </a:lnTo>
                <a:lnTo>
                  <a:pt x="2275179" y="473600"/>
                </a:lnTo>
                <a:lnTo>
                  <a:pt x="2251730" y="440508"/>
                </a:lnTo>
                <a:lnTo>
                  <a:pt x="2226140" y="408273"/>
                </a:lnTo>
                <a:lnTo>
                  <a:pt x="2198471" y="376937"/>
                </a:lnTo>
                <a:lnTo>
                  <a:pt x="2168784" y="346541"/>
                </a:lnTo>
                <a:lnTo>
                  <a:pt x="2137143" y="317127"/>
                </a:lnTo>
                <a:lnTo>
                  <a:pt x="2103610" y="288739"/>
                </a:lnTo>
                <a:lnTo>
                  <a:pt x="2068247" y="261417"/>
                </a:lnTo>
                <a:lnTo>
                  <a:pt x="2031117" y="235204"/>
                </a:lnTo>
                <a:lnTo>
                  <a:pt x="1992281" y="210141"/>
                </a:lnTo>
                <a:lnTo>
                  <a:pt x="1951802" y="186272"/>
                </a:lnTo>
                <a:lnTo>
                  <a:pt x="1909743" y="163638"/>
                </a:lnTo>
                <a:lnTo>
                  <a:pt x="1866165" y="142281"/>
                </a:lnTo>
                <a:lnTo>
                  <a:pt x="1821131" y="122243"/>
                </a:lnTo>
                <a:lnTo>
                  <a:pt x="1774704" y="103566"/>
                </a:lnTo>
                <a:lnTo>
                  <a:pt x="1726945" y="86293"/>
                </a:lnTo>
                <a:lnTo>
                  <a:pt x="1677917" y="70465"/>
                </a:lnTo>
                <a:lnTo>
                  <a:pt x="1627682" y="56125"/>
                </a:lnTo>
                <a:lnTo>
                  <a:pt x="1576303" y="43314"/>
                </a:lnTo>
                <a:lnTo>
                  <a:pt x="1523842" y="32075"/>
                </a:lnTo>
                <a:lnTo>
                  <a:pt x="1470360" y="22449"/>
                </a:lnTo>
                <a:lnTo>
                  <a:pt x="1415922" y="14480"/>
                </a:lnTo>
                <a:lnTo>
                  <a:pt x="1360587" y="8208"/>
                </a:lnTo>
                <a:lnTo>
                  <a:pt x="1304421" y="3676"/>
                </a:lnTo>
                <a:lnTo>
                  <a:pt x="1247483" y="926"/>
                </a:lnTo>
                <a:lnTo>
                  <a:pt x="1189837" y="0"/>
                </a:lnTo>
                <a:close/>
              </a:path>
            </a:pathLst>
          </a:custGeom>
          <a:solidFill>
            <a:srgbClr val="548ED4"/>
          </a:solidFill>
        </p:spPr>
        <p:txBody>
          <a:bodyPr wrap="square" lIns="0" tIns="0" rIns="0" bIns="0" rtlCol="0"/>
          <a:lstStyle/>
          <a:p>
            <a:endParaRPr/>
          </a:p>
        </p:txBody>
      </p:sp>
      <p:sp>
        <p:nvSpPr>
          <p:cNvPr id="12" name="object 12"/>
          <p:cNvSpPr/>
          <p:nvPr/>
        </p:nvSpPr>
        <p:spPr>
          <a:xfrm>
            <a:off x="1210208" y="5212842"/>
            <a:ext cx="2379980" cy="1606550"/>
          </a:xfrm>
          <a:custGeom>
            <a:avLst/>
            <a:gdLst/>
            <a:ahLst/>
            <a:cxnLst/>
            <a:rect l="l" t="t" r="r" b="b"/>
            <a:pathLst>
              <a:path w="2379979" h="1606550">
                <a:moveTo>
                  <a:pt x="0" y="803021"/>
                </a:moveTo>
                <a:lnTo>
                  <a:pt x="1372" y="764114"/>
                </a:lnTo>
                <a:lnTo>
                  <a:pt x="5447" y="725686"/>
                </a:lnTo>
                <a:lnTo>
                  <a:pt x="12162" y="687778"/>
                </a:lnTo>
                <a:lnTo>
                  <a:pt x="21455" y="650431"/>
                </a:lnTo>
                <a:lnTo>
                  <a:pt x="33264" y="613689"/>
                </a:lnTo>
                <a:lnTo>
                  <a:pt x="47527" y="577592"/>
                </a:lnTo>
                <a:lnTo>
                  <a:pt x="64180" y="542184"/>
                </a:lnTo>
                <a:lnTo>
                  <a:pt x="83162" y="507506"/>
                </a:lnTo>
                <a:lnTo>
                  <a:pt x="104411" y="473600"/>
                </a:lnTo>
                <a:lnTo>
                  <a:pt x="127863" y="440508"/>
                </a:lnTo>
                <a:lnTo>
                  <a:pt x="153458" y="408273"/>
                </a:lnTo>
                <a:lnTo>
                  <a:pt x="181131" y="376937"/>
                </a:lnTo>
                <a:lnTo>
                  <a:pt x="210822" y="346541"/>
                </a:lnTo>
                <a:lnTo>
                  <a:pt x="242467" y="317127"/>
                </a:lnTo>
                <a:lnTo>
                  <a:pt x="276004" y="288739"/>
                </a:lnTo>
                <a:lnTo>
                  <a:pt x="311372" y="261417"/>
                </a:lnTo>
                <a:lnTo>
                  <a:pt x="348507" y="235204"/>
                </a:lnTo>
                <a:lnTo>
                  <a:pt x="387347" y="210141"/>
                </a:lnTo>
                <a:lnTo>
                  <a:pt x="427830" y="186272"/>
                </a:lnTo>
                <a:lnTo>
                  <a:pt x="469894" y="163638"/>
                </a:lnTo>
                <a:lnTo>
                  <a:pt x="513476" y="142281"/>
                </a:lnTo>
                <a:lnTo>
                  <a:pt x="558514" y="122243"/>
                </a:lnTo>
                <a:lnTo>
                  <a:pt x="604945" y="103566"/>
                </a:lnTo>
                <a:lnTo>
                  <a:pt x="652708" y="86293"/>
                </a:lnTo>
                <a:lnTo>
                  <a:pt x="701740" y="70465"/>
                </a:lnTo>
                <a:lnTo>
                  <a:pt x="751978" y="56125"/>
                </a:lnTo>
                <a:lnTo>
                  <a:pt x="803360" y="43314"/>
                </a:lnTo>
                <a:lnTo>
                  <a:pt x="855824" y="32075"/>
                </a:lnTo>
                <a:lnTo>
                  <a:pt x="909308" y="22449"/>
                </a:lnTo>
                <a:lnTo>
                  <a:pt x="963749" y="14480"/>
                </a:lnTo>
                <a:lnTo>
                  <a:pt x="1019084" y="8208"/>
                </a:lnTo>
                <a:lnTo>
                  <a:pt x="1075253" y="3676"/>
                </a:lnTo>
                <a:lnTo>
                  <a:pt x="1132191" y="926"/>
                </a:lnTo>
                <a:lnTo>
                  <a:pt x="1189837" y="0"/>
                </a:lnTo>
                <a:lnTo>
                  <a:pt x="1247483" y="926"/>
                </a:lnTo>
                <a:lnTo>
                  <a:pt x="1304421" y="3676"/>
                </a:lnTo>
                <a:lnTo>
                  <a:pt x="1360587" y="8208"/>
                </a:lnTo>
                <a:lnTo>
                  <a:pt x="1415922" y="14480"/>
                </a:lnTo>
                <a:lnTo>
                  <a:pt x="1470360" y="22449"/>
                </a:lnTo>
                <a:lnTo>
                  <a:pt x="1523842" y="32075"/>
                </a:lnTo>
                <a:lnTo>
                  <a:pt x="1576303" y="43314"/>
                </a:lnTo>
                <a:lnTo>
                  <a:pt x="1627682" y="56125"/>
                </a:lnTo>
                <a:lnTo>
                  <a:pt x="1677917" y="70465"/>
                </a:lnTo>
                <a:lnTo>
                  <a:pt x="1726945" y="86293"/>
                </a:lnTo>
                <a:lnTo>
                  <a:pt x="1774704" y="103566"/>
                </a:lnTo>
                <a:lnTo>
                  <a:pt x="1821131" y="122243"/>
                </a:lnTo>
                <a:lnTo>
                  <a:pt x="1866165" y="142281"/>
                </a:lnTo>
                <a:lnTo>
                  <a:pt x="1909743" y="163638"/>
                </a:lnTo>
                <a:lnTo>
                  <a:pt x="1951802" y="186272"/>
                </a:lnTo>
                <a:lnTo>
                  <a:pt x="1992281" y="210141"/>
                </a:lnTo>
                <a:lnTo>
                  <a:pt x="2031117" y="235204"/>
                </a:lnTo>
                <a:lnTo>
                  <a:pt x="2068247" y="261417"/>
                </a:lnTo>
                <a:lnTo>
                  <a:pt x="2103610" y="288739"/>
                </a:lnTo>
                <a:lnTo>
                  <a:pt x="2137143" y="317127"/>
                </a:lnTo>
                <a:lnTo>
                  <a:pt x="2168784" y="346541"/>
                </a:lnTo>
                <a:lnTo>
                  <a:pt x="2198471" y="376937"/>
                </a:lnTo>
                <a:lnTo>
                  <a:pt x="2226140" y="408273"/>
                </a:lnTo>
                <a:lnTo>
                  <a:pt x="2251730" y="440508"/>
                </a:lnTo>
                <a:lnTo>
                  <a:pt x="2275179" y="473600"/>
                </a:lnTo>
                <a:lnTo>
                  <a:pt x="2296424" y="507506"/>
                </a:lnTo>
                <a:lnTo>
                  <a:pt x="2315404" y="542184"/>
                </a:lnTo>
                <a:lnTo>
                  <a:pt x="2332054" y="577592"/>
                </a:lnTo>
                <a:lnTo>
                  <a:pt x="2346314" y="613689"/>
                </a:lnTo>
                <a:lnTo>
                  <a:pt x="2358121" y="650431"/>
                </a:lnTo>
                <a:lnTo>
                  <a:pt x="2367413" y="687778"/>
                </a:lnTo>
                <a:lnTo>
                  <a:pt x="2374127" y="725686"/>
                </a:lnTo>
                <a:lnTo>
                  <a:pt x="2378201" y="764114"/>
                </a:lnTo>
                <a:lnTo>
                  <a:pt x="2379573" y="803021"/>
                </a:lnTo>
                <a:lnTo>
                  <a:pt x="2378201" y="841928"/>
                </a:lnTo>
                <a:lnTo>
                  <a:pt x="2374127" y="880357"/>
                </a:lnTo>
                <a:lnTo>
                  <a:pt x="2367413" y="918266"/>
                </a:lnTo>
                <a:lnTo>
                  <a:pt x="2358121" y="955613"/>
                </a:lnTo>
                <a:lnTo>
                  <a:pt x="2346314" y="992356"/>
                </a:lnTo>
                <a:lnTo>
                  <a:pt x="2332054" y="1028453"/>
                </a:lnTo>
                <a:lnTo>
                  <a:pt x="2315404" y="1063862"/>
                </a:lnTo>
                <a:lnTo>
                  <a:pt x="2296424" y="1098540"/>
                </a:lnTo>
                <a:lnTo>
                  <a:pt x="2275179" y="1132447"/>
                </a:lnTo>
                <a:lnTo>
                  <a:pt x="2251730" y="1165538"/>
                </a:lnTo>
                <a:lnTo>
                  <a:pt x="2226140" y="1197773"/>
                </a:lnTo>
                <a:lnTo>
                  <a:pt x="2198471" y="1229110"/>
                </a:lnTo>
                <a:lnTo>
                  <a:pt x="2168784" y="1259506"/>
                </a:lnTo>
                <a:lnTo>
                  <a:pt x="2137143" y="1288919"/>
                </a:lnTo>
                <a:lnTo>
                  <a:pt x="2103610" y="1317308"/>
                </a:lnTo>
                <a:lnTo>
                  <a:pt x="2068247" y="1344629"/>
                </a:lnTo>
                <a:lnTo>
                  <a:pt x="2031117" y="1370842"/>
                </a:lnTo>
                <a:lnTo>
                  <a:pt x="1992281" y="1395904"/>
                </a:lnTo>
                <a:lnTo>
                  <a:pt x="1951802" y="1419773"/>
                </a:lnTo>
                <a:lnTo>
                  <a:pt x="1909743" y="1442407"/>
                </a:lnTo>
                <a:lnTo>
                  <a:pt x="1866165" y="1463764"/>
                </a:lnTo>
                <a:lnTo>
                  <a:pt x="1821131" y="1483801"/>
                </a:lnTo>
                <a:lnTo>
                  <a:pt x="1774704" y="1502477"/>
                </a:lnTo>
                <a:lnTo>
                  <a:pt x="1726945" y="1519750"/>
                </a:lnTo>
                <a:lnTo>
                  <a:pt x="1677917" y="1535578"/>
                </a:lnTo>
                <a:lnTo>
                  <a:pt x="1627682" y="1549918"/>
                </a:lnTo>
                <a:lnTo>
                  <a:pt x="1576303" y="1562728"/>
                </a:lnTo>
                <a:lnTo>
                  <a:pt x="1523842" y="1573967"/>
                </a:lnTo>
                <a:lnTo>
                  <a:pt x="1470360" y="1583592"/>
                </a:lnTo>
                <a:lnTo>
                  <a:pt x="1415922" y="1591562"/>
                </a:lnTo>
                <a:lnTo>
                  <a:pt x="1360587" y="1597834"/>
                </a:lnTo>
                <a:lnTo>
                  <a:pt x="1304421" y="1602366"/>
                </a:lnTo>
                <a:lnTo>
                  <a:pt x="1247483" y="1605115"/>
                </a:lnTo>
                <a:lnTo>
                  <a:pt x="1189837" y="1606042"/>
                </a:lnTo>
                <a:lnTo>
                  <a:pt x="1132191" y="1605115"/>
                </a:lnTo>
                <a:lnTo>
                  <a:pt x="1075253" y="1602366"/>
                </a:lnTo>
                <a:lnTo>
                  <a:pt x="1019084" y="1597834"/>
                </a:lnTo>
                <a:lnTo>
                  <a:pt x="963749" y="1591562"/>
                </a:lnTo>
                <a:lnTo>
                  <a:pt x="909308" y="1583592"/>
                </a:lnTo>
                <a:lnTo>
                  <a:pt x="855824" y="1573967"/>
                </a:lnTo>
                <a:lnTo>
                  <a:pt x="803360" y="1562728"/>
                </a:lnTo>
                <a:lnTo>
                  <a:pt x="751978" y="1549918"/>
                </a:lnTo>
                <a:lnTo>
                  <a:pt x="701740" y="1535578"/>
                </a:lnTo>
                <a:lnTo>
                  <a:pt x="652708" y="1519750"/>
                </a:lnTo>
                <a:lnTo>
                  <a:pt x="604945" y="1502477"/>
                </a:lnTo>
                <a:lnTo>
                  <a:pt x="558514" y="1483801"/>
                </a:lnTo>
                <a:lnTo>
                  <a:pt x="513476" y="1463764"/>
                </a:lnTo>
                <a:lnTo>
                  <a:pt x="469894" y="1442407"/>
                </a:lnTo>
                <a:lnTo>
                  <a:pt x="427830" y="1419773"/>
                </a:lnTo>
                <a:lnTo>
                  <a:pt x="387347" y="1395904"/>
                </a:lnTo>
                <a:lnTo>
                  <a:pt x="348507" y="1370842"/>
                </a:lnTo>
                <a:lnTo>
                  <a:pt x="311372" y="1344629"/>
                </a:lnTo>
                <a:lnTo>
                  <a:pt x="276004" y="1317308"/>
                </a:lnTo>
                <a:lnTo>
                  <a:pt x="242467" y="1288919"/>
                </a:lnTo>
                <a:lnTo>
                  <a:pt x="210822" y="1259506"/>
                </a:lnTo>
                <a:lnTo>
                  <a:pt x="181131" y="1229110"/>
                </a:lnTo>
                <a:lnTo>
                  <a:pt x="153458" y="1197773"/>
                </a:lnTo>
                <a:lnTo>
                  <a:pt x="127863" y="1165538"/>
                </a:lnTo>
                <a:lnTo>
                  <a:pt x="104411" y="1132447"/>
                </a:lnTo>
                <a:lnTo>
                  <a:pt x="83162" y="1098540"/>
                </a:lnTo>
                <a:lnTo>
                  <a:pt x="64180" y="1063862"/>
                </a:lnTo>
                <a:lnTo>
                  <a:pt x="47527" y="1028453"/>
                </a:lnTo>
                <a:lnTo>
                  <a:pt x="33264" y="992356"/>
                </a:lnTo>
                <a:lnTo>
                  <a:pt x="21455" y="955613"/>
                </a:lnTo>
                <a:lnTo>
                  <a:pt x="12162" y="918266"/>
                </a:lnTo>
                <a:lnTo>
                  <a:pt x="5447" y="880357"/>
                </a:lnTo>
                <a:lnTo>
                  <a:pt x="1372" y="841928"/>
                </a:lnTo>
                <a:lnTo>
                  <a:pt x="0" y="803021"/>
                </a:lnTo>
                <a:close/>
              </a:path>
            </a:pathLst>
          </a:custGeom>
          <a:ln w="25400">
            <a:solidFill>
              <a:srgbClr val="FFFFFF"/>
            </a:solidFill>
          </a:ln>
        </p:spPr>
        <p:txBody>
          <a:bodyPr wrap="square" lIns="0" tIns="0" rIns="0" bIns="0" rtlCol="0"/>
          <a:lstStyle/>
          <a:p>
            <a:endParaRPr/>
          </a:p>
        </p:txBody>
      </p:sp>
      <p:sp>
        <p:nvSpPr>
          <p:cNvPr id="13" name="object 13"/>
          <p:cNvSpPr txBox="1"/>
          <p:nvPr/>
        </p:nvSpPr>
        <p:spPr>
          <a:xfrm>
            <a:off x="1663445" y="5478018"/>
            <a:ext cx="1473200" cy="1069340"/>
          </a:xfrm>
          <a:prstGeom prst="rect">
            <a:avLst/>
          </a:prstGeom>
        </p:spPr>
        <p:txBody>
          <a:bodyPr vert="horz" wrap="square" lIns="0" tIns="0" rIns="0" bIns="0" rtlCol="0">
            <a:spAutoFit/>
          </a:bodyPr>
          <a:lstStyle/>
          <a:p>
            <a:pPr marL="12700" marR="5080" indent="635" algn="ctr">
              <a:lnSpc>
                <a:spcPts val="2750"/>
              </a:lnSpc>
            </a:pPr>
            <a:r>
              <a:rPr sz="2500" spc="-5" dirty="0">
                <a:solidFill>
                  <a:srgbClr val="FFFFFF"/>
                </a:solidFill>
                <a:latin typeface="Calibri"/>
                <a:cs typeface="Calibri"/>
              </a:rPr>
              <a:t>Plan  </a:t>
            </a:r>
            <a:r>
              <a:rPr sz="2500" spc="-10" dirty="0">
                <a:solidFill>
                  <a:srgbClr val="FFFFFF"/>
                </a:solidFill>
                <a:latin typeface="Calibri"/>
                <a:cs typeface="Calibri"/>
              </a:rPr>
              <a:t>support</a:t>
            </a:r>
            <a:r>
              <a:rPr sz="2500" spc="-55" dirty="0">
                <a:solidFill>
                  <a:srgbClr val="FFFFFF"/>
                </a:solidFill>
                <a:latin typeface="Calibri"/>
                <a:cs typeface="Calibri"/>
              </a:rPr>
              <a:t> </a:t>
            </a:r>
            <a:r>
              <a:rPr sz="2500" spc="-25" dirty="0">
                <a:solidFill>
                  <a:srgbClr val="FFFFFF"/>
                </a:solidFill>
                <a:latin typeface="Calibri"/>
                <a:cs typeface="Calibri"/>
              </a:rPr>
              <a:t>for  </a:t>
            </a:r>
            <a:r>
              <a:rPr sz="2500" spc="-15" dirty="0">
                <a:solidFill>
                  <a:srgbClr val="FFFFFF"/>
                </a:solidFill>
                <a:latin typeface="Calibri"/>
                <a:cs typeface="Calibri"/>
              </a:rPr>
              <a:t>contact</a:t>
            </a:r>
            <a:endParaRPr sz="2500">
              <a:latin typeface="Calibri"/>
              <a:cs typeface="Calibri"/>
            </a:endParaRPr>
          </a:p>
        </p:txBody>
      </p:sp>
      <p:sp>
        <p:nvSpPr>
          <p:cNvPr id="14" name="object 14"/>
          <p:cNvSpPr/>
          <p:nvPr/>
        </p:nvSpPr>
        <p:spPr>
          <a:xfrm>
            <a:off x="1934717" y="4706112"/>
            <a:ext cx="558165" cy="389255"/>
          </a:xfrm>
          <a:custGeom>
            <a:avLst/>
            <a:gdLst/>
            <a:ahLst/>
            <a:cxnLst/>
            <a:rect l="l" t="t" r="r" b="b"/>
            <a:pathLst>
              <a:path w="558164" h="389254">
                <a:moveTo>
                  <a:pt x="455267" y="208406"/>
                </a:moveTo>
                <a:lnTo>
                  <a:pt x="111506" y="208406"/>
                </a:lnTo>
                <a:lnTo>
                  <a:pt x="141350" y="389254"/>
                </a:lnTo>
                <a:lnTo>
                  <a:pt x="475995" y="334009"/>
                </a:lnTo>
                <a:lnTo>
                  <a:pt x="455267" y="208406"/>
                </a:lnTo>
                <a:close/>
              </a:path>
              <a:path w="558164" h="389254">
                <a:moveTo>
                  <a:pt x="249046" y="0"/>
                </a:moveTo>
                <a:lnTo>
                  <a:pt x="0" y="226821"/>
                </a:lnTo>
                <a:lnTo>
                  <a:pt x="111506" y="208406"/>
                </a:lnTo>
                <a:lnTo>
                  <a:pt x="455267" y="208406"/>
                </a:lnTo>
                <a:lnTo>
                  <a:pt x="446150" y="153161"/>
                </a:lnTo>
                <a:lnTo>
                  <a:pt x="557657" y="134746"/>
                </a:lnTo>
                <a:lnTo>
                  <a:pt x="249046" y="0"/>
                </a:lnTo>
                <a:close/>
              </a:path>
            </a:pathLst>
          </a:custGeom>
          <a:solidFill>
            <a:srgbClr val="404040"/>
          </a:solidFill>
        </p:spPr>
        <p:txBody>
          <a:bodyPr wrap="square" lIns="0" tIns="0" rIns="0" bIns="0" rtlCol="0"/>
          <a:lstStyle/>
          <a:p>
            <a:endParaRPr/>
          </a:p>
        </p:txBody>
      </p:sp>
      <p:sp>
        <p:nvSpPr>
          <p:cNvPr id="15" name="object 15"/>
          <p:cNvSpPr txBox="1"/>
          <p:nvPr/>
        </p:nvSpPr>
        <p:spPr>
          <a:xfrm>
            <a:off x="1545716" y="3487038"/>
            <a:ext cx="949325" cy="409575"/>
          </a:xfrm>
          <a:prstGeom prst="rect">
            <a:avLst/>
          </a:prstGeom>
        </p:spPr>
        <p:txBody>
          <a:bodyPr vert="horz" wrap="square" lIns="0" tIns="0" rIns="0" bIns="0" rtlCol="0">
            <a:spAutoFit/>
          </a:bodyPr>
          <a:lstStyle/>
          <a:p>
            <a:pPr marL="12700">
              <a:lnSpc>
                <a:spcPct val="100000"/>
              </a:lnSpc>
            </a:pPr>
            <a:r>
              <a:rPr sz="2500" spc="-55" dirty="0">
                <a:solidFill>
                  <a:srgbClr val="FFFFFF"/>
                </a:solidFill>
                <a:latin typeface="Calibri"/>
                <a:cs typeface="Calibri"/>
              </a:rPr>
              <a:t>R</a:t>
            </a:r>
            <a:r>
              <a:rPr sz="2500" spc="-15" dirty="0">
                <a:solidFill>
                  <a:srgbClr val="FFFFFF"/>
                </a:solidFill>
                <a:latin typeface="Calibri"/>
                <a:cs typeface="Calibri"/>
              </a:rPr>
              <a:t>e</a:t>
            </a:r>
            <a:r>
              <a:rPr sz="2500" spc="-5" dirty="0">
                <a:solidFill>
                  <a:srgbClr val="FFFFFF"/>
                </a:solidFill>
                <a:latin typeface="Calibri"/>
                <a:cs typeface="Calibri"/>
              </a:rPr>
              <a:t>vi</a:t>
            </a:r>
            <a:r>
              <a:rPr sz="2500" spc="-15" dirty="0">
                <a:solidFill>
                  <a:srgbClr val="FFFFFF"/>
                </a:solidFill>
                <a:latin typeface="Calibri"/>
                <a:cs typeface="Calibri"/>
              </a:rPr>
              <a:t>e</a:t>
            </a:r>
            <a:r>
              <a:rPr sz="2500" spc="-5" dirty="0">
                <a:solidFill>
                  <a:srgbClr val="FFFFFF"/>
                </a:solidFill>
                <a:latin typeface="Calibri"/>
                <a:cs typeface="Calibri"/>
              </a:rPr>
              <a:t>w</a:t>
            </a:r>
            <a:endParaRPr sz="2500">
              <a:latin typeface="Calibri"/>
              <a:cs typeface="Calibri"/>
            </a:endParaRPr>
          </a:p>
        </p:txBody>
      </p:sp>
      <p:sp>
        <p:nvSpPr>
          <p:cNvPr id="16" name="object 16"/>
          <p:cNvSpPr txBox="1"/>
          <p:nvPr/>
        </p:nvSpPr>
        <p:spPr>
          <a:xfrm>
            <a:off x="521919" y="2855721"/>
            <a:ext cx="718185" cy="569595"/>
          </a:xfrm>
          <a:prstGeom prst="rect">
            <a:avLst/>
          </a:prstGeom>
        </p:spPr>
        <p:txBody>
          <a:bodyPr vert="horz" wrap="square" lIns="0" tIns="0" rIns="0" bIns="0" rtlCol="0">
            <a:spAutoFit/>
          </a:bodyPr>
          <a:lstStyle/>
          <a:p>
            <a:pPr marL="12700" marR="5080" indent="-635" algn="ctr">
              <a:lnSpc>
                <a:spcPct val="100000"/>
              </a:lnSpc>
            </a:pPr>
            <a:r>
              <a:rPr sz="1200" dirty="0">
                <a:solidFill>
                  <a:srgbClr val="FFFFFF"/>
                </a:solidFill>
                <a:latin typeface="Calibri"/>
                <a:cs typeface="Calibri"/>
              </a:rPr>
              <a:t>Support  </a:t>
            </a:r>
            <a:r>
              <a:rPr sz="1200" spc="-5" dirty="0">
                <a:solidFill>
                  <a:srgbClr val="FFFFFF"/>
                </a:solidFill>
                <a:latin typeface="Calibri"/>
                <a:cs typeface="Calibri"/>
              </a:rPr>
              <a:t>sus</a:t>
            </a:r>
            <a:r>
              <a:rPr sz="1200" dirty="0">
                <a:solidFill>
                  <a:srgbClr val="FFFFFF"/>
                </a:solidFill>
                <a:latin typeface="Calibri"/>
                <a:cs typeface="Calibri"/>
              </a:rPr>
              <a:t>pen</a:t>
            </a:r>
            <a:r>
              <a:rPr sz="1200" spc="-5" dirty="0">
                <a:solidFill>
                  <a:srgbClr val="FFFFFF"/>
                </a:solidFill>
                <a:latin typeface="Calibri"/>
                <a:cs typeface="Calibri"/>
              </a:rPr>
              <a:t>sion  </a:t>
            </a:r>
            <a:r>
              <a:rPr sz="1200" dirty="0">
                <a:solidFill>
                  <a:srgbClr val="FFFFFF"/>
                </a:solidFill>
                <a:latin typeface="Calibri"/>
                <a:cs typeface="Calibri"/>
              </a:rPr>
              <a:t>of</a:t>
            </a:r>
            <a:r>
              <a:rPr sz="1200" spc="-75" dirty="0">
                <a:solidFill>
                  <a:srgbClr val="FFFFFF"/>
                </a:solidFill>
                <a:latin typeface="Calibri"/>
                <a:cs typeface="Calibri"/>
              </a:rPr>
              <a:t> </a:t>
            </a:r>
            <a:r>
              <a:rPr sz="1200" spc="-10" dirty="0">
                <a:solidFill>
                  <a:srgbClr val="FFFFFF"/>
                </a:solidFill>
                <a:latin typeface="Calibri"/>
                <a:cs typeface="Calibri"/>
              </a:rPr>
              <a:t>contact</a:t>
            </a:r>
            <a:endParaRPr sz="1200">
              <a:latin typeface="Calibri"/>
              <a:cs typeface="Calibri"/>
            </a:endParaRPr>
          </a:p>
        </p:txBody>
      </p:sp>
      <p:sp>
        <p:nvSpPr>
          <p:cNvPr id="17" name="object 17"/>
          <p:cNvSpPr txBox="1"/>
          <p:nvPr/>
        </p:nvSpPr>
        <p:spPr>
          <a:xfrm>
            <a:off x="1497583" y="2016887"/>
            <a:ext cx="364490" cy="386080"/>
          </a:xfrm>
          <a:prstGeom prst="rect">
            <a:avLst/>
          </a:prstGeom>
        </p:spPr>
        <p:txBody>
          <a:bodyPr vert="horz" wrap="square" lIns="0" tIns="0" rIns="0" bIns="0" rtlCol="0">
            <a:spAutoFit/>
          </a:bodyPr>
          <a:lstStyle/>
          <a:p>
            <a:pPr marL="22860" marR="5080" indent="-10795">
              <a:lnSpc>
                <a:spcPct val="100000"/>
              </a:lnSpc>
            </a:pPr>
            <a:r>
              <a:rPr sz="1200" dirty="0">
                <a:solidFill>
                  <a:srgbClr val="FFFFFF"/>
                </a:solidFill>
                <a:latin typeface="Calibri"/>
                <a:cs typeface="Calibri"/>
              </a:rPr>
              <a:t>Wh</a:t>
            </a:r>
            <a:r>
              <a:rPr sz="1200" spc="-15" dirty="0">
                <a:solidFill>
                  <a:srgbClr val="FFFFFF"/>
                </a:solidFill>
                <a:latin typeface="Calibri"/>
                <a:cs typeface="Calibri"/>
              </a:rPr>
              <a:t>a</a:t>
            </a:r>
            <a:r>
              <a:rPr sz="1200" dirty="0">
                <a:solidFill>
                  <a:srgbClr val="FFFFFF"/>
                </a:solidFill>
                <a:latin typeface="Calibri"/>
                <a:cs typeface="Calibri"/>
              </a:rPr>
              <a:t>t  else?</a:t>
            </a:r>
            <a:endParaRPr sz="1200">
              <a:latin typeface="Calibri"/>
              <a:cs typeface="Calibri"/>
            </a:endParaRPr>
          </a:p>
        </p:txBody>
      </p:sp>
      <p:sp>
        <p:nvSpPr>
          <p:cNvPr id="18" name="object 18"/>
          <p:cNvSpPr txBox="1"/>
          <p:nvPr/>
        </p:nvSpPr>
        <p:spPr>
          <a:xfrm>
            <a:off x="3824985" y="4010533"/>
            <a:ext cx="1494790" cy="847090"/>
          </a:xfrm>
          <a:prstGeom prst="rect">
            <a:avLst/>
          </a:prstGeom>
        </p:spPr>
        <p:txBody>
          <a:bodyPr vert="horz" wrap="square" lIns="0" tIns="0" rIns="0" bIns="0" rtlCol="0">
            <a:spAutoFit/>
          </a:bodyPr>
          <a:lstStyle/>
          <a:p>
            <a:pPr marL="12700" marR="5080" indent="-1270" algn="ctr">
              <a:lnSpc>
                <a:spcPct val="100000"/>
              </a:lnSpc>
            </a:pPr>
            <a:r>
              <a:rPr sz="1800" spc="-10" dirty="0">
                <a:latin typeface="Calibri"/>
                <a:cs typeface="Calibri"/>
              </a:rPr>
              <a:t>How can </a:t>
            </a:r>
            <a:r>
              <a:rPr sz="1800" spc="-5" dirty="0">
                <a:latin typeface="Calibri"/>
                <a:cs typeface="Calibri"/>
              </a:rPr>
              <a:t>this  </a:t>
            </a:r>
            <a:r>
              <a:rPr sz="1800" spc="-10" dirty="0">
                <a:latin typeface="Calibri"/>
                <a:cs typeface="Calibri"/>
              </a:rPr>
              <a:t>contact</a:t>
            </a:r>
            <a:r>
              <a:rPr sz="1800" spc="-80" dirty="0">
                <a:latin typeface="Calibri"/>
                <a:cs typeface="Calibri"/>
              </a:rPr>
              <a:t> </a:t>
            </a:r>
            <a:r>
              <a:rPr sz="1800" spc="-5" dirty="0">
                <a:latin typeface="Calibri"/>
                <a:cs typeface="Calibri"/>
              </a:rPr>
              <a:t>support  this</a:t>
            </a:r>
            <a:r>
              <a:rPr sz="1800" spc="-70" dirty="0">
                <a:latin typeface="Calibri"/>
                <a:cs typeface="Calibri"/>
              </a:rPr>
              <a:t> </a:t>
            </a:r>
            <a:r>
              <a:rPr sz="1800" spc="-10" dirty="0">
                <a:latin typeface="Calibri"/>
                <a:cs typeface="Calibri"/>
              </a:rPr>
              <a:t>child?</a:t>
            </a:r>
            <a:endParaRPr sz="1800">
              <a:latin typeface="Calibri"/>
              <a:cs typeface="Calibri"/>
            </a:endParaRPr>
          </a:p>
        </p:txBody>
      </p:sp>
      <p:sp>
        <p:nvSpPr>
          <p:cNvPr id="19" name="object 19"/>
          <p:cNvSpPr/>
          <p:nvPr/>
        </p:nvSpPr>
        <p:spPr>
          <a:xfrm>
            <a:off x="3492500" y="4432426"/>
            <a:ext cx="2592705" cy="1281430"/>
          </a:xfrm>
          <a:custGeom>
            <a:avLst/>
            <a:gdLst/>
            <a:ahLst/>
            <a:cxnLst/>
            <a:rect l="l" t="t" r="r" b="b"/>
            <a:pathLst>
              <a:path w="2592704" h="1281429">
                <a:moveTo>
                  <a:pt x="57912" y="1191133"/>
                </a:moveTo>
                <a:lnTo>
                  <a:pt x="54863" y="1191767"/>
                </a:lnTo>
                <a:lnTo>
                  <a:pt x="53382" y="1194053"/>
                </a:lnTo>
                <a:lnTo>
                  <a:pt x="0" y="1274190"/>
                </a:lnTo>
                <a:lnTo>
                  <a:pt x="96138" y="1281176"/>
                </a:lnTo>
                <a:lnTo>
                  <a:pt x="98678" y="1281429"/>
                </a:lnTo>
                <a:lnTo>
                  <a:pt x="100964" y="1279397"/>
                </a:lnTo>
                <a:lnTo>
                  <a:pt x="101219" y="1276858"/>
                </a:lnTo>
                <a:lnTo>
                  <a:pt x="101339" y="1274317"/>
                </a:lnTo>
                <a:lnTo>
                  <a:pt x="10540" y="1274317"/>
                </a:lnTo>
                <a:lnTo>
                  <a:pt x="6350" y="1265682"/>
                </a:lnTo>
                <a:lnTo>
                  <a:pt x="22285" y="1257894"/>
                </a:lnTo>
                <a:lnTo>
                  <a:pt x="61340" y="1199260"/>
                </a:lnTo>
                <a:lnTo>
                  <a:pt x="62864" y="1197102"/>
                </a:lnTo>
                <a:lnTo>
                  <a:pt x="62229" y="1194053"/>
                </a:lnTo>
                <a:lnTo>
                  <a:pt x="60071" y="1192657"/>
                </a:lnTo>
                <a:lnTo>
                  <a:pt x="57912" y="1191133"/>
                </a:lnTo>
                <a:close/>
              </a:path>
              <a:path w="2592704" h="1281429">
                <a:moveTo>
                  <a:pt x="22285" y="1257894"/>
                </a:moveTo>
                <a:lnTo>
                  <a:pt x="6350" y="1265682"/>
                </a:lnTo>
                <a:lnTo>
                  <a:pt x="10540" y="1274317"/>
                </a:lnTo>
                <a:lnTo>
                  <a:pt x="13919" y="1272666"/>
                </a:lnTo>
                <a:lnTo>
                  <a:pt x="12446" y="1272666"/>
                </a:lnTo>
                <a:lnTo>
                  <a:pt x="8762" y="1265173"/>
                </a:lnTo>
                <a:lnTo>
                  <a:pt x="17437" y="1265173"/>
                </a:lnTo>
                <a:lnTo>
                  <a:pt x="22285" y="1257894"/>
                </a:lnTo>
                <a:close/>
              </a:path>
              <a:path w="2592704" h="1281429">
                <a:moveTo>
                  <a:pt x="26525" y="1266506"/>
                </a:moveTo>
                <a:lnTo>
                  <a:pt x="10540" y="1274317"/>
                </a:lnTo>
                <a:lnTo>
                  <a:pt x="101339" y="1274317"/>
                </a:lnTo>
                <a:lnTo>
                  <a:pt x="99440" y="1271904"/>
                </a:lnTo>
                <a:lnTo>
                  <a:pt x="96774" y="1271777"/>
                </a:lnTo>
                <a:lnTo>
                  <a:pt x="26525" y="1266506"/>
                </a:lnTo>
                <a:close/>
              </a:path>
              <a:path w="2592704" h="1281429">
                <a:moveTo>
                  <a:pt x="8762" y="1265173"/>
                </a:moveTo>
                <a:lnTo>
                  <a:pt x="12446" y="1272666"/>
                </a:lnTo>
                <a:lnTo>
                  <a:pt x="17024" y="1265793"/>
                </a:lnTo>
                <a:lnTo>
                  <a:pt x="8762" y="1265173"/>
                </a:lnTo>
                <a:close/>
              </a:path>
              <a:path w="2592704" h="1281429">
                <a:moveTo>
                  <a:pt x="17024" y="1265793"/>
                </a:moveTo>
                <a:lnTo>
                  <a:pt x="12446" y="1272666"/>
                </a:lnTo>
                <a:lnTo>
                  <a:pt x="13919" y="1272666"/>
                </a:lnTo>
                <a:lnTo>
                  <a:pt x="26525" y="1266506"/>
                </a:lnTo>
                <a:lnTo>
                  <a:pt x="17024" y="1265793"/>
                </a:lnTo>
                <a:close/>
              </a:path>
              <a:path w="2592704" h="1281429">
                <a:moveTo>
                  <a:pt x="2565979" y="14835"/>
                </a:moveTo>
                <a:lnTo>
                  <a:pt x="22285" y="1257894"/>
                </a:lnTo>
                <a:lnTo>
                  <a:pt x="17024" y="1265793"/>
                </a:lnTo>
                <a:lnTo>
                  <a:pt x="26525" y="1266506"/>
                </a:lnTo>
                <a:lnTo>
                  <a:pt x="2570188" y="23461"/>
                </a:lnTo>
                <a:lnTo>
                  <a:pt x="2575482" y="15534"/>
                </a:lnTo>
                <a:lnTo>
                  <a:pt x="2565979" y="14835"/>
                </a:lnTo>
                <a:close/>
              </a:path>
              <a:path w="2592704" h="1281429">
                <a:moveTo>
                  <a:pt x="17437" y="1265173"/>
                </a:moveTo>
                <a:lnTo>
                  <a:pt x="8762" y="1265173"/>
                </a:lnTo>
                <a:lnTo>
                  <a:pt x="17024" y="1265793"/>
                </a:lnTo>
                <a:lnTo>
                  <a:pt x="17437" y="1265173"/>
                </a:lnTo>
                <a:close/>
              </a:path>
              <a:path w="2592704" h="1281429">
                <a:moveTo>
                  <a:pt x="2590703" y="7112"/>
                </a:moveTo>
                <a:lnTo>
                  <a:pt x="2581783" y="7112"/>
                </a:lnTo>
                <a:lnTo>
                  <a:pt x="2585974" y="15747"/>
                </a:lnTo>
                <a:lnTo>
                  <a:pt x="2570188" y="23461"/>
                </a:lnTo>
                <a:lnTo>
                  <a:pt x="2530983" y="82168"/>
                </a:lnTo>
                <a:lnTo>
                  <a:pt x="2529586" y="84327"/>
                </a:lnTo>
                <a:lnTo>
                  <a:pt x="2530094" y="87375"/>
                </a:lnTo>
                <a:lnTo>
                  <a:pt x="2532379" y="88772"/>
                </a:lnTo>
                <a:lnTo>
                  <a:pt x="2534539" y="90296"/>
                </a:lnTo>
                <a:lnTo>
                  <a:pt x="2537460" y="89662"/>
                </a:lnTo>
                <a:lnTo>
                  <a:pt x="2539068" y="87375"/>
                </a:lnTo>
                <a:lnTo>
                  <a:pt x="2592451" y="7238"/>
                </a:lnTo>
                <a:lnTo>
                  <a:pt x="2590703" y="7112"/>
                </a:lnTo>
                <a:close/>
              </a:path>
              <a:path w="2592704" h="1281429">
                <a:moveTo>
                  <a:pt x="2575482" y="15534"/>
                </a:moveTo>
                <a:lnTo>
                  <a:pt x="2570188" y="23461"/>
                </a:lnTo>
                <a:lnTo>
                  <a:pt x="2585194" y="16128"/>
                </a:lnTo>
                <a:lnTo>
                  <a:pt x="2583561" y="16128"/>
                </a:lnTo>
                <a:lnTo>
                  <a:pt x="2575482" y="15534"/>
                </a:lnTo>
                <a:close/>
              </a:path>
              <a:path w="2592704" h="1281429">
                <a:moveTo>
                  <a:pt x="2580004" y="8762"/>
                </a:moveTo>
                <a:lnTo>
                  <a:pt x="2575482" y="15534"/>
                </a:lnTo>
                <a:lnTo>
                  <a:pt x="2583561" y="16128"/>
                </a:lnTo>
                <a:lnTo>
                  <a:pt x="2580004" y="8762"/>
                </a:lnTo>
                <a:close/>
              </a:path>
              <a:path w="2592704" h="1281429">
                <a:moveTo>
                  <a:pt x="2582584" y="8762"/>
                </a:moveTo>
                <a:lnTo>
                  <a:pt x="2580004" y="8762"/>
                </a:lnTo>
                <a:lnTo>
                  <a:pt x="2583561" y="16128"/>
                </a:lnTo>
                <a:lnTo>
                  <a:pt x="2585194" y="16128"/>
                </a:lnTo>
                <a:lnTo>
                  <a:pt x="2585974" y="15747"/>
                </a:lnTo>
                <a:lnTo>
                  <a:pt x="2582584" y="8762"/>
                </a:lnTo>
                <a:close/>
              </a:path>
              <a:path w="2592704" h="1281429">
                <a:moveTo>
                  <a:pt x="2581783" y="7112"/>
                </a:moveTo>
                <a:lnTo>
                  <a:pt x="2565979" y="14835"/>
                </a:lnTo>
                <a:lnTo>
                  <a:pt x="2575482" y="15534"/>
                </a:lnTo>
                <a:lnTo>
                  <a:pt x="2580004" y="8762"/>
                </a:lnTo>
                <a:lnTo>
                  <a:pt x="2582584" y="8762"/>
                </a:lnTo>
                <a:lnTo>
                  <a:pt x="2581783" y="7112"/>
                </a:lnTo>
                <a:close/>
              </a:path>
              <a:path w="2592704" h="1281429">
                <a:moveTo>
                  <a:pt x="2493645" y="0"/>
                </a:moveTo>
                <a:lnTo>
                  <a:pt x="2491359" y="2031"/>
                </a:lnTo>
                <a:lnTo>
                  <a:pt x="2491232" y="4571"/>
                </a:lnTo>
                <a:lnTo>
                  <a:pt x="2490978" y="7238"/>
                </a:lnTo>
                <a:lnTo>
                  <a:pt x="2493010" y="9525"/>
                </a:lnTo>
                <a:lnTo>
                  <a:pt x="2495550" y="9651"/>
                </a:lnTo>
                <a:lnTo>
                  <a:pt x="2565979" y="14835"/>
                </a:lnTo>
                <a:lnTo>
                  <a:pt x="2581783" y="7112"/>
                </a:lnTo>
                <a:lnTo>
                  <a:pt x="2590703" y="7112"/>
                </a:lnTo>
                <a:lnTo>
                  <a:pt x="2496312" y="253"/>
                </a:lnTo>
                <a:lnTo>
                  <a:pt x="2493645" y="0"/>
                </a:lnTo>
                <a:close/>
              </a:path>
            </a:pathLst>
          </a:custGeom>
          <a:solidFill>
            <a:srgbClr val="497DBA"/>
          </a:solidFill>
        </p:spPr>
        <p:txBody>
          <a:bodyPr wrap="square" lIns="0" tIns="0" rIns="0" bIns="0" rtlCol="0"/>
          <a:lstStyle/>
          <a:p>
            <a:endParaRPr/>
          </a:p>
        </p:txBody>
      </p:sp>
      <p:sp>
        <p:nvSpPr>
          <p:cNvPr id="20" name="object 20"/>
          <p:cNvSpPr/>
          <p:nvPr/>
        </p:nvSpPr>
        <p:spPr>
          <a:xfrm>
            <a:off x="588556" y="2091563"/>
            <a:ext cx="731062" cy="662571"/>
          </a:xfrm>
          <a:prstGeom prst="rect">
            <a:avLst/>
          </a:prstGeom>
          <a:blipFill>
            <a:blip r:embed="rId4" cstate="print"/>
            <a:stretch>
              <a:fillRect/>
            </a:stretch>
          </a:blipFill>
        </p:spPr>
        <p:txBody>
          <a:bodyPr wrap="square" lIns="0" tIns="0" rIns="0" bIns="0" rtlCol="0"/>
          <a:lstStyle/>
          <a:p>
            <a:endParaRPr/>
          </a:p>
        </p:txBody>
      </p:sp>
      <p:sp>
        <p:nvSpPr>
          <p:cNvPr id="21" name="object 21"/>
          <p:cNvSpPr txBox="1"/>
          <p:nvPr/>
        </p:nvSpPr>
        <p:spPr>
          <a:xfrm>
            <a:off x="5350255" y="1942083"/>
            <a:ext cx="760095" cy="235585"/>
          </a:xfrm>
          <a:prstGeom prst="rect">
            <a:avLst/>
          </a:prstGeom>
        </p:spPr>
        <p:txBody>
          <a:bodyPr vert="horz" wrap="square" lIns="0" tIns="0" rIns="0" bIns="0" rtlCol="0">
            <a:spAutoFit/>
          </a:bodyPr>
          <a:lstStyle/>
          <a:p>
            <a:pPr marL="12700">
              <a:lnSpc>
                <a:spcPct val="100000"/>
              </a:lnSpc>
            </a:pPr>
            <a:r>
              <a:rPr sz="1400" b="1" spc="-5" dirty="0">
                <a:latin typeface="Calibri"/>
                <a:cs typeface="Calibri"/>
              </a:rPr>
              <a:t>Start</a:t>
            </a:r>
            <a:r>
              <a:rPr sz="1400" b="1" spc="-100" dirty="0">
                <a:latin typeface="Calibri"/>
                <a:cs typeface="Calibri"/>
              </a:rPr>
              <a:t> </a:t>
            </a:r>
            <a:r>
              <a:rPr sz="1400" b="1" dirty="0">
                <a:latin typeface="Calibri"/>
                <a:cs typeface="Calibri"/>
              </a:rPr>
              <a:t>here</a:t>
            </a:r>
            <a:endParaRPr sz="1400">
              <a:latin typeface="Calibri"/>
              <a:cs typeface="Calibri"/>
            </a:endParaRPr>
          </a:p>
        </p:txBody>
      </p:sp>
      <p:sp>
        <p:nvSpPr>
          <p:cNvPr id="22" name="object 22"/>
          <p:cNvSpPr/>
          <p:nvPr/>
        </p:nvSpPr>
        <p:spPr>
          <a:xfrm>
            <a:off x="2747772" y="1386458"/>
            <a:ext cx="3528695" cy="2137410"/>
          </a:xfrm>
          <a:custGeom>
            <a:avLst/>
            <a:gdLst/>
            <a:ahLst/>
            <a:cxnLst/>
            <a:rect l="l" t="t" r="r" b="b"/>
            <a:pathLst>
              <a:path w="3528695" h="2137410">
                <a:moveTo>
                  <a:pt x="0" y="1068705"/>
                </a:moveTo>
                <a:lnTo>
                  <a:pt x="3906" y="997022"/>
                </a:lnTo>
                <a:lnTo>
                  <a:pt x="15462" y="926605"/>
                </a:lnTo>
                <a:lnTo>
                  <a:pt x="34420" y="857603"/>
                </a:lnTo>
                <a:lnTo>
                  <a:pt x="60533" y="790166"/>
                </a:lnTo>
                <a:lnTo>
                  <a:pt x="93553" y="724443"/>
                </a:lnTo>
                <a:lnTo>
                  <a:pt x="133234" y="660586"/>
                </a:lnTo>
                <a:lnTo>
                  <a:pt x="155495" y="629402"/>
                </a:lnTo>
                <a:lnTo>
                  <a:pt x="179328" y="598742"/>
                </a:lnTo>
                <a:lnTo>
                  <a:pt x="204703" y="568622"/>
                </a:lnTo>
                <a:lnTo>
                  <a:pt x="231589" y="539061"/>
                </a:lnTo>
                <a:lnTo>
                  <a:pt x="259954" y="510079"/>
                </a:lnTo>
                <a:lnTo>
                  <a:pt x="289769" y="481695"/>
                </a:lnTo>
                <a:lnTo>
                  <a:pt x="321001" y="453925"/>
                </a:lnTo>
                <a:lnTo>
                  <a:pt x="353621" y="426791"/>
                </a:lnTo>
                <a:lnTo>
                  <a:pt x="387596" y="400309"/>
                </a:lnTo>
                <a:lnTo>
                  <a:pt x="422898" y="374500"/>
                </a:lnTo>
                <a:lnTo>
                  <a:pt x="459493" y="349381"/>
                </a:lnTo>
                <a:lnTo>
                  <a:pt x="497353" y="324972"/>
                </a:lnTo>
                <a:lnTo>
                  <a:pt x="536445" y="301290"/>
                </a:lnTo>
                <a:lnTo>
                  <a:pt x="576739" y="278355"/>
                </a:lnTo>
                <a:lnTo>
                  <a:pt x="618203" y="256186"/>
                </a:lnTo>
                <a:lnTo>
                  <a:pt x="660808" y="234801"/>
                </a:lnTo>
                <a:lnTo>
                  <a:pt x="704522" y="214219"/>
                </a:lnTo>
                <a:lnTo>
                  <a:pt x="749315" y="194458"/>
                </a:lnTo>
                <a:lnTo>
                  <a:pt x="795154" y="175538"/>
                </a:lnTo>
                <a:lnTo>
                  <a:pt x="842010" y="157477"/>
                </a:lnTo>
                <a:lnTo>
                  <a:pt x="889852" y="140293"/>
                </a:lnTo>
                <a:lnTo>
                  <a:pt x="938648" y="124006"/>
                </a:lnTo>
                <a:lnTo>
                  <a:pt x="988369" y="108634"/>
                </a:lnTo>
                <a:lnTo>
                  <a:pt x="1038982" y="94197"/>
                </a:lnTo>
                <a:lnTo>
                  <a:pt x="1090457" y="80711"/>
                </a:lnTo>
                <a:lnTo>
                  <a:pt x="1142764" y="68197"/>
                </a:lnTo>
                <a:lnTo>
                  <a:pt x="1195870" y="56673"/>
                </a:lnTo>
                <a:lnTo>
                  <a:pt x="1249746" y="46158"/>
                </a:lnTo>
                <a:lnTo>
                  <a:pt x="1304361" y="36670"/>
                </a:lnTo>
                <a:lnTo>
                  <a:pt x="1359683" y="28228"/>
                </a:lnTo>
                <a:lnTo>
                  <a:pt x="1415682" y="20851"/>
                </a:lnTo>
                <a:lnTo>
                  <a:pt x="1472327" y="14558"/>
                </a:lnTo>
                <a:lnTo>
                  <a:pt x="1529586" y="9367"/>
                </a:lnTo>
                <a:lnTo>
                  <a:pt x="1587430" y="5297"/>
                </a:lnTo>
                <a:lnTo>
                  <a:pt x="1645827" y="2366"/>
                </a:lnTo>
                <a:lnTo>
                  <a:pt x="1704746" y="594"/>
                </a:lnTo>
                <a:lnTo>
                  <a:pt x="1764157" y="0"/>
                </a:lnTo>
                <a:lnTo>
                  <a:pt x="1823575" y="594"/>
                </a:lnTo>
                <a:lnTo>
                  <a:pt x="1882501" y="2366"/>
                </a:lnTo>
                <a:lnTo>
                  <a:pt x="1940905" y="5297"/>
                </a:lnTo>
                <a:lnTo>
                  <a:pt x="1998755" y="9367"/>
                </a:lnTo>
                <a:lnTo>
                  <a:pt x="2056021" y="14558"/>
                </a:lnTo>
                <a:lnTo>
                  <a:pt x="2112672" y="20851"/>
                </a:lnTo>
                <a:lnTo>
                  <a:pt x="2168677" y="28228"/>
                </a:lnTo>
                <a:lnTo>
                  <a:pt x="2224005" y="36670"/>
                </a:lnTo>
                <a:lnTo>
                  <a:pt x="2278625" y="46158"/>
                </a:lnTo>
                <a:lnTo>
                  <a:pt x="2332506" y="56673"/>
                </a:lnTo>
                <a:lnTo>
                  <a:pt x="2385617" y="68197"/>
                </a:lnTo>
                <a:lnTo>
                  <a:pt x="2437928" y="80711"/>
                </a:lnTo>
                <a:lnTo>
                  <a:pt x="2489408" y="94197"/>
                </a:lnTo>
                <a:lnTo>
                  <a:pt x="2540025" y="108634"/>
                </a:lnTo>
                <a:lnTo>
                  <a:pt x="2589749" y="124006"/>
                </a:lnTo>
                <a:lnTo>
                  <a:pt x="2638549" y="140293"/>
                </a:lnTo>
                <a:lnTo>
                  <a:pt x="2686394" y="157477"/>
                </a:lnTo>
                <a:lnTo>
                  <a:pt x="2733254" y="175538"/>
                </a:lnTo>
                <a:lnTo>
                  <a:pt x="2779096" y="194458"/>
                </a:lnTo>
                <a:lnTo>
                  <a:pt x="2823891" y="214219"/>
                </a:lnTo>
                <a:lnTo>
                  <a:pt x="2867608" y="234801"/>
                </a:lnTo>
                <a:lnTo>
                  <a:pt x="2910215" y="256186"/>
                </a:lnTo>
                <a:lnTo>
                  <a:pt x="2951682" y="278355"/>
                </a:lnTo>
                <a:lnTo>
                  <a:pt x="2991978" y="301290"/>
                </a:lnTo>
                <a:lnTo>
                  <a:pt x="3031072" y="324972"/>
                </a:lnTo>
                <a:lnTo>
                  <a:pt x="3068933" y="349381"/>
                </a:lnTo>
                <a:lnTo>
                  <a:pt x="3105531" y="374500"/>
                </a:lnTo>
                <a:lnTo>
                  <a:pt x="3140834" y="400309"/>
                </a:lnTo>
                <a:lnTo>
                  <a:pt x="3174811" y="426791"/>
                </a:lnTo>
                <a:lnTo>
                  <a:pt x="3207432" y="453925"/>
                </a:lnTo>
                <a:lnTo>
                  <a:pt x="3238665" y="481695"/>
                </a:lnTo>
                <a:lnTo>
                  <a:pt x="3268481" y="510079"/>
                </a:lnTo>
                <a:lnTo>
                  <a:pt x="3296847" y="539061"/>
                </a:lnTo>
                <a:lnTo>
                  <a:pt x="3323733" y="568622"/>
                </a:lnTo>
                <a:lnTo>
                  <a:pt x="3349109" y="598742"/>
                </a:lnTo>
                <a:lnTo>
                  <a:pt x="3372943" y="629402"/>
                </a:lnTo>
                <a:lnTo>
                  <a:pt x="3395204" y="660586"/>
                </a:lnTo>
                <a:lnTo>
                  <a:pt x="3434886" y="724443"/>
                </a:lnTo>
                <a:lnTo>
                  <a:pt x="3467907" y="790166"/>
                </a:lnTo>
                <a:lnTo>
                  <a:pt x="3494020" y="857603"/>
                </a:lnTo>
                <a:lnTo>
                  <a:pt x="3512978" y="926605"/>
                </a:lnTo>
                <a:lnTo>
                  <a:pt x="3524534" y="997022"/>
                </a:lnTo>
                <a:lnTo>
                  <a:pt x="3528440" y="1068705"/>
                </a:lnTo>
                <a:lnTo>
                  <a:pt x="3527459" y="1104695"/>
                </a:lnTo>
                <a:lnTo>
                  <a:pt x="3519696" y="1175762"/>
                </a:lnTo>
                <a:lnTo>
                  <a:pt x="3504409" y="1245488"/>
                </a:lnTo>
                <a:lnTo>
                  <a:pt x="3481842" y="1313723"/>
                </a:lnTo>
                <a:lnTo>
                  <a:pt x="3452245" y="1380317"/>
                </a:lnTo>
                <a:lnTo>
                  <a:pt x="3415862" y="1445121"/>
                </a:lnTo>
                <a:lnTo>
                  <a:pt x="3372943" y="1507985"/>
                </a:lnTo>
                <a:lnTo>
                  <a:pt x="3349109" y="1538642"/>
                </a:lnTo>
                <a:lnTo>
                  <a:pt x="3323733" y="1568759"/>
                </a:lnTo>
                <a:lnTo>
                  <a:pt x="3296847" y="1598316"/>
                </a:lnTo>
                <a:lnTo>
                  <a:pt x="3268481" y="1627294"/>
                </a:lnTo>
                <a:lnTo>
                  <a:pt x="3238665" y="1655676"/>
                </a:lnTo>
                <a:lnTo>
                  <a:pt x="3207432" y="1683441"/>
                </a:lnTo>
                <a:lnTo>
                  <a:pt x="3174811" y="1710572"/>
                </a:lnTo>
                <a:lnTo>
                  <a:pt x="3140834" y="1737050"/>
                </a:lnTo>
                <a:lnTo>
                  <a:pt x="3105531" y="1762855"/>
                </a:lnTo>
                <a:lnTo>
                  <a:pt x="3068933" y="1787970"/>
                </a:lnTo>
                <a:lnTo>
                  <a:pt x="3031072" y="1812376"/>
                </a:lnTo>
                <a:lnTo>
                  <a:pt x="2991978" y="1836053"/>
                </a:lnTo>
                <a:lnTo>
                  <a:pt x="2951682" y="1858984"/>
                </a:lnTo>
                <a:lnTo>
                  <a:pt x="2910215" y="1881150"/>
                </a:lnTo>
                <a:lnTo>
                  <a:pt x="2867608" y="1902531"/>
                </a:lnTo>
                <a:lnTo>
                  <a:pt x="2823891" y="1923109"/>
                </a:lnTo>
                <a:lnTo>
                  <a:pt x="2779096" y="1942866"/>
                </a:lnTo>
                <a:lnTo>
                  <a:pt x="2733254" y="1961783"/>
                </a:lnTo>
                <a:lnTo>
                  <a:pt x="2686394" y="1979840"/>
                </a:lnTo>
                <a:lnTo>
                  <a:pt x="2638549" y="1997020"/>
                </a:lnTo>
                <a:lnTo>
                  <a:pt x="2589749" y="2013304"/>
                </a:lnTo>
                <a:lnTo>
                  <a:pt x="2540025" y="2028673"/>
                </a:lnTo>
                <a:lnTo>
                  <a:pt x="2489408" y="2043108"/>
                </a:lnTo>
                <a:lnTo>
                  <a:pt x="2437928" y="2056590"/>
                </a:lnTo>
                <a:lnTo>
                  <a:pt x="2385617" y="2069101"/>
                </a:lnTo>
                <a:lnTo>
                  <a:pt x="2332506" y="2080623"/>
                </a:lnTo>
                <a:lnTo>
                  <a:pt x="2278625" y="2091136"/>
                </a:lnTo>
                <a:lnTo>
                  <a:pt x="2224005" y="2100621"/>
                </a:lnTo>
                <a:lnTo>
                  <a:pt x="2168677" y="2109061"/>
                </a:lnTo>
                <a:lnTo>
                  <a:pt x="2112672" y="2116436"/>
                </a:lnTo>
                <a:lnTo>
                  <a:pt x="2056021" y="2122728"/>
                </a:lnTo>
                <a:lnTo>
                  <a:pt x="1998755" y="2127918"/>
                </a:lnTo>
                <a:lnTo>
                  <a:pt x="1940905" y="2131987"/>
                </a:lnTo>
                <a:lnTo>
                  <a:pt x="1882501" y="2134916"/>
                </a:lnTo>
                <a:lnTo>
                  <a:pt x="1823575" y="2136688"/>
                </a:lnTo>
                <a:lnTo>
                  <a:pt x="1764157" y="2137283"/>
                </a:lnTo>
                <a:lnTo>
                  <a:pt x="1704746" y="2136688"/>
                </a:lnTo>
                <a:lnTo>
                  <a:pt x="1645827" y="2134916"/>
                </a:lnTo>
                <a:lnTo>
                  <a:pt x="1587430" y="2131987"/>
                </a:lnTo>
                <a:lnTo>
                  <a:pt x="1529586" y="2127918"/>
                </a:lnTo>
                <a:lnTo>
                  <a:pt x="1472327" y="2122728"/>
                </a:lnTo>
                <a:lnTo>
                  <a:pt x="1415682" y="2116436"/>
                </a:lnTo>
                <a:lnTo>
                  <a:pt x="1359683" y="2109061"/>
                </a:lnTo>
                <a:lnTo>
                  <a:pt x="1304361" y="2100621"/>
                </a:lnTo>
                <a:lnTo>
                  <a:pt x="1249746" y="2091136"/>
                </a:lnTo>
                <a:lnTo>
                  <a:pt x="1195870" y="2080623"/>
                </a:lnTo>
                <a:lnTo>
                  <a:pt x="1142764" y="2069101"/>
                </a:lnTo>
                <a:lnTo>
                  <a:pt x="1090457" y="2056590"/>
                </a:lnTo>
                <a:lnTo>
                  <a:pt x="1038982" y="2043108"/>
                </a:lnTo>
                <a:lnTo>
                  <a:pt x="988369" y="2028673"/>
                </a:lnTo>
                <a:lnTo>
                  <a:pt x="938648" y="2013304"/>
                </a:lnTo>
                <a:lnTo>
                  <a:pt x="889852" y="1997020"/>
                </a:lnTo>
                <a:lnTo>
                  <a:pt x="842010" y="1979840"/>
                </a:lnTo>
                <a:lnTo>
                  <a:pt x="795154" y="1961783"/>
                </a:lnTo>
                <a:lnTo>
                  <a:pt x="749315" y="1942866"/>
                </a:lnTo>
                <a:lnTo>
                  <a:pt x="704522" y="1923109"/>
                </a:lnTo>
                <a:lnTo>
                  <a:pt x="660808" y="1902531"/>
                </a:lnTo>
                <a:lnTo>
                  <a:pt x="618203" y="1881150"/>
                </a:lnTo>
                <a:lnTo>
                  <a:pt x="576739" y="1858984"/>
                </a:lnTo>
                <a:lnTo>
                  <a:pt x="536445" y="1836053"/>
                </a:lnTo>
                <a:lnTo>
                  <a:pt x="497353" y="1812376"/>
                </a:lnTo>
                <a:lnTo>
                  <a:pt x="459493" y="1787970"/>
                </a:lnTo>
                <a:lnTo>
                  <a:pt x="422898" y="1762855"/>
                </a:lnTo>
                <a:lnTo>
                  <a:pt x="387596" y="1737050"/>
                </a:lnTo>
                <a:lnTo>
                  <a:pt x="353621" y="1710572"/>
                </a:lnTo>
                <a:lnTo>
                  <a:pt x="321001" y="1683441"/>
                </a:lnTo>
                <a:lnTo>
                  <a:pt x="289769" y="1655676"/>
                </a:lnTo>
                <a:lnTo>
                  <a:pt x="259954" y="1627294"/>
                </a:lnTo>
                <a:lnTo>
                  <a:pt x="231589" y="1598316"/>
                </a:lnTo>
                <a:lnTo>
                  <a:pt x="204703" y="1568759"/>
                </a:lnTo>
                <a:lnTo>
                  <a:pt x="179328" y="1538642"/>
                </a:lnTo>
                <a:lnTo>
                  <a:pt x="155495" y="1507985"/>
                </a:lnTo>
                <a:lnTo>
                  <a:pt x="133234" y="1476804"/>
                </a:lnTo>
                <a:lnTo>
                  <a:pt x="93553" y="1412952"/>
                </a:lnTo>
                <a:lnTo>
                  <a:pt x="60533" y="1347234"/>
                </a:lnTo>
                <a:lnTo>
                  <a:pt x="34420" y="1279801"/>
                </a:lnTo>
                <a:lnTo>
                  <a:pt x="15462" y="1210802"/>
                </a:lnTo>
                <a:lnTo>
                  <a:pt x="3906" y="1140387"/>
                </a:lnTo>
                <a:lnTo>
                  <a:pt x="0" y="1068705"/>
                </a:lnTo>
                <a:close/>
              </a:path>
            </a:pathLst>
          </a:custGeom>
          <a:ln w="25400">
            <a:solidFill>
              <a:srgbClr val="FF0000"/>
            </a:solidFill>
          </a:ln>
        </p:spPr>
        <p:txBody>
          <a:bodyPr wrap="square" lIns="0" tIns="0" rIns="0" bIns="0" rtlCol="0"/>
          <a:lstStyle/>
          <a:p>
            <a:endParaRPr/>
          </a:p>
        </p:txBody>
      </p:sp>
      <p:sp>
        <p:nvSpPr>
          <p:cNvPr id="23" name="object 23"/>
          <p:cNvSpPr/>
          <p:nvPr/>
        </p:nvSpPr>
        <p:spPr>
          <a:xfrm>
            <a:off x="107504" y="2754121"/>
            <a:ext cx="4032885" cy="2449195"/>
          </a:xfrm>
          <a:custGeom>
            <a:avLst/>
            <a:gdLst/>
            <a:ahLst/>
            <a:cxnLst/>
            <a:rect l="l" t="t" r="r" b="b"/>
            <a:pathLst>
              <a:path w="4032885" h="2449195">
                <a:moveTo>
                  <a:pt x="0" y="1224407"/>
                </a:moveTo>
                <a:lnTo>
                  <a:pt x="3422" y="1152458"/>
                </a:lnTo>
                <a:lnTo>
                  <a:pt x="13564" y="1081605"/>
                </a:lnTo>
                <a:lnTo>
                  <a:pt x="30236" y="1011962"/>
                </a:lnTo>
                <a:lnTo>
                  <a:pt x="53249" y="943644"/>
                </a:lnTo>
                <a:lnTo>
                  <a:pt x="82414" y="876766"/>
                </a:lnTo>
                <a:lnTo>
                  <a:pt x="117542" y="811443"/>
                </a:lnTo>
                <a:lnTo>
                  <a:pt x="158444" y="747789"/>
                </a:lnTo>
                <a:lnTo>
                  <a:pt x="181000" y="716624"/>
                </a:lnTo>
                <a:lnTo>
                  <a:pt x="204930" y="685920"/>
                </a:lnTo>
                <a:lnTo>
                  <a:pt x="230208" y="655690"/>
                </a:lnTo>
                <a:lnTo>
                  <a:pt x="256811" y="625949"/>
                </a:lnTo>
                <a:lnTo>
                  <a:pt x="284716" y="596712"/>
                </a:lnTo>
                <a:lnTo>
                  <a:pt x="313899" y="567993"/>
                </a:lnTo>
                <a:lnTo>
                  <a:pt x="344336" y="539805"/>
                </a:lnTo>
                <a:lnTo>
                  <a:pt x="376004" y="512165"/>
                </a:lnTo>
                <a:lnTo>
                  <a:pt x="408879" y="485085"/>
                </a:lnTo>
                <a:lnTo>
                  <a:pt x="442938" y="458580"/>
                </a:lnTo>
                <a:lnTo>
                  <a:pt x="478156" y="432665"/>
                </a:lnTo>
                <a:lnTo>
                  <a:pt x="514510" y="407353"/>
                </a:lnTo>
                <a:lnTo>
                  <a:pt x="551977" y="382660"/>
                </a:lnTo>
                <a:lnTo>
                  <a:pt x="590533" y="358600"/>
                </a:lnTo>
                <a:lnTo>
                  <a:pt x="630154" y="335186"/>
                </a:lnTo>
                <a:lnTo>
                  <a:pt x="670816" y="312434"/>
                </a:lnTo>
                <a:lnTo>
                  <a:pt x="712496" y="290358"/>
                </a:lnTo>
                <a:lnTo>
                  <a:pt x="755171" y="268971"/>
                </a:lnTo>
                <a:lnTo>
                  <a:pt x="798816" y="248289"/>
                </a:lnTo>
                <a:lnTo>
                  <a:pt x="843408" y="228325"/>
                </a:lnTo>
                <a:lnTo>
                  <a:pt x="888924" y="209095"/>
                </a:lnTo>
                <a:lnTo>
                  <a:pt x="935340" y="190612"/>
                </a:lnTo>
                <a:lnTo>
                  <a:pt x="982631" y="172890"/>
                </a:lnTo>
                <a:lnTo>
                  <a:pt x="1030775" y="155945"/>
                </a:lnTo>
                <a:lnTo>
                  <a:pt x="1079748" y="139790"/>
                </a:lnTo>
                <a:lnTo>
                  <a:pt x="1129526" y="124440"/>
                </a:lnTo>
                <a:lnTo>
                  <a:pt x="1180085" y="109909"/>
                </a:lnTo>
                <a:lnTo>
                  <a:pt x="1231403" y="96212"/>
                </a:lnTo>
                <a:lnTo>
                  <a:pt x="1283454" y="83362"/>
                </a:lnTo>
                <a:lnTo>
                  <a:pt x="1336217" y="71375"/>
                </a:lnTo>
                <a:lnTo>
                  <a:pt x="1389666" y="60264"/>
                </a:lnTo>
                <a:lnTo>
                  <a:pt x="1443779" y="50044"/>
                </a:lnTo>
                <a:lnTo>
                  <a:pt x="1498531" y="40729"/>
                </a:lnTo>
                <a:lnTo>
                  <a:pt x="1553900" y="32334"/>
                </a:lnTo>
                <a:lnTo>
                  <a:pt x="1609860" y="24873"/>
                </a:lnTo>
                <a:lnTo>
                  <a:pt x="1666390" y="18360"/>
                </a:lnTo>
                <a:lnTo>
                  <a:pt x="1723465" y="12810"/>
                </a:lnTo>
                <a:lnTo>
                  <a:pt x="1781061" y="8236"/>
                </a:lnTo>
                <a:lnTo>
                  <a:pt x="1839156" y="4654"/>
                </a:lnTo>
                <a:lnTo>
                  <a:pt x="1897724" y="2078"/>
                </a:lnTo>
                <a:lnTo>
                  <a:pt x="1956743" y="521"/>
                </a:lnTo>
                <a:lnTo>
                  <a:pt x="2016189" y="0"/>
                </a:lnTo>
                <a:lnTo>
                  <a:pt x="2075637" y="521"/>
                </a:lnTo>
                <a:lnTo>
                  <a:pt x="2134658" y="2078"/>
                </a:lnTo>
                <a:lnTo>
                  <a:pt x="2193229" y="4654"/>
                </a:lnTo>
                <a:lnTo>
                  <a:pt x="2251325" y="8236"/>
                </a:lnTo>
                <a:lnTo>
                  <a:pt x="2308923" y="12810"/>
                </a:lnTo>
                <a:lnTo>
                  <a:pt x="2366000" y="18360"/>
                </a:lnTo>
                <a:lnTo>
                  <a:pt x="2422532" y="24873"/>
                </a:lnTo>
                <a:lnTo>
                  <a:pt x="2478494" y="32334"/>
                </a:lnTo>
                <a:lnTo>
                  <a:pt x="2533865" y="40729"/>
                </a:lnTo>
                <a:lnTo>
                  <a:pt x="2588619" y="50044"/>
                </a:lnTo>
                <a:lnTo>
                  <a:pt x="2642733" y="60264"/>
                </a:lnTo>
                <a:lnTo>
                  <a:pt x="2696184" y="71375"/>
                </a:lnTo>
                <a:lnTo>
                  <a:pt x="2748948" y="83362"/>
                </a:lnTo>
                <a:lnTo>
                  <a:pt x="2801002" y="96212"/>
                </a:lnTo>
                <a:lnTo>
                  <a:pt x="2852321" y="109909"/>
                </a:lnTo>
                <a:lnTo>
                  <a:pt x="2902882" y="124440"/>
                </a:lnTo>
                <a:lnTo>
                  <a:pt x="2952661" y="139790"/>
                </a:lnTo>
                <a:lnTo>
                  <a:pt x="3001636" y="155945"/>
                </a:lnTo>
                <a:lnTo>
                  <a:pt x="3049781" y="172890"/>
                </a:lnTo>
                <a:lnTo>
                  <a:pt x="3097074" y="190612"/>
                </a:lnTo>
                <a:lnTo>
                  <a:pt x="3143491" y="209095"/>
                </a:lnTo>
                <a:lnTo>
                  <a:pt x="3189008" y="228325"/>
                </a:lnTo>
                <a:lnTo>
                  <a:pt x="3233602" y="248289"/>
                </a:lnTo>
                <a:lnTo>
                  <a:pt x="3277248" y="268971"/>
                </a:lnTo>
                <a:lnTo>
                  <a:pt x="3319924" y="290358"/>
                </a:lnTo>
                <a:lnTo>
                  <a:pt x="3361606" y="312434"/>
                </a:lnTo>
                <a:lnTo>
                  <a:pt x="3402269" y="335186"/>
                </a:lnTo>
                <a:lnTo>
                  <a:pt x="3441891" y="358600"/>
                </a:lnTo>
                <a:lnTo>
                  <a:pt x="3480448" y="382660"/>
                </a:lnTo>
                <a:lnTo>
                  <a:pt x="3517916" y="407353"/>
                </a:lnTo>
                <a:lnTo>
                  <a:pt x="3554271" y="432665"/>
                </a:lnTo>
                <a:lnTo>
                  <a:pt x="3589490" y="458580"/>
                </a:lnTo>
                <a:lnTo>
                  <a:pt x="3623550" y="485085"/>
                </a:lnTo>
                <a:lnTo>
                  <a:pt x="3656426" y="512165"/>
                </a:lnTo>
                <a:lnTo>
                  <a:pt x="3688095" y="539805"/>
                </a:lnTo>
                <a:lnTo>
                  <a:pt x="3718533" y="567993"/>
                </a:lnTo>
                <a:lnTo>
                  <a:pt x="3747717" y="596712"/>
                </a:lnTo>
                <a:lnTo>
                  <a:pt x="3775622" y="625949"/>
                </a:lnTo>
                <a:lnTo>
                  <a:pt x="3802227" y="655690"/>
                </a:lnTo>
                <a:lnTo>
                  <a:pt x="3827505" y="685920"/>
                </a:lnTo>
                <a:lnTo>
                  <a:pt x="3851435" y="716624"/>
                </a:lnTo>
                <a:lnTo>
                  <a:pt x="3873993" y="747789"/>
                </a:lnTo>
                <a:lnTo>
                  <a:pt x="3914896" y="811443"/>
                </a:lnTo>
                <a:lnTo>
                  <a:pt x="3950024" y="876766"/>
                </a:lnTo>
                <a:lnTo>
                  <a:pt x="3979190" y="943644"/>
                </a:lnTo>
                <a:lnTo>
                  <a:pt x="4002204" y="1011962"/>
                </a:lnTo>
                <a:lnTo>
                  <a:pt x="4018876" y="1081605"/>
                </a:lnTo>
                <a:lnTo>
                  <a:pt x="4029019" y="1152458"/>
                </a:lnTo>
                <a:lnTo>
                  <a:pt x="4032441" y="1224407"/>
                </a:lnTo>
                <a:lnTo>
                  <a:pt x="4031582" y="1260504"/>
                </a:lnTo>
                <a:lnTo>
                  <a:pt x="4024776" y="1331907"/>
                </a:lnTo>
                <a:lnTo>
                  <a:pt x="4011345" y="1402160"/>
                </a:lnTo>
                <a:lnTo>
                  <a:pt x="3991478" y="1471146"/>
                </a:lnTo>
                <a:lnTo>
                  <a:pt x="3965364" y="1538752"/>
                </a:lnTo>
                <a:lnTo>
                  <a:pt x="3933193" y="1604861"/>
                </a:lnTo>
                <a:lnTo>
                  <a:pt x="3895154" y="1669360"/>
                </a:lnTo>
                <a:lnTo>
                  <a:pt x="3851435" y="1732134"/>
                </a:lnTo>
                <a:lnTo>
                  <a:pt x="3827505" y="1762838"/>
                </a:lnTo>
                <a:lnTo>
                  <a:pt x="3802227" y="1793067"/>
                </a:lnTo>
                <a:lnTo>
                  <a:pt x="3775622" y="1822807"/>
                </a:lnTo>
                <a:lnTo>
                  <a:pt x="3747717" y="1852045"/>
                </a:lnTo>
                <a:lnTo>
                  <a:pt x="3718533" y="1880764"/>
                </a:lnTo>
                <a:lnTo>
                  <a:pt x="3688095" y="1908952"/>
                </a:lnTo>
                <a:lnTo>
                  <a:pt x="3656426" y="1936593"/>
                </a:lnTo>
                <a:lnTo>
                  <a:pt x="3623550" y="1963674"/>
                </a:lnTo>
                <a:lnTo>
                  <a:pt x="3589490" y="1990180"/>
                </a:lnTo>
                <a:lnTo>
                  <a:pt x="3554271" y="2016096"/>
                </a:lnTo>
                <a:lnTo>
                  <a:pt x="3517916" y="2041409"/>
                </a:lnTo>
                <a:lnTo>
                  <a:pt x="3480448" y="2066103"/>
                </a:lnTo>
                <a:lnTo>
                  <a:pt x="3441891" y="2090166"/>
                </a:lnTo>
                <a:lnTo>
                  <a:pt x="3402269" y="2113581"/>
                </a:lnTo>
                <a:lnTo>
                  <a:pt x="3361606" y="2136335"/>
                </a:lnTo>
                <a:lnTo>
                  <a:pt x="3319924" y="2158413"/>
                </a:lnTo>
                <a:lnTo>
                  <a:pt x="3277248" y="2179802"/>
                </a:lnTo>
                <a:lnTo>
                  <a:pt x="3233602" y="2200486"/>
                </a:lnTo>
                <a:lnTo>
                  <a:pt x="3189008" y="2220452"/>
                </a:lnTo>
                <a:lnTo>
                  <a:pt x="3143491" y="2239685"/>
                </a:lnTo>
                <a:lnTo>
                  <a:pt x="3097074" y="2258170"/>
                </a:lnTo>
                <a:lnTo>
                  <a:pt x="3049781" y="2275894"/>
                </a:lnTo>
                <a:lnTo>
                  <a:pt x="3001636" y="2292841"/>
                </a:lnTo>
                <a:lnTo>
                  <a:pt x="2952661" y="2308998"/>
                </a:lnTo>
                <a:lnTo>
                  <a:pt x="2902882" y="2324351"/>
                </a:lnTo>
                <a:lnTo>
                  <a:pt x="2852321" y="2338884"/>
                </a:lnTo>
                <a:lnTo>
                  <a:pt x="2801002" y="2352583"/>
                </a:lnTo>
                <a:lnTo>
                  <a:pt x="2748948" y="2365435"/>
                </a:lnTo>
                <a:lnTo>
                  <a:pt x="2696184" y="2377424"/>
                </a:lnTo>
                <a:lnTo>
                  <a:pt x="2642733" y="2388537"/>
                </a:lnTo>
                <a:lnTo>
                  <a:pt x="2588619" y="2398759"/>
                </a:lnTo>
                <a:lnTo>
                  <a:pt x="2533865" y="2408075"/>
                </a:lnTo>
                <a:lnTo>
                  <a:pt x="2478494" y="2416472"/>
                </a:lnTo>
                <a:lnTo>
                  <a:pt x="2422532" y="2423935"/>
                </a:lnTo>
                <a:lnTo>
                  <a:pt x="2366000" y="2430449"/>
                </a:lnTo>
                <a:lnTo>
                  <a:pt x="2308923" y="2436001"/>
                </a:lnTo>
                <a:lnTo>
                  <a:pt x="2251325" y="2440575"/>
                </a:lnTo>
                <a:lnTo>
                  <a:pt x="2193229" y="2444158"/>
                </a:lnTo>
                <a:lnTo>
                  <a:pt x="2134658" y="2446735"/>
                </a:lnTo>
                <a:lnTo>
                  <a:pt x="2075637" y="2448291"/>
                </a:lnTo>
                <a:lnTo>
                  <a:pt x="2016189" y="2448814"/>
                </a:lnTo>
                <a:lnTo>
                  <a:pt x="1956743" y="2448291"/>
                </a:lnTo>
                <a:lnTo>
                  <a:pt x="1897724" y="2446735"/>
                </a:lnTo>
                <a:lnTo>
                  <a:pt x="1839156" y="2444158"/>
                </a:lnTo>
                <a:lnTo>
                  <a:pt x="1781061" y="2440575"/>
                </a:lnTo>
                <a:lnTo>
                  <a:pt x="1723465" y="2436001"/>
                </a:lnTo>
                <a:lnTo>
                  <a:pt x="1666390" y="2430449"/>
                </a:lnTo>
                <a:lnTo>
                  <a:pt x="1609860" y="2423935"/>
                </a:lnTo>
                <a:lnTo>
                  <a:pt x="1553900" y="2416472"/>
                </a:lnTo>
                <a:lnTo>
                  <a:pt x="1498531" y="2408075"/>
                </a:lnTo>
                <a:lnTo>
                  <a:pt x="1443779" y="2398759"/>
                </a:lnTo>
                <a:lnTo>
                  <a:pt x="1389666" y="2388537"/>
                </a:lnTo>
                <a:lnTo>
                  <a:pt x="1336217" y="2377424"/>
                </a:lnTo>
                <a:lnTo>
                  <a:pt x="1283454" y="2365435"/>
                </a:lnTo>
                <a:lnTo>
                  <a:pt x="1231403" y="2352583"/>
                </a:lnTo>
                <a:lnTo>
                  <a:pt x="1180085" y="2338884"/>
                </a:lnTo>
                <a:lnTo>
                  <a:pt x="1129526" y="2324351"/>
                </a:lnTo>
                <a:lnTo>
                  <a:pt x="1079748" y="2308998"/>
                </a:lnTo>
                <a:lnTo>
                  <a:pt x="1030775" y="2292841"/>
                </a:lnTo>
                <a:lnTo>
                  <a:pt x="982631" y="2275894"/>
                </a:lnTo>
                <a:lnTo>
                  <a:pt x="935340" y="2258170"/>
                </a:lnTo>
                <a:lnTo>
                  <a:pt x="888924" y="2239685"/>
                </a:lnTo>
                <a:lnTo>
                  <a:pt x="843408" y="2220452"/>
                </a:lnTo>
                <a:lnTo>
                  <a:pt x="798816" y="2200486"/>
                </a:lnTo>
                <a:lnTo>
                  <a:pt x="755171" y="2179802"/>
                </a:lnTo>
                <a:lnTo>
                  <a:pt x="712496" y="2158413"/>
                </a:lnTo>
                <a:lnTo>
                  <a:pt x="670816" y="2136335"/>
                </a:lnTo>
                <a:lnTo>
                  <a:pt x="630154" y="2113581"/>
                </a:lnTo>
                <a:lnTo>
                  <a:pt x="590533" y="2090166"/>
                </a:lnTo>
                <a:lnTo>
                  <a:pt x="551977" y="2066103"/>
                </a:lnTo>
                <a:lnTo>
                  <a:pt x="514510" y="2041409"/>
                </a:lnTo>
                <a:lnTo>
                  <a:pt x="478156" y="2016096"/>
                </a:lnTo>
                <a:lnTo>
                  <a:pt x="442938" y="1990180"/>
                </a:lnTo>
                <a:lnTo>
                  <a:pt x="408879" y="1963674"/>
                </a:lnTo>
                <a:lnTo>
                  <a:pt x="376004" y="1936593"/>
                </a:lnTo>
                <a:lnTo>
                  <a:pt x="344336" y="1908952"/>
                </a:lnTo>
                <a:lnTo>
                  <a:pt x="313899" y="1880764"/>
                </a:lnTo>
                <a:lnTo>
                  <a:pt x="284716" y="1852045"/>
                </a:lnTo>
                <a:lnTo>
                  <a:pt x="256811" y="1822807"/>
                </a:lnTo>
                <a:lnTo>
                  <a:pt x="230208" y="1793067"/>
                </a:lnTo>
                <a:lnTo>
                  <a:pt x="204930" y="1762838"/>
                </a:lnTo>
                <a:lnTo>
                  <a:pt x="181000" y="1732134"/>
                </a:lnTo>
                <a:lnTo>
                  <a:pt x="158444" y="1700970"/>
                </a:lnTo>
                <a:lnTo>
                  <a:pt x="117542" y="1637319"/>
                </a:lnTo>
                <a:lnTo>
                  <a:pt x="82414" y="1572001"/>
                </a:lnTo>
                <a:lnTo>
                  <a:pt x="53249" y="1505129"/>
                </a:lnTo>
                <a:lnTo>
                  <a:pt x="30236" y="1436818"/>
                </a:lnTo>
                <a:lnTo>
                  <a:pt x="13564" y="1367185"/>
                </a:lnTo>
                <a:lnTo>
                  <a:pt x="3422" y="1296342"/>
                </a:lnTo>
                <a:lnTo>
                  <a:pt x="0" y="1224407"/>
                </a:lnTo>
                <a:close/>
              </a:path>
            </a:pathLst>
          </a:custGeom>
          <a:ln w="25400">
            <a:solidFill>
              <a:srgbClr val="FF0000"/>
            </a:solidFill>
          </a:ln>
        </p:spPr>
        <p:txBody>
          <a:bodyPr wrap="square" lIns="0" tIns="0" rIns="0" bIns="0" rtlCol="0"/>
          <a:lstStyle/>
          <a:p>
            <a:endParaRPr/>
          </a:p>
        </p:txBody>
      </p:sp>
      <p:pic>
        <p:nvPicPr>
          <p:cNvPr id="24" name="Picture 2" descr="C:\Users\claudia.martins\AppData\Local\Microsoft\Windows\Temporary Internet Files\Content.Outlook\BMCVRHBY\UEA_NEW_BRAND_Magenta_190_115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132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05" algn="ctr">
              <a:lnSpc>
                <a:spcPct val="100000"/>
              </a:lnSpc>
            </a:pPr>
            <a:r>
              <a:rPr spc="-65" dirty="0"/>
              <a:t>Young </a:t>
            </a:r>
            <a:r>
              <a:rPr spc="-30" dirty="0"/>
              <a:t>people’s </a:t>
            </a:r>
            <a:r>
              <a:rPr spc="-15" dirty="0"/>
              <a:t>satisfaction</a:t>
            </a:r>
            <a:r>
              <a:rPr spc="5" dirty="0"/>
              <a:t> </a:t>
            </a:r>
            <a:r>
              <a:rPr spc="-5" dirty="0"/>
              <a:t>with</a:t>
            </a:r>
          </a:p>
          <a:p>
            <a:pPr marL="1905" algn="ctr">
              <a:lnSpc>
                <a:spcPct val="100000"/>
              </a:lnSpc>
            </a:pPr>
            <a:r>
              <a:rPr spc="-20" dirty="0"/>
              <a:t>contact</a:t>
            </a:r>
            <a:r>
              <a:rPr spc="-90" dirty="0"/>
              <a:t> </a:t>
            </a:r>
            <a:r>
              <a:rPr spc="-15" dirty="0"/>
              <a:t>arrangements</a:t>
            </a:r>
          </a:p>
        </p:txBody>
      </p:sp>
      <p:sp>
        <p:nvSpPr>
          <p:cNvPr id="3" name="object 3"/>
          <p:cNvSpPr txBox="1"/>
          <p:nvPr/>
        </p:nvSpPr>
        <p:spPr>
          <a:xfrm>
            <a:off x="535940" y="2179574"/>
            <a:ext cx="7840980" cy="4207510"/>
          </a:xfrm>
          <a:prstGeom prst="rect">
            <a:avLst/>
          </a:prstGeom>
        </p:spPr>
        <p:txBody>
          <a:bodyPr vert="horz" wrap="square" lIns="0" tIns="0" rIns="0" bIns="0" rtlCol="0">
            <a:spAutoFit/>
          </a:bodyPr>
          <a:lstStyle/>
          <a:p>
            <a:pPr marL="355600" indent="-342900">
              <a:lnSpc>
                <a:spcPct val="100000"/>
              </a:lnSpc>
              <a:buFont typeface="Arial"/>
              <a:buChar char="•"/>
              <a:tabLst>
                <a:tab pos="355600" algn="l"/>
                <a:tab pos="356235" algn="l"/>
              </a:tabLst>
            </a:pPr>
            <a:r>
              <a:rPr dirty="0">
                <a:latin typeface="Calibri"/>
                <a:cs typeface="Calibri"/>
              </a:rPr>
              <a:t>16% </a:t>
            </a:r>
            <a:r>
              <a:rPr spc="-20" dirty="0">
                <a:latin typeface="Calibri"/>
                <a:cs typeface="Calibri"/>
              </a:rPr>
              <a:t>were </a:t>
            </a:r>
            <a:r>
              <a:rPr spc="-10" dirty="0">
                <a:latin typeface="Calibri"/>
                <a:cs typeface="Calibri"/>
              </a:rPr>
              <a:t>unsatisfied </a:t>
            </a:r>
            <a:r>
              <a:rPr spc="-5" dirty="0">
                <a:latin typeface="Calibri"/>
                <a:cs typeface="Calibri"/>
              </a:rPr>
              <a:t>with their</a:t>
            </a:r>
            <a:r>
              <a:rPr spc="-20" dirty="0">
                <a:latin typeface="Calibri"/>
                <a:cs typeface="Calibri"/>
              </a:rPr>
              <a:t> </a:t>
            </a:r>
            <a:r>
              <a:rPr spc="-15" dirty="0">
                <a:latin typeface="Calibri"/>
                <a:cs typeface="Calibri"/>
              </a:rPr>
              <a:t>contact</a:t>
            </a:r>
            <a:endParaRPr dirty="0">
              <a:latin typeface="Calibri"/>
              <a:cs typeface="Calibri"/>
            </a:endParaRPr>
          </a:p>
          <a:p>
            <a:pPr marL="355600" indent="-342900">
              <a:lnSpc>
                <a:spcPct val="100000"/>
              </a:lnSpc>
              <a:spcBef>
                <a:spcPts val="360"/>
              </a:spcBef>
              <a:buFont typeface="Arial"/>
              <a:buChar char="•"/>
              <a:tabLst>
                <a:tab pos="355600" algn="l"/>
                <a:tab pos="356235" algn="l"/>
              </a:tabLst>
            </a:pPr>
            <a:r>
              <a:rPr dirty="0">
                <a:latin typeface="Calibri"/>
                <a:cs typeface="Calibri"/>
              </a:rPr>
              <a:t>31% </a:t>
            </a:r>
            <a:r>
              <a:rPr spc="-5" dirty="0">
                <a:latin typeface="Calibri"/>
                <a:cs typeface="Calibri"/>
              </a:rPr>
              <a:t>had </a:t>
            </a:r>
            <a:r>
              <a:rPr spc="-20" dirty="0">
                <a:latin typeface="Calibri"/>
                <a:cs typeface="Calibri"/>
              </a:rPr>
              <a:t>mixed</a:t>
            </a:r>
            <a:r>
              <a:rPr spc="-80" dirty="0">
                <a:latin typeface="Calibri"/>
                <a:cs typeface="Calibri"/>
              </a:rPr>
              <a:t> </a:t>
            </a:r>
            <a:r>
              <a:rPr spc="-10" dirty="0">
                <a:latin typeface="Calibri"/>
                <a:cs typeface="Calibri"/>
              </a:rPr>
              <a:t>views</a:t>
            </a:r>
            <a:endParaRPr dirty="0">
              <a:latin typeface="Calibri"/>
              <a:cs typeface="Calibri"/>
            </a:endParaRPr>
          </a:p>
          <a:p>
            <a:pPr marL="355600" indent="-342900">
              <a:lnSpc>
                <a:spcPct val="100000"/>
              </a:lnSpc>
              <a:spcBef>
                <a:spcPts val="359"/>
              </a:spcBef>
              <a:buFont typeface="Arial"/>
              <a:buChar char="•"/>
              <a:tabLst>
                <a:tab pos="355600" algn="l"/>
                <a:tab pos="356235" algn="l"/>
              </a:tabLst>
            </a:pPr>
            <a:r>
              <a:rPr dirty="0">
                <a:latin typeface="Calibri"/>
                <a:cs typeface="Calibri"/>
              </a:rPr>
              <a:t>53% </a:t>
            </a:r>
            <a:r>
              <a:rPr spc="-20" dirty="0">
                <a:latin typeface="Calibri"/>
                <a:cs typeface="Calibri"/>
              </a:rPr>
              <a:t>were </a:t>
            </a:r>
            <a:r>
              <a:rPr spc="-10" dirty="0">
                <a:latin typeface="Calibri"/>
                <a:cs typeface="Calibri"/>
              </a:rPr>
              <a:t>satisfied </a:t>
            </a:r>
            <a:r>
              <a:rPr dirty="0">
                <a:latin typeface="Calibri"/>
                <a:cs typeface="Calibri"/>
              </a:rPr>
              <a:t>with their</a:t>
            </a:r>
            <a:r>
              <a:rPr spc="-80" dirty="0">
                <a:latin typeface="Calibri"/>
                <a:cs typeface="Calibri"/>
              </a:rPr>
              <a:t> </a:t>
            </a:r>
            <a:r>
              <a:rPr spc="-15" dirty="0">
                <a:latin typeface="Calibri"/>
                <a:cs typeface="Calibri"/>
              </a:rPr>
              <a:t>contact</a:t>
            </a:r>
            <a:endParaRPr dirty="0">
              <a:latin typeface="Calibri"/>
              <a:cs typeface="Calibri"/>
            </a:endParaRPr>
          </a:p>
          <a:p>
            <a:pPr marL="355600" indent="-342900">
              <a:lnSpc>
                <a:spcPts val="3420"/>
              </a:lnSpc>
              <a:spcBef>
                <a:spcPts val="360"/>
              </a:spcBef>
              <a:buFont typeface="Arial"/>
              <a:buChar char="•"/>
              <a:tabLst>
                <a:tab pos="355600" algn="l"/>
                <a:tab pos="356235" algn="l"/>
              </a:tabLst>
            </a:pPr>
            <a:r>
              <a:rPr spc="-50" dirty="0">
                <a:latin typeface="Calibri"/>
                <a:cs typeface="Calibri"/>
              </a:rPr>
              <a:t>Young </a:t>
            </a:r>
            <a:r>
              <a:rPr dirty="0">
                <a:latin typeface="Calibri"/>
                <a:cs typeface="Calibri"/>
              </a:rPr>
              <a:t>people </a:t>
            </a:r>
            <a:r>
              <a:rPr spc="-5" dirty="0">
                <a:latin typeface="Calibri"/>
                <a:cs typeface="Calibri"/>
              </a:rPr>
              <a:t>mainly </a:t>
            </a:r>
            <a:r>
              <a:rPr spc="-25" dirty="0">
                <a:latin typeface="Calibri"/>
                <a:cs typeface="Calibri"/>
              </a:rPr>
              <a:t>‘endorsed </a:t>
            </a:r>
            <a:r>
              <a:rPr dirty="0">
                <a:latin typeface="Calibri"/>
                <a:cs typeface="Calibri"/>
              </a:rPr>
              <a:t>the </a:t>
            </a:r>
            <a:r>
              <a:rPr spc="5" dirty="0">
                <a:latin typeface="Calibri"/>
                <a:cs typeface="Calibri"/>
              </a:rPr>
              <a:t>familiar’</a:t>
            </a:r>
            <a:r>
              <a:rPr spc="45" dirty="0">
                <a:latin typeface="Calibri"/>
                <a:cs typeface="Calibri"/>
              </a:rPr>
              <a:t> </a:t>
            </a:r>
            <a:r>
              <a:rPr spc="-5" dirty="0">
                <a:latin typeface="Calibri"/>
                <a:cs typeface="Calibri"/>
              </a:rPr>
              <a:t>and</a:t>
            </a:r>
            <a:endParaRPr dirty="0">
              <a:latin typeface="Calibri"/>
              <a:cs typeface="Calibri"/>
            </a:endParaRPr>
          </a:p>
          <a:p>
            <a:pPr marL="355600">
              <a:lnSpc>
                <a:spcPts val="3420"/>
              </a:lnSpc>
            </a:pPr>
            <a:r>
              <a:rPr spc="-10" dirty="0">
                <a:latin typeface="Calibri"/>
                <a:cs typeface="Calibri"/>
              </a:rPr>
              <a:t>most saw </a:t>
            </a:r>
            <a:r>
              <a:rPr spc="-5" dirty="0">
                <a:latin typeface="Calibri"/>
                <a:cs typeface="Calibri"/>
              </a:rPr>
              <a:t>some </a:t>
            </a:r>
            <a:r>
              <a:rPr spc="-10" dirty="0">
                <a:latin typeface="Calibri"/>
                <a:cs typeface="Calibri"/>
              </a:rPr>
              <a:t>benefits </a:t>
            </a:r>
            <a:r>
              <a:rPr dirty="0">
                <a:latin typeface="Calibri"/>
                <a:cs typeface="Calibri"/>
              </a:rPr>
              <a:t>in </a:t>
            </a:r>
            <a:r>
              <a:rPr spc="-10" dirty="0">
                <a:latin typeface="Calibri"/>
                <a:cs typeface="Calibri"/>
              </a:rPr>
              <a:t>having</a:t>
            </a:r>
            <a:r>
              <a:rPr spc="-35" dirty="0">
                <a:latin typeface="Calibri"/>
                <a:cs typeface="Calibri"/>
              </a:rPr>
              <a:t> </a:t>
            </a:r>
            <a:r>
              <a:rPr spc="-15" dirty="0">
                <a:latin typeface="Calibri"/>
                <a:cs typeface="Calibri"/>
              </a:rPr>
              <a:t>contact</a:t>
            </a:r>
            <a:endParaRPr dirty="0">
              <a:latin typeface="Calibri"/>
              <a:cs typeface="Calibri"/>
            </a:endParaRPr>
          </a:p>
          <a:p>
            <a:pPr marL="355600" marR="484505" indent="-342900">
              <a:lnSpc>
                <a:spcPts val="3240"/>
              </a:lnSpc>
              <a:spcBef>
                <a:spcPts val="765"/>
              </a:spcBef>
              <a:buFont typeface="Arial"/>
              <a:buChar char="•"/>
              <a:tabLst>
                <a:tab pos="355600" algn="l"/>
                <a:tab pos="356235" algn="l"/>
              </a:tabLst>
            </a:pPr>
            <a:r>
              <a:rPr spc="-35" dirty="0">
                <a:latin typeface="Calibri"/>
                <a:cs typeface="Calibri"/>
              </a:rPr>
              <a:t>Type </a:t>
            </a:r>
            <a:r>
              <a:rPr spc="-5" dirty="0">
                <a:latin typeface="Calibri"/>
                <a:cs typeface="Calibri"/>
              </a:rPr>
              <a:t>of </a:t>
            </a:r>
            <a:r>
              <a:rPr spc="-15" dirty="0">
                <a:latin typeface="Calibri"/>
                <a:cs typeface="Calibri"/>
              </a:rPr>
              <a:t>contact </a:t>
            </a:r>
            <a:r>
              <a:rPr spc="-10" dirty="0">
                <a:latin typeface="Calibri"/>
                <a:cs typeface="Calibri"/>
              </a:rPr>
              <a:t>(including </a:t>
            </a:r>
            <a:r>
              <a:rPr spc="-5" dirty="0">
                <a:latin typeface="Calibri"/>
                <a:cs typeface="Calibri"/>
              </a:rPr>
              <a:t>no </a:t>
            </a:r>
            <a:r>
              <a:rPr spc="-15" dirty="0">
                <a:latin typeface="Calibri"/>
                <a:cs typeface="Calibri"/>
              </a:rPr>
              <a:t>contact) </a:t>
            </a:r>
            <a:r>
              <a:rPr spc="-5" dirty="0">
                <a:latin typeface="Calibri"/>
                <a:cs typeface="Calibri"/>
              </a:rPr>
              <a:t>did not  </a:t>
            </a:r>
            <a:r>
              <a:rPr spc="-20" dirty="0">
                <a:latin typeface="Calibri"/>
                <a:cs typeface="Calibri"/>
              </a:rPr>
              <a:t>relate </a:t>
            </a:r>
            <a:r>
              <a:rPr spc="-15" dirty="0">
                <a:latin typeface="Calibri"/>
                <a:cs typeface="Calibri"/>
              </a:rPr>
              <a:t>to </a:t>
            </a:r>
            <a:r>
              <a:rPr spc="-10" dirty="0">
                <a:latin typeface="Calibri"/>
                <a:cs typeface="Calibri"/>
              </a:rPr>
              <a:t>satisfaction </a:t>
            </a:r>
            <a:r>
              <a:rPr dirty="0">
                <a:latin typeface="Calibri"/>
                <a:cs typeface="Calibri"/>
              </a:rPr>
              <a:t>with</a:t>
            </a:r>
            <a:r>
              <a:rPr spc="-105" dirty="0">
                <a:latin typeface="Calibri"/>
                <a:cs typeface="Calibri"/>
              </a:rPr>
              <a:t> </a:t>
            </a:r>
            <a:r>
              <a:rPr spc="-15" dirty="0">
                <a:latin typeface="Calibri"/>
                <a:cs typeface="Calibri"/>
              </a:rPr>
              <a:t>contact</a:t>
            </a:r>
            <a:endParaRPr dirty="0">
              <a:latin typeface="Calibri"/>
              <a:cs typeface="Calibri"/>
            </a:endParaRPr>
          </a:p>
          <a:p>
            <a:pPr marL="355600" indent="-342900">
              <a:lnSpc>
                <a:spcPts val="3420"/>
              </a:lnSpc>
              <a:spcBef>
                <a:spcPts val="315"/>
              </a:spcBef>
              <a:buFont typeface="Arial"/>
              <a:buChar char="•"/>
              <a:tabLst>
                <a:tab pos="355600" algn="l"/>
                <a:tab pos="356235" algn="l"/>
              </a:tabLst>
            </a:pPr>
            <a:r>
              <a:rPr spc="-5" dirty="0">
                <a:latin typeface="Calibri"/>
                <a:cs typeface="Calibri"/>
              </a:rPr>
              <a:t>High </a:t>
            </a:r>
            <a:r>
              <a:rPr spc="-10" dirty="0">
                <a:latin typeface="Calibri"/>
                <a:cs typeface="Calibri"/>
              </a:rPr>
              <a:t>satisfaction </a:t>
            </a:r>
            <a:r>
              <a:rPr dirty="0">
                <a:latin typeface="Calibri"/>
                <a:cs typeface="Calibri"/>
              </a:rPr>
              <a:t>with </a:t>
            </a:r>
            <a:r>
              <a:rPr spc="-15" dirty="0">
                <a:latin typeface="Calibri"/>
                <a:cs typeface="Calibri"/>
              </a:rPr>
              <a:t>contact </a:t>
            </a:r>
            <a:r>
              <a:rPr spc="-20" dirty="0">
                <a:latin typeface="Calibri"/>
                <a:cs typeface="Calibri"/>
              </a:rPr>
              <a:t>linked </a:t>
            </a:r>
            <a:r>
              <a:rPr spc="-10" dirty="0">
                <a:latin typeface="Calibri"/>
                <a:cs typeface="Calibri"/>
              </a:rPr>
              <a:t>to</a:t>
            </a:r>
            <a:r>
              <a:rPr spc="-105" dirty="0">
                <a:latin typeface="Calibri"/>
                <a:cs typeface="Calibri"/>
              </a:rPr>
              <a:t> </a:t>
            </a:r>
            <a:r>
              <a:rPr spc="-20" dirty="0">
                <a:latin typeface="Calibri"/>
                <a:cs typeface="Calibri"/>
              </a:rPr>
              <a:t>better</a:t>
            </a:r>
            <a:endParaRPr dirty="0">
              <a:latin typeface="Calibri"/>
              <a:cs typeface="Calibri"/>
            </a:endParaRPr>
          </a:p>
          <a:p>
            <a:pPr marL="355600">
              <a:lnSpc>
                <a:spcPts val="3420"/>
              </a:lnSpc>
            </a:pPr>
            <a:r>
              <a:rPr spc="-15" dirty="0">
                <a:latin typeface="Calibri"/>
                <a:cs typeface="Calibri"/>
              </a:rPr>
              <a:t>overall</a:t>
            </a:r>
            <a:r>
              <a:rPr spc="-85" dirty="0">
                <a:latin typeface="Calibri"/>
                <a:cs typeface="Calibri"/>
              </a:rPr>
              <a:t> </a:t>
            </a:r>
            <a:r>
              <a:rPr spc="-10" dirty="0">
                <a:latin typeface="Calibri"/>
                <a:cs typeface="Calibri"/>
              </a:rPr>
              <a:t>adjustment</a:t>
            </a:r>
            <a:endParaRPr dirty="0">
              <a:latin typeface="Calibri"/>
              <a:cs typeface="Calibri"/>
            </a:endParaRPr>
          </a:p>
        </p:txBody>
      </p:sp>
      <p:pic>
        <p:nvPicPr>
          <p:cNvPr id="5" name="Picture 2" descr="C:\Users\claudia.martins\AppData\Local\Microsoft\Windows\Temporary Internet Files\Content.Outlook\BMCVRHBY\UEA_NEW_BRAND_Magenta_190_115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067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660" y="636203"/>
            <a:ext cx="8688339" cy="950517"/>
          </a:xfrm>
          <a:prstGeom prst="rect">
            <a:avLst/>
          </a:prstGeom>
        </p:spPr>
        <p:txBody>
          <a:bodyPr vert="horz" wrap="square" lIns="0" tIns="270764" rIns="0" bIns="0" rtlCol="0">
            <a:spAutoFit/>
          </a:bodyPr>
          <a:lstStyle/>
          <a:p>
            <a:pPr marL="667385">
              <a:lnSpc>
                <a:spcPct val="100000"/>
              </a:lnSpc>
            </a:pPr>
            <a:r>
              <a:rPr sz="4200" spc="-5" dirty="0"/>
              <a:t>High </a:t>
            </a:r>
            <a:r>
              <a:rPr sz="4200" spc="-15" dirty="0"/>
              <a:t>satisfaction </a:t>
            </a:r>
            <a:r>
              <a:rPr sz="4200" spc="-5" dirty="0"/>
              <a:t>(n=17)</a:t>
            </a:r>
            <a:endParaRPr sz="4200" dirty="0"/>
          </a:p>
        </p:txBody>
      </p:sp>
      <p:sp>
        <p:nvSpPr>
          <p:cNvPr id="3" name="object 3"/>
          <p:cNvSpPr txBox="1"/>
          <p:nvPr/>
        </p:nvSpPr>
        <p:spPr>
          <a:xfrm>
            <a:off x="535940" y="1876805"/>
            <a:ext cx="8132572" cy="4058290"/>
          </a:xfrm>
          <a:prstGeom prst="rect">
            <a:avLst/>
          </a:prstGeom>
        </p:spPr>
        <p:txBody>
          <a:bodyPr vert="horz" wrap="square" lIns="0" tIns="0" rIns="0" bIns="0" rtlCol="0">
            <a:spAutoFit/>
          </a:bodyPr>
          <a:lstStyle/>
          <a:p>
            <a:pPr marL="355600" marR="5080" indent="-342900">
              <a:lnSpc>
                <a:spcPct val="90000"/>
              </a:lnSpc>
              <a:buFont typeface="Arial"/>
              <a:buChar char="•"/>
              <a:tabLst>
                <a:tab pos="355600" algn="l"/>
                <a:tab pos="356235" algn="l"/>
              </a:tabLst>
            </a:pPr>
            <a:r>
              <a:rPr dirty="0">
                <a:latin typeface="Calibri"/>
                <a:cs typeface="Calibri"/>
              </a:rPr>
              <a:t>5 </a:t>
            </a:r>
            <a:r>
              <a:rPr spc="-5" dirty="0">
                <a:latin typeface="Calibri"/>
                <a:cs typeface="Calibri"/>
              </a:rPr>
              <a:t>had ongoing </a:t>
            </a:r>
            <a:r>
              <a:rPr spc="-10" dirty="0">
                <a:latin typeface="Calibri"/>
                <a:cs typeface="Calibri"/>
              </a:rPr>
              <a:t>direct </a:t>
            </a:r>
            <a:r>
              <a:rPr spc="-15" dirty="0">
                <a:latin typeface="Calibri"/>
                <a:cs typeface="Calibri"/>
              </a:rPr>
              <a:t>contact, </a:t>
            </a:r>
            <a:r>
              <a:rPr dirty="0">
                <a:latin typeface="Calibri"/>
                <a:cs typeface="Calibri"/>
              </a:rPr>
              <a:t>6 </a:t>
            </a:r>
            <a:r>
              <a:rPr spc="-5" dirty="0">
                <a:latin typeface="Calibri"/>
                <a:cs typeface="Calibri"/>
              </a:rPr>
              <a:t>had </a:t>
            </a:r>
            <a:r>
              <a:rPr dirty="0">
                <a:latin typeface="Calibri"/>
                <a:cs typeface="Calibri"/>
              </a:rPr>
              <a:t>minimal  </a:t>
            </a:r>
            <a:r>
              <a:rPr spc="-15" dirty="0">
                <a:latin typeface="Calibri"/>
                <a:cs typeface="Calibri"/>
              </a:rPr>
              <a:t>contact, </a:t>
            </a:r>
            <a:r>
              <a:rPr dirty="0">
                <a:latin typeface="Calibri"/>
                <a:cs typeface="Calibri"/>
              </a:rPr>
              <a:t>6 had </a:t>
            </a:r>
            <a:r>
              <a:rPr spc="-5" dirty="0">
                <a:latin typeface="Calibri"/>
                <a:cs typeface="Calibri"/>
              </a:rPr>
              <a:t>indirect </a:t>
            </a:r>
            <a:r>
              <a:rPr spc="-15" dirty="0">
                <a:latin typeface="Calibri"/>
                <a:cs typeface="Calibri"/>
              </a:rPr>
              <a:t>contact </a:t>
            </a:r>
            <a:r>
              <a:rPr dirty="0">
                <a:latin typeface="Calibri"/>
                <a:cs typeface="Calibri"/>
              </a:rPr>
              <a:t>(4 of </a:t>
            </a:r>
            <a:r>
              <a:rPr spc="-5" dirty="0">
                <a:latin typeface="Calibri"/>
                <a:cs typeface="Calibri"/>
              </a:rPr>
              <a:t>these had  now met birth</a:t>
            </a:r>
            <a:r>
              <a:rPr spc="-60" dirty="0">
                <a:latin typeface="Calibri"/>
                <a:cs typeface="Calibri"/>
              </a:rPr>
              <a:t> </a:t>
            </a:r>
            <a:r>
              <a:rPr spc="-10" dirty="0">
                <a:latin typeface="Calibri"/>
                <a:cs typeface="Calibri"/>
              </a:rPr>
              <a:t>family)</a:t>
            </a:r>
            <a:endParaRPr dirty="0">
              <a:latin typeface="Calibri"/>
              <a:cs typeface="Calibri"/>
            </a:endParaRPr>
          </a:p>
          <a:p>
            <a:pPr marL="355600" indent="-342900">
              <a:lnSpc>
                <a:spcPct val="100000"/>
              </a:lnSpc>
              <a:spcBef>
                <a:spcPts val="384"/>
              </a:spcBef>
              <a:buFont typeface="Arial"/>
              <a:buChar char="•"/>
              <a:tabLst>
                <a:tab pos="355600" algn="l"/>
                <a:tab pos="356235" algn="l"/>
              </a:tabLst>
            </a:pPr>
            <a:r>
              <a:rPr spc="-5" dirty="0">
                <a:latin typeface="Calibri"/>
                <a:cs typeface="Calibri"/>
              </a:rPr>
              <a:t>All had </a:t>
            </a:r>
            <a:r>
              <a:rPr spc="-15" dirty="0">
                <a:latin typeface="Calibri"/>
                <a:cs typeface="Calibri"/>
              </a:rPr>
              <a:t>stable contact</a:t>
            </a:r>
            <a:r>
              <a:rPr spc="15" dirty="0">
                <a:latin typeface="Calibri"/>
                <a:cs typeface="Calibri"/>
              </a:rPr>
              <a:t> </a:t>
            </a:r>
            <a:r>
              <a:rPr spc="-25" dirty="0">
                <a:latin typeface="Calibri"/>
                <a:cs typeface="Calibri"/>
              </a:rPr>
              <a:t>pathways</a:t>
            </a:r>
            <a:endParaRPr dirty="0">
              <a:latin typeface="Calibri"/>
              <a:cs typeface="Calibri"/>
            </a:endParaRPr>
          </a:p>
          <a:p>
            <a:pPr marL="12700" marR="163195">
              <a:lnSpc>
                <a:spcPts val="3460"/>
              </a:lnSpc>
              <a:spcBef>
                <a:spcPts val="815"/>
              </a:spcBef>
            </a:pPr>
            <a:r>
              <a:rPr dirty="0">
                <a:solidFill>
                  <a:srgbClr val="FF0000"/>
                </a:solidFill>
                <a:latin typeface="Calibri"/>
                <a:cs typeface="Calibri"/>
              </a:rPr>
              <a:t>“ I </a:t>
            </a:r>
            <a:r>
              <a:rPr spc="-5" dirty="0">
                <a:solidFill>
                  <a:srgbClr val="FF0000"/>
                </a:solidFill>
                <a:latin typeface="Calibri"/>
                <a:cs typeface="Calibri"/>
              </a:rPr>
              <a:t>wouldn’t change </a:t>
            </a:r>
            <a:r>
              <a:rPr spc="-10" dirty="0">
                <a:solidFill>
                  <a:srgbClr val="FF0000"/>
                </a:solidFill>
                <a:latin typeface="Calibri"/>
                <a:cs typeface="Calibri"/>
              </a:rPr>
              <a:t>anything </a:t>
            </a:r>
            <a:r>
              <a:rPr dirty="0">
                <a:solidFill>
                  <a:srgbClr val="FF0000"/>
                </a:solidFill>
                <a:latin typeface="Calibri"/>
                <a:cs typeface="Calibri"/>
              </a:rPr>
              <a:t>about the </a:t>
            </a:r>
            <a:r>
              <a:rPr spc="-15" dirty="0">
                <a:solidFill>
                  <a:srgbClr val="FF0000"/>
                </a:solidFill>
                <a:latin typeface="Calibri"/>
                <a:cs typeface="Calibri"/>
              </a:rPr>
              <a:t>contact  </a:t>
            </a:r>
            <a:r>
              <a:rPr spc="-5" dirty="0">
                <a:solidFill>
                  <a:srgbClr val="FF0000"/>
                </a:solidFill>
                <a:latin typeface="Calibri"/>
                <a:cs typeface="Calibri"/>
              </a:rPr>
              <a:t>because its </a:t>
            </a:r>
            <a:r>
              <a:rPr dirty="0">
                <a:solidFill>
                  <a:srgbClr val="FF0000"/>
                </a:solidFill>
                <a:latin typeface="Calibri"/>
                <a:cs typeface="Calibri"/>
              </a:rPr>
              <a:t>been </a:t>
            </a:r>
            <a:r>
              <a:rPr spc="-15" dirty="0">
                <a:solidFill>
                  <a:srgbClr val="FF0000"/>
                </a:solidFill>
                <a:latin typeface="Calibri"/>
                <a:cs typeface="Calibri"/>
              </a:rPr>
              <a:t>just </a:t>
            </a:r>
            <a:r>
              <a:rPr spc="10" dirty="0">
                <a:solidFill>
                  <a:srgbClr val="FF0000"/>
                </a:solidFill>
                <a:latin typeface="Calibri"/>
                <a:cs typeface="Calibri"/>
              </a:rPr>
              <a:t>right” </a:t>
            </a:r>
            <a:r>
              <a:rPr spc="-5" dirty="0">
                <a:latin typeface="Calibri"/>
                <a:cs typeface="Calibri"/>
              </a:rPr>
              <a:t>(sends </a:t>
            </a:r>
            <a:r>
              <a:rPr spc="-25" dirty="0">
                <a:latin typeface="Calibri"/>
                <a:cs typeface="Calibri"/>
              </a:rPr>
              <a:t>letters </a:t>
            </a:r>
            <a:r>
              <a:rPr spc="-20" dirty="0">
                <a:latin typeface="Calibri"/>
                <a:cs typeface="Calibri"/>
              </a:rPr>
              <a:t>to  </a:t>
            </a:r>
            <a:r>
              <a:rPr spc="-5" dirty="0">
                <a:latin typeface="Calibri"/>
                <a:cs typeface="Calibri"/>
              </a:rPr>
              <a:t>birth</a:t>
            </a:r>
            <a:r>
              <a:rPr spc="-80" dirty="0">
                <a:latin typeface="Calibri"/>
                <a:cs typeface="Calibri"/>
              </a:rPr>
              <a:t> </a:t>
            </a:r>
            <a:r>
              <a:rPr spc="-10" dirty="0">
                <a:latin typeface="Calibri"/>
                <a:cs typeface="Calibri"/>
              </a:rPr>
              <a:t>family)</a:t>
            </a:r>
            <a:endParaRPr dirty="0">
              <a:latin typeface="Calibri"/>
              <a:cs typeface="Calibri"/>
            </a:endParaRPr>
          </a:p>
          <a:p>
            <a:pPr marL="12700">
              <a:lnSpc>
                <a:spcPts val="3650"/>
              </a:lnSpc>
              <a:spcBef>
                <a:spcPts val="334"/>
              </a:spcBef>
            </a:pPr>
            <a:r>
              <a:rPr dirty="0">
                <a:solidFill>
                  <a:srgbClr val="FF0000"/>
                </a:solidFill>
                <a:latin typeface="Calibri"/>
                <a:cs typeface="Calibri"/>
              </a:rPr>
              <a:t>“Its </a:t>
            </a:r>
            <a:r>
              <a:rPr spc="-5" dirty="0">
                <a:solidFill>
                  <a:srgbClr val="FF0000"/>
                </a:solidFill>
                <a:latin typeface="Calibri"/>
                <a:cs typeface="Calibri"/>
              </a:rPr>
              <a:t>good, </a:t>
            </a:r>
            <a:r>
              <a:rPr dirty="0">
                <a:solidFill>
                  <a:srgbClr val="FF0000"/>
                </a:solidFill>
                <a:latin typeface="Calibri"/>
                <a:cs typeface="Calibri"/>
              </a:rPr>
              <a:t>I don’t </a:t>
            </a:r>
            <a:r>
              <a:rPr spc="-5" dirty="0">
                <a:solidFill>
                  <a:srgbClr val="FF0000"/>
                </a:solidFill>
                <a:latin typeface="Calibri"/>
                <a:cs typeface="Calibri"/>
              </a:rPr>
              <a:t>think </a:t>
            </a:r>
            <a:r>
              <a:rPr spc="-10" dirty="0">
                <a:solidFill>
                  <a:srgbClr val="FF0000"/>
                </a:solidFill>
                <a:latin typeface="Calibri"/>
                <a:cs typeface="Calibri"/>
              </a:rPr>
              <a:t>there </a:t>
            </a:r>
            <a:r>
              <a:rPr dirty="0">
                <a:solidFill>
                  <a:srgbClr val="FF0000"/>
                </a:solidFill>
                <a:latin typeface="Calibri"/>
                <a:cs typeface="Calibri"/>
              </a:rPr>
              <a:t>is </a:t>
            </a:r>
            <a:r>
              <a:rPr spc="-20" dirty="0">
                <a:solidFill>
                  <a:srgbClr val="FF0000"/>
                </a:solidFill>
                <a:latin typeface="Calibri"/>
                <a:cs typeface="Calibri"/>
              </a:rPr>
              <a:t>any </a:t>
            </a:r>
            <a:r>
              <a:rPr spc="-30" dirty="0">
                <a:solidFill>
                  <a:srgbClr val="FF0000"/>
                </a:solidFill>
                <a:latin typeface="Calibri"/>
                <a:cs typeface="Calibri"/>
              </a:rPr>
              <a:t>way </a:t>
            </a:r>
            <a:r>
              <a:rPr spc="-10" dirty="0">
                <a:solidFill>
                  <a:srgbClr val="FF0000"/>
                </a:solidFill>
                <a:latin typeface="Calibri"/>
                <a:cs typeface="Calibri"/>
              </a:rPr>
              <a:t>that</a:t>
            </a:r>
            <a:r>
              <a:rPr spc="80" dirty="0">
                <a:solidFill>
                  <a:srgbClr val="FF0000"/>
                </a:solidFill>
                <a:latin typeface="Calibri"/>
                <a:cs typeface="Calibri"/>
              </a:rPr>
              <a:t> </a:t>
            </a:r>
            <a:r>
              <a:rPr dirty="0">
                <a:solidFill>
                  <a:srgbClr val="FF0000"/>
                </a:solidFill>
                <a:latin typeface="Calibri"/>
                <a:cs typeface="Calibri"/>
              </a:rPr>
              <a:t>it</a:t>
            </a:r>
            <a:endParaRPr dirty="0">
              <a:latin typeface="Calibri"/>
              <a:cs typeface="Calibri"/>
            </a:endParaRPr>
          </a:p>
          <a:p>
            <a:pPr marL="12700">
              <a:lnSpc>
                <a:spcPts val="3650"/>
              </a:lnSpc>
            </a:pPr>
            <a:r>
              <a:rPr spc="-5" dirty="0">
                <a:solidFill>
                  <a:srgbClr val="FF0000"/>
                </a:solidFill>
                <a:latin typeface="Calibri"/>
                <a:cs typeface="Calibri"/>
              </a:rPr>
              <a:t>could </a:t>
            </a:r>
            <a:r>
              <a:rPr dirty="0">
                <a:solidFill>
                  <a:srgbClr val="FF0000"/>
                </a:solidFill>
                <a:latin typeface="Calibri"/>
                <a:cs typeface="Calibri"/>
              </a:rPr>
              <a:t>be done </a:t>
            </a:r>
            <a:r>
              <a:rPr spc="5" dirty="0">
                <a:solidFill>
                  <a:srgbClr val="FF0000"/>
                </a:solidFill>
                <a:latin typeface="Calibri"/>
                <a:cs typeface="Calibri"/>
              </a:rPr>
              <a:t>better” </a:t>
            </a:r>
            <a:r>
              <a:rPr spc="-15" dirty="0">
                <a:latin typeface="Calibri"/>
                <a:cs typeface="Calibri"/>
              </a:rPr>
              <a:t>(face-to-face</a:t>
            </a:r>
            <a:r>
              <a:rPr spc="-35" dirty="0">
                <a:latin typeface="Calibri"/>
                <a:cs typeface="Calibri"/>
              </a:rPr>
              <a:t> </a:t>
            </a:r>
            <a:r>
              <a:rPr spc="-15" dirty="0">
                <a:latin typeface="Calibri"/>
                <a:cs typeface="Calibri"/>
              </a:rPr>
              <a:t>contact)</a:t>
            </a:r>
            <a:endParaRPr dirty="0">
              <a:latin typeface="Calibri"/>
              <a:cs typeface="Calibri"/>
            </a:endParaRPr>
          </a:p>
        </p:txBody>
      </p:sp>
      <p:pic>
        <p:nvPicPr>
          <p:cNvPr id="4" name="Picture 2" descr="C:\Users\claudia.martins\AppData\Local\Microsoft\Windows\Temporary Internet Files\Content.Outlook\BMCVRHBY\UEA_NEW_BRAND_Magenta_190_115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063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660" y="727643"/>
            <a:ext cx="8688339" cy="888961"/>
          </a:xfrm>
          <a:prstGeom prst="rect">
            <a:avLst/>
          </a:prstGeom>
        </p:spPr>
        <p:txBody>
          <a:bodyPr vert="horz" wrap="square" lIns="0" tIns="270764" rIns="0" bIns="0" rtlCol="0">
            <a:spAutoFit/>
          </a:bodyPr>
          <a:lstStyle/>
          <a:p>
            <a:pPr marL="481965">
              <a:lnSpc>
                <a:spcPct val="100000"/>
              </a:lnSpc>
            </a:pPr>
            <a:r>
              <a:rPr sz="4000" spc="-25" dirty="0"/>
              <a:t>Mixed </a:t>
            </a:r>
            <a:r>
              <a:rPr sz="4000" spc="-15" dirty="0"/>
              <a:t>satisfaction </a:t>
            </a:r>
            <a:r>
              <a:rPr sz="4000" spc="-5" dirty="0"/>
              <a:t>(n=10)</a:t>
            </a:r>
            <a:endParaRPr sz="4000" dirty="0"/>
          </a:p>
        </p:txBody>
      </p:sp>
      <p:sp>
        <p:nvSpPr>
          <p:cNvPr id="3" name="object 3"/>
          <p:cNvSpPr txBox="1"/>
          <p:nvPr/>
        </p:nvSpPr>
        <p:spPr>
          <a:xfrm>
            <a:off x="535940" y="1886966"/>
            <a:ext cx="8032115" cy="4436110"/>
          </a:xfrm>
          <a:prstGeom prst="rect">
            <a:avLst/>
          </a:prstGeom>
        </p:spPr>
        <p:txBody>
          <a:bodyPr vert="horz" wrap="square" lIns="0" tIns="0" rIns="0" bIns="0" rtlCol="0">
            <a:spAutoFit/>
          </a:bodyPr>
          <a:lstStyle/>
          <a:p>
            <a:pPr marL="355600" indent="-342900">
              <a:lnSpc>
                <a:spcPct val="100000"/>
              </a:lnSpc>
              <a:buFont typeface="Arial"/>
              <a:buChar char="•"/>
              <a:tabLst>
                <a:tab pos="355600" algn="l"/>
                <a:tab pos="356235" algn="l"/>
              </a:tabLst>
            </a:pPr>
            <a:r>
              <a:rPr spc="-15" dirty="0">
                <a:latin typeface="Calibri"/>
                <a:cs typeface="Calibri"/>
              </a:rPr>
              <a:t>Contact </a:t>
            </a:r>
            <a:r>
              <a:rPr spc="-5" dirty="0">
                <a:latin typeface="Calibri"/>
                <a:cs typeface="Calibri"/>
              </a:rPr>
              <a:t>had mostly </a:t>
            </a:r>
            <a:r>
              <a:rPr spc="-10" dirty="0">
                <a:latin typeface="Calibri"/>
                <a:cs typeface="Calibri"/>
              </a:rPr>
              <a:t>been</a:t>
            </a:r>
            <a:r>
              <a:rPr spc="-45" dirty="0">
                <a:latin typeface="Calibri"/>
                <a:cs typeface="Calibri"/>
              </a:rPr>
              <a:t> </a:t>
            </a:r>
            <a:r>
              <a:rPr spc="-15" dirty="0">
                <a:latin typeface="Calibri"/>
                <a:cs typeface="Calibri"/>
              </a:rPr>
              <a:t>inconsistent</a:t>
            </a:r>
            <a:endParaRPr dirty="0">
              <a:latin typeface="Calibri"/>
              <a:cs typeface="Calibri"/>
            </a:endParaRPr>
          </a:p>
          <a:p>
            <a:pPr marL="355600" marR="334645" indent="-342900" algn="just">
              <a:lnSpc>
                <a:spcPts val="3240"/>
              </a:lnSpc>
              <a:spcBef>
                <a:spcPts val="770"/>
              </a:spcBef>
              <a:buFont typeface="Arial"/>
              <a:buChar char="•"/>
              <a:tabLst>
                <a:tab pos="356235" algn="l"/>
              </a:tabLst>
            </a:pPr>
            <a:r>
              <a:rPr spc="-5" dirty="0">
                <a:latin typeface="Calibri"/>
                <a:cs typeface="Calibri"/>
              </a:rPr>
              <a:t>Some </a:t>
            </a:r>
            <a:r>
              <a:rPr spc="-20" dirty="0">
                <a:latin typeface="Calibri"/>
                <a:cs typeface="Calibri"/>
              </a:rPr>
              <a:t>were </a:t>
            </a:r>
            <a:r>
              <a:rPr spc="-10" dirty="0">
                <a:latin typeface="Calibri"/>
                <a:cs typeface="Calibri"/>
              </a:rPr>
              <a:t>unhappy </a:t>
            </a:r>
            <a:r>
              <a:rPr spc="-5" dirty="0">
                <a:latin typeface="Calibri"/>
                <a:cs typeface="Calibri"/>
              </a:rPr>
              <a:t>when birth </a:t>
            </a:r>
            <a:r>
              <a:rPr spc="-15" dirty="0">
                <a:latin typeface="Calibri"/>
                <a:cs typeface="Calibri"/>
              </a:rPr>
              <a:t>family </a:t>
            </a:r>
            <a:r>
              <a:rPr spc="-10" dirty="0">
                <a:latin typeface="Calibri"/>
                <a:cs typeface="Calibri"/>
              </a:rPr>
              <a:t>reduced  </a:t>
            </a:r>
            <a:r>
              <a:rPr spc="-15" dirty="0">
                <a:latin typeface="Calibri"/>
                <a:cs typeface="Calibri"/>
              </a:rPr>
              <a:t>contact: </a:t>
            </a:r>
            <a:r>
              <a:rPr spc="-5" dirty="0">
                <a:solidFill>
                  <a:srgbClr val="FF0000"/>
                </a:solidFill>
                <a:latin typeface="Calibri"/>
                <a:cs typeface="Calibri"/>
              </a:rPr>
              <a:t>“If </a:t>
            </a:r>
            <a:r>
              <a:rPr dirty="0">
                <a:solidFill>
                  <a:srgbClr val="FF0000"/>
                </a:solidFill>
                <a:latin typeface="Calibri"/>
                <a:cs typeface="Calibri"/>
              </a:rPr>
              <a:t>I </a:t>
            </a:r>
            <a:r>
              <a:rPr spc="-10" dirty="0">
                <a:solidFill>
                  <a:srgbClr val="FF0000"/>
                </a:solidFill>
                <a:latin typeface="Calibri"/>
                <a:cs typeface="Calibri"/>
              </a:rPr>
              <a:t>could </a:t>
            </a:r>
            <a:r>
              <a:rPr spc="-15" dirty="0">
                <a:solidFill>
                  <a:srgbClr val="FF0000"/>
                </a:solidFill>
                <a:latin typeface="Calibri"/>
                <a:cs typeface="Calibri"/>
              </a:rPr>
              <a:t>get </a:t>
            </a:r>
            <a:r>
              <a:rPr spc="-30" dirty="0">
                <a:solidFill>
                  <a:srgbClr val="FF0000"/>
                </a:solidFill>
                <a:latin typeface="Calibri"/>
                <a:cs typeface="Calibri"/>
              </a:rPr>
              <a:t>my </a:t>
            </a:r>
            <a:r>
              <a:rPr dirty="0">
                <a:solidFill>
                  <a:srgbClr val="FF0000"/>
                </a:solidFill>
                <a:latin typeface="Calibri"/>
                <a:cs typeface="Calibri"/>
              </a:rPr>
              <a:t>mum </a:t>
            </a:r>
            <a:r>
              <a:rPr spc="-15" dirty="0">
                <a:solidFill>
                  <a:srgbClr val="FF0000"/>
                </a:solidFill>
                <a:latin typeface="Calibri"/>
                <a:cs typeface="Calibri"/>
              </a:rPr>
              <a:t>to </a:t>
            </a:r>
            <a:r>
              <a:rPr spc="-10" dirty="0">
                <a:solidFill>
                  <a:srgbClr val="FF0000"/>
                </a:solidFill>
                <a:latin typeface="Calibri"/>
                <a:cs typeface="Calibri"/>
              </a:rPr>
              <a:t>write </a:t>
            </a:r>
            <a:r>
              <a:rPr spc="-15" dirty="0">
                <a:solidFill>
                  <a:srgbClr val="FF0000"/>
                </a:solidFill>
                <a:latin typeface="Calibri"/>
                <a:cs typeface="Calibri"/>
              </a:rPr>
              <a:t>to </a:t>
            </a:r>
            <a:r>
              <a:rPr dirty="0">
                <a:solidFill>
                  <a:srgbClr val="FF0000"/>
                </a:solidFill>
                <a:latin typeface="Calibri"/>
                <a:cs typeface="Calibri"/>
              </a:rPr>
              <a:t>me I  </a:t>
            </a:r>
            <a:r>
              <a:rPr spc="-10" dirty="0">
                <a:solidFill>
                  <a:srgbClr val="FF0000"/>
                </a:solidFill>
                <a:latin typeface="Calibri"/>
                <a:cs typeface="Calibri"/>
              </a:rPr>
              <a:t>would </a:t>
            </a:r>
            <a:r>
              <a:rPr spc="-5" dirty="0">
                <a:solidFill>
                  <a:srgbClr val="FF0000"/>
                </a:solidFill>
                <a:latin typeface="Calibri"/>
                <a:cs typeface="Calibri"/>
              </a:rPr>
              <a:t>do</a:t>
            </a:r>
            <a:r>
              <a:rPr spc="-70" dirty="0">
                <a:solidFill>
                  <a:srgbClr val="FF0000"/>
                </a:solidFill>
                <a:latin typeface="Calibri"/>
                <a:cs typeface="Calibri"/>
              </a:rPr>
              <a:t> </a:t>
            </a:r>
            <a:r>
              <a:rPr spc="-40" dirty="0" smtClean="0">
                <a:solidFill>
                  <a:srgbClr val="FF0000"/>
                </a:solidFill>
                <a:latin typeface="Calibri"/>
                <a:cs typeface="Calibri"/>
              </a:rPr>
              <a:t>that”</a:t>
            </a:r>
            <a:endParaRPr dirty="0">
              <a:latin typeface="Calibri"/>
              <a:cs typeface="Calibri"/>
            </a:endParaRPr>
          </a:p>
          <a:p>
            <a:pPr marL="355600" indent="-342900">
              <a:lnSpc>
                <a:spcPts val="3420"/>
              </a:lnSpc>
              <a:spcBef>
                <a:spcPts val="310"/>
              </a:spcBef>
              <a:buFont typeface="Arial"/>
              <a:buChar char="•"/>
              <a:tabLst>
                <a:tab pos="355600" algn="l"/>
                <a:tab pos="356235" algn="l"/>
              </a:tabLst>
            </a:pPr>
            <a:r>
              <a:rPr spc="-15" dirty="0">
                <a:solidFill>
                  <a:srgbClr val="0D0D0D"/>
                </a:solidFill>
                <a:latin typeface="Calibri"/>
                <a:cs typeface="Calibri"/>
              </a:rPr>
              <a:t>Others reduced contact </a:t>
            </a:r>
            <a:r>
              <a:rPr spc="-5" dirty="0">
                <a:solidFill>
                  <a:srgbClr val="0D0D0D"/>
                </a:solidFill>
                <a:latin typeface="Calibri"/>
                <a:cs typeface="Calibri"/>
              </a:rPr>
              <a:t>themselves </a:t>
            </a:r>
            <a:r>
              <a:rPr spc="-10" dirty="0">
                <a:solidFill>
                  <a:srgbClr val="0D0D0D"/>
                </a:solidFill>
                <a:latin typeface="Calibri"/>
                <a:cs typeface="Calibri"/>
              </a:rPr>
              <a:t>because</a:t>
            </a:r>
            <a:r>
              <a:rPr spc="-40" dirty="0">
                <a:solidFill>
                  <a:srgbClr val="0D0D0D"/>
                </a:solidFill>
                <a:latin typeface="Calibri"/>
                <a:cs typeface="Calibri"/>
              </a:rPr>
              <a:t> </a:t>
            </a:r>
            <a:r>
              <a:rPr spc="-10" dirty="0">
                <a:solidFill>
                  <a:srgbClr val="0D0D0D"/>
                </a:solidFill>
                <a:latin typeface="Calibri"/>
                <a:cs typeface="Calibri"/>
              </a:rPr>
              <a:t>they</a:t>
            </a:r>
            <a:endParaRPr dirty="0">
              <a:latin typeface="Calibri"/>
              <a:cs typeface="Calibri"/>
            </a:endParaRPr>
          </a:p>
          <a:p>
            <a:pPr marL="355600">
              <a:lnSpc>
                <a:spcPts val="3420"/>
              </a:lnSpc>
            </a:pPr>
            <a:r>
              <a:rPr spc="-20" dirty="0">
                <a:solidFill>
                  <a:srgbClr val="0D0D0D"/>
                </a:solidFill>
                <a:latin typeface="Calibri"/>
                <a:cs typeface="Calibri"/>
              </a:rPr>
              <a:t>found </a:t>
            </a:r>
            <a:r>
              <a:rPr dirty="0">
                <a:solidFill>
                  <a:srgbClr val="0D0D0D"/>
                </a:solidFill>
                <a:latin typeface="Calibri"/>
                <a:cs typeface="Calibri"/>
              </a:rPr>
              <a:t>it </a:t>
            </a:r>
            <a:r>
              <a:rPr spc="-15" dirty="0">
                <a:solidFill>
                  <a:srgbClr val="0D0D0D"/>
                </a:solidFill>
                <a:latin typeface="Calibri"/>
                <a:cs typeface="Calibri"/>
              </a:rPr>
              <a:t>hard </a:t>
            </a:r>
            <a:r>
              <a:rPr spc="-10" dirty="0">
                <a:solidFill>
                  <a:srgbClr val="0D0D0D"/>
                </a:solidFill>
                <a:latin typeface="Calibri"/>
                <a:cs typeface="Calibri"/>
              </a:rPr>
              <a:t>to cope</a:t>
            </a:r>
            <a:r>
              <a:rPr spc="-70" dirty="0">
                <a:solidFill>
                  <a:srgbClr val="0D0D0D"/>
                </a:solidFill>
                <a:latin typeface="Calibri"/>
                <a:cs typeface="Calibri"/>
              </a:rPr>
              <a:t> </a:t>
            </a:r>
            <a:r>
              <a:rPr dirty="0" smtClean="0">
                <a:solidFill>
                  <a:srgbClr val="0D0D0D"/>
                </a:solidFill>
                <a:latin typeface="Calibri"/>
                <a:cs typeface="Calibri"/>
              </a:rPr>
              <a:t>with</a:t>
            </a:r>
            <a:r>
              <a:rPr lang="en-GB" dirty="0" smtClean="0">
                <a:solidFill>
                  <a:srgbClr val="0D0D0D"/>
                </a:solidFill>
                <a:latin typeface="Calibri"/>
                <a:cs typeface="Calibri"/>
              </a:rPr>
              <a:t>:</a:t>
            </a:r>
            <a:endParaRPr dirty="0">
              <a:latin typeface="Calibri"/>
              <a:cs typeface="Calibri"/>
            </a:endParaRPr>
          </a:p>
          <a:p>
            <a:pPr marL="12700" marR="5080">
              <a:lnSpc>
                <a:spcPct val="90000"/>
              </a:lnSpc>
              <a:spcBef>
                <a:spcPts val="720"/>
              </a:spcBef>
            </a:pPr>
            <a:r>
              <a:rPr spc="-5" dirty="0">
                <a:solidFill>
                  <a:srgbClr val="FF0000"/>
                </a:solidFill>
                <a:latin typeface="Calibri"/>
                <a:cs typeface="Calibri"/>
              </a:rPr>
              <a:t>“I used </a:t>
            </a:r>
            <a:r>
              <a:rPr spc="-15" dirty="0">
                <a:solidFill>
                  <a:srgbClr val="FF0000"/>
                </a:solidFill>
                <a:latin typeface="Calibri"/>
                <a:cs typeface="Calibri"/>
              </a:rPr>
              <a:t>to </a:t>
            </a:r>
            <a:r>
              <a:rPr spc="-10" dirty="0">
                <a:solidFill>
                  <a:srgbClr val="FF0000"/>
                </a:solidFill>
                <a:latin typeface="Calibri"/>
                <a:cs typeface="Calibri"/>
              </a:rPr>
              <a:t>write quite </a:t>
            </a:r>
            <a:r>
              <a:rPr dirty="0">
                <a:solidFill>
                  <a:srgbClr val="FF0000"/>
                </a:solidFill>
                <a:latin typeface="Calibri"/>
                <a:cs typeface="Calibri"/>
              </a:rPr>
              <a:t>a lot </a:t>
            </a:r>
            <a:r>
              <a:rPr spc="-10" dirty="0">
                <a:solidFill>
                  <a:srgbClr val="FF0000"/>
                </a:solidFill>
                <a:latin typeface="Calibri"/>
                <a:cs typeface="Calibri"/>
              </a:rPr>
              <a:t>but </a:t>
            </a:r>
            <a:r>
              <a:rPr dirty="0">
                <a:solidFill>
                  <a:srgbClr val="FF0000"/>
                </a:solidFill>
                <a:latin typeface="Calibri"/>
                <a:cs typeface="Calibri"/>
              </a:rPr>
              <a:t>I </a:t>
            </a:r>
            <a:r>
              <a:rPr spc="-5" dirty="0">
                <a:solidFill>
                  <a:srgbClr val="FF0000"/>
                </a:solidFill>
                <a:latin typeface="Calibri"/>
                <a:cs typeface="Calibri"/>
              </a:rPr>
              <a:t>don’t </a:t>
            </a:r>
            <a:r>
              <a:rPr spc="-10" dirty="0">
                <a:solidFill>
                  <a:srgbClr val="FF0000"/>
                </a:solidFill>
                <a:latin typeface="Calibri"/>
                <a:cs typeface="Calibri"/>
              </a:rPr>
              <a:t>write  </a:t>
            </a:r>
            <a:r>
              <a:rPr spc="-15" dirty="0">
                <a:solidFill>
                  <a:srgbClr val="FF0000"/>
                </a:solidFill>
                <a:latin typeface="Calibri"/>
                <a:cs typeface="Calibri"/>
              </a:rPr>
              <a:t>anymore, </a:t>
            </a:r>
            <a:r>
              <a:rPr spc="-30" dirty="0">
                <a:solidFill>
                  <a:srgbClr val="FF0000"/>
                </a:solidFill>
                <a:latin typeface="Calibri"/>
                <a:cs typeface="Calibri"/>
              </a:rPr>
              <a:t>my </a:t>
            </a:r>
            <a:r>
              <a:rPr dirty="0">
                <a:solidFill>
                  <a:srgbClr val="FF0000"/>
                </a:solidFill>
                <a:latin typeface="Calibri"/>
                <a:cs typeface="Calibri"/>
              </a:rPr>
              <a:t>dad </a:t>
            </a:r>
            <a:r>
              <a:rPr spc="-10" dirty="0">
                <a:solidFill>
                  <a:srgbClr val="FF0000"/>
                </a:solidFill>
                <a:latin typeface="Calibri"/>
                <a:cs typeface="Calibri"/>
              </a:rPr>
              <a:t>writes </a:t>
            </a:r>
            <a:r>
              <a:rPr dirty="0">
                <a:solidFill>
                  <a:srgbClr val="FF0000"/>
                </a:solidFill>
                <a:latin typeface="Calibri"/>
                <a:cs typeface="Calibri"/>
              </a:rPr>
              <a:t>it and </a:t>
            </a:r>
            <a:r>
              <a:rPr spc="-5" dirty="0">
                <a:solidFill>
                  <a:srgbClr val="FF0000"/>
                </a:solidFill>
                <a:latin typeface="Calibri"/>
                <a:cs typeface="Calibri"/>
              </a:rPr>
              <a:t>then </a:t>
            </a:r>
            <a:r>
              <a:rPr dirty="0">
                <a:solidFill>
                  <a:srgbClr val="FF0000"/>
                </a:solidFill>
                <a:latin typeface="Calibri"/>
                <a:cs typeface="Calibri"/>
              </a:rPr>
              <a:t>I </a:t>
            </a:r>
            <a:r>
              <a:rPr spc="-15" dirty="0">
                <a:solidFill>
                  <a:srgbClr val="FF0000"/>
                </a:solidFill>
                <a:latin typeface="Calibri"/>
                <a:cs typeface="Calibri"/>
              </a:rPr>
              <a:t>read </a:t>
            </a:r>
            <a:r>
              <a:rPr spc="-10" dirty="0">
                <a:solidFill>
                  <a:srgbClr val="FF0000"/>
                </a:solidFill>
                <a:latin typeface="Calibri"/>
                <a:cs typeface="Calibri"/>
              </a:rPr>
              <a:t>it over…I  just </a:t>
            </a:r>
            <a:r>
              <a:rPr spc="-20" dirty="0">
                <a:solidFill>
                  <a:srgbClr val="FF0000"/>
                </a:solidFill>
                <a:latin typeface="Calibri"/>
                <a:cs typeface="Calibri"/>
              </a:rPr>
              <a:t>wanted </a:t>
            </a:r>
            <a:r>
              <a:rPr spc="-10" dirty="0">
                <a:solidFill>
                  <a:srgbClr val="FF0000"/>
                </a:solidFill>
                <a:latin typeface="Calibri"/>
                <a:cs typeface="Calibri"/>
              </a:rPr>
              <a:t>to </a:t>
            </a:r>
            <a:r>
              <a:rPr spc="-20" dirty="0">
                <a:solidFill>
                  <a:srgbClr val="FF0000"/>
                </a:solidFill>
                <a:latin typeface="Calibri"/>
                <a:cs typeface="Calibri"/>
              </a:rPr>
              <a:t>leave </a:t>
            </a:r>
            <a:r>
              <a:rPr spc="-5" dirty="0">
                <a:solidFill>
                  <a:srgbClr val="FF0000"/>
                </a:solidFill>
                <a:latin typeface="Calibri"/>
                <a:cs typeface="Calibri"/>
              </a:rPr>
              <a:t>it</a:t>
            </a:r>
            <a:r>
              <a:rPr spc="-5" dirty="0" smtClean="0">
                <a:solidFill>
                  <a:srgbClr val="FF0000"/>
                </a:solidFill>
                <a:latin typeface="Calibri"/>
                <a:cs typeface="Calibri"/>
              </a:rPr>
              <a:t>…</a:t>
            </a:r>
            <a:r>
              <a:rPr lang="en-GB" spc="-5" dirty="0" smtClean="0">
                <a:solidFill>
                  <a:srgbClr val="FF0000"/>
                </a:solidFill>
                <a:latin typeface="Calibri"/>
                <a:cs typeface="Calibri"/>
              </a:rPr>
              <a:t> </a:t>
            </a:r>
            <a:r>
              <a:rPr spc="-5" dirty="0" smtClean="0">
                <a:solidFill>
                  <a:srgbClr val="FF0000"/>
                </a:solidFill>
                <a:latin typeface="Calibri"/>
                <a:cs typeface="Calibri"/>
              </a:rPr>
              <a:t>because </a:t>
            </a:r>
            <a:r>
              <a:rPr dirty="0">
                <a:solidFill>
                  <a:srgbClr val="FF0000"/>
                </a:solidFill>
                <a:latin typeface="Calibri"/>
                <a:cs typeface="Calibri"/>
              </a:rPr>
              <a:t>I </a:t>
            </a:r>
            <a:r>
              <a:rPr spc="-15" dirty="0">
                <a:solidFill>
                  <a:srgbClr val="FF0000"/>
                </a:solidFill>
                <a:latin typeface="Calibri"/>
                <a:cs typeface="Calibri"/>
              </a:rPr>
              <a:t>just </a:t>
            </a:r>
            <a:r>
              <a:rPr spc="-20" dirty="0">
                <a:solidFill>
                  <a:srgbClr val="FF0000"/>
                </a:solidFill>
                <a:latin typeface="Calibri"/>
                <a:cs typeface="Calibri"/>
              </a:rPr>
              <a:t>wanted to </a:t>
            </a:r>
            <a:r>
              <a:rPr spc="-15" dirty="0">
                <a:solidFill>
                  <a:srgbClr val="FF0000"/>
                </a:solidFill>
                <a:latin typeface="Calibri"/>
                <a:cs typeface="Calibri"/>
              </a:rPr>
              <a:t>get  </a:t>
            </a:r>
            <a:r>
              <a:rPr spc="-5" dirty="0">
                <a:solidFill>
                  <a:srgbClr val="FF0000"/>
                </a:solidFill>
                <a:latin typeface="Calibri"/>
                <a:cs typeface="Calibri"/>
              </a:rPr>
              <a:t>on </a:t>
            </a:r>
            <a:r>
              <a:rPr dirty="0">
                <a:solidFill>
                  <a:srgbClr val="FF0000"/>
                </a:solidFill>
                <a:latin typeface="Calibri"/>
                <a:cs typeface="Calibri"/>
              </a:rPr>
              <a:t>with </a:t>
            </a:r>
            <a:r>
              <a:rPr spc="-30" dirty="0">
                <a:solidFill>
                  <a:srgbClr val="FF0000"/>
                </a:solidFill>
                <a:latin typeface="Calibri"/>
                <a:cs typeface="Calibri"/>
              </a:rPr>
              <a:t>my </a:t>
            </a:r>
            <a:r>
              <a:rPr spc="-20" dirty="0">
                <a:solidFill>
                  <a:srgbClr val="FF0000"/>
                </a:solidFill>
                <a:latin typeface="Calibri"/>
                <a:cs typeface="Calibri"/>
              </a:rPr>
              <a:t>life, </a:t>
            </a:r>
            <a:r>
              <a:rPr spc="-5" dirty="0">
                <a:solidFill>
                  <a:srgbClr val="FF0000"/>
                </a:solidFill>
                <a:latin typeface="Calibri"/>
                <a:cs typeface="Calibri"/>
              </a:rPr>
              <a:t>because </a:t>
            </a:r>
            <a:r>
              <a:rPr dirty="0">
                <a:solidFill>
                  <a:srgbClr val="FF0000"/>
                </a:solidFill>
                <a:latin typeface="Calibri"/>
                <a:cs typeface="Calibri"/>
              </a:rPr>
              <a:t>I </a:t>
            </a:r>
            <a:r>
              <a:rPr spc="-15" dirty="0">
                <a:solidFill>
                  <a:srgbClr val="FF0000"/>
                </a:solidFill>
                <a:latin typeface="Calibri"/>
                <a:cs typeface="Calibri"/>
              </a:rPr>
              <a:t>was </a:t>
            </a:r>
            <a:r>
              <a:rPr dirty="0">
                <a:solidFill>
                  <a:srgbClr val="FF0000"/>
                </a:solidFill>
                <a:latin typeface="Calibri"/>
                <a:cs typeface="Calibri"/>
              </a:rPr>
              <a:t>in </a:t>
            </a:r>
            <a:r>
              <a:rPr spc="-5" dirty="0">
                <a:solidFill>
                  <a:srgbClr val="FF0000"/>
                </a:solidFill>
                <a:latin typeface="Calibri"/>
                <a:cs typeface="Calibri"/>
              </a:rPr>
              <a:t>such </a:t>
            </a:r>
            <a:r>
              <a:rPr dirty="0">
                <a:solidFill>
                  <a:srgbClr val="FF0000"/>
                </a:solidFill>
                <a:latin typeface="Calibri"/>
                <a:cs typeface="Calibri"/>
              </a:rPr>
              <a:t>a</a:t>
            </a:r>
            <a:r>
              <a:rPr spc="-20" dirty="0">
                <a:solidFill>
                  <a:srgbClr val="FF0000"/>
                </a:solidFill>
                <a:latin typeface="Calibri"/>
                <a:cs typeface="Calibri"/>
              </a:rPr>
              <a:t> </a:t>
            </a:r>
            <a:r>
              <a:rPr spc="-25" dirty="0">
                <a:solidFill>
                  <a:srgbClr val="FF0000"/>
                </a:solidFill>
                <a:latin typeface="Calibri"/>
                <a:cs typeface="Calibri"/>
              </a:rPr>
              <a:t>state”</a:t>
            </a:r>
            <a:endParaRPr dirty="0">
              <a:latin typeface="Calibri"/>
              <a:cs typeface="Calibri"/>
            </a:endParaRPr>
          </a:p>
        </p:txBody>
      </p:sp>
      <p:pic>
        <p:nvPicPr>
          <p:cNvPr id="4" name="Picture 2" descr="C:\Users\claudia.martins\AppData\Local\Microsoft\Windows\Temporary Internet Files\Content.Outlook\BMCVRHBY\UEA_NEW_BRAND_Magenta_190_115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0026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660" y="764219"/>
            <a:ext cx="8688339" cy="888961"/>
          </a:xfrm>
          <a:prstGeom prst="rect">
            <a:avLst/>
          </a:prstGeom>
        </p:spPr>
        <p:txBody>
          <a:bodyPr vert="horz" wrap="square" lIns="0" tIns="270764" rIns="0" bIns="0" rtlCol="0">
            <a:spAutoFit/>
          </a:bodyPr>
          <a:lstStyle/>
          <a:p>
            <a:pPr marL="1283970">
              <a:lnSpc>
                <a:spcPct val="100000"/>
              </a:lnSpc>
            </a:pPr>
            <a:r>
              <a:rPr sz="4000" spc="-25" dirty="0"/>
              <a:t>Mixed</a:t>
            </a:r>
            <a:r>
              <a:rPr sz="4000" spc="-45" dirty="0"/>
              <a:t> </a:t>
            </a:r>
            <a:r>
              <a:rPr sz="4000" spc="-15" dirty="0"/>
              <a:t>satisfaction</a:t>
            </a:r>
            <a:endParaRPr sz="4000" dirty="0"/>
          </a:p>
        </p:txBody>
      </p:sp>
      <p:sp>
        <p:nvSpPr>
          <p:cNvPr id="3" name="object 3"/>
          <p:cNvSpPr txBox="1"/>
          <p:nvPr/>
        </p:nvSpPr>
        <p:spPr>
          <a:xfrm>
            <a:off x="535940" y="1895093"/>
            <a:ext cx="7987030" cy="3585597"/>
          </a:xfrm>
          <a:prstGeom prst="rect">
            <a:avLst/>
          </a:prstGeom>
        </p:spPr>
        <p:txBody>
          <a:bodyPr vert="horz" wrap="square" lIns="0" tIns="0" rIns="0" bIns="0" rtlCol="0">
            <a:spAutoFit/>
          </a:bodyPr>
          <a:lstStyle/>
          <a:p>
            <a:pPr marL="355600" indent="-342900">
              <a:lnSpc>
                <a:spcPct val="100000"/>
              </a:lnSpc>
              <a:buFont typeface="Arial"/>
              <a:buChar char="•"/>
              <a:tabLst>
                <a:tab pos="355600" algn="l"/>
                <a:tab pos="356235" algn="l"/>
              </a:tabLst>
            </a:pPr>
            <a:r>
              <a:rPr sz="3200" spc="-5" dirty="0">
                <a:latin typeface="Calibri"/>
                <a:cs typeface="Calibri"/>
              </a:rPr>
              <a:t>Some had </a:t>
            </a:r>
            <a:r>
              <a:rPr sz="3200" spc="-10" dirty="0">
                <a:latin typeface="Calibri"/>
                <a:cs typeface="Calibri"/>
              </a:rPr>
              <a:t>good </a:t>
            </a:r>
            <a:r>
              <a:rPr sz="3200" spc="-15" dirty="0">
                <a:latin typeface="Calibri"/>
                <a:cs typeface="Calibri"/>
              </a:rPr>
              <a:t>contact </a:t>
            </a:r>
            <a:r>
              <a:rPr sz="3200" spc="-5" dirty="0">
                <a:latin typeface="Calibri"/>
                <a:cs typeface="Calibri"/>
              </a:rPr>
              <a:t>with some</a:t>
            </a:r>
            <a:r>
              <a:rPr sz="3200" spc="70" dirty="0">
                <a:latin typeface="Calibri"/>
                <a:cs typeface="Calibri"/>
              </a:rPr>
              <a:t> </a:t>
            </a:r>
            <a:r>
              <a:rPr sz="3200" spc="-15" dirty="0">
                <a:latin typeface="Calibri"/>
                <a:cs typeface="Calibri"/>
              </a:rPr>
              <a:t>relatives</a:t>
            </a:r>
            <a:endParaRPr sz="3200" dirty="0">
              <a:latin typeface="Calibri"/>
              <a:cs typeface="Calibri"/>
            </a:endParaRPr>
          </a:p>
          <a:p>
            <a:pPr marL="355600">
              <a:lnSpc>
                <a:spcPct val="100000"/>
              </a:lnSpc>
            </a:pPr>
            <a:r>
              <a:rPr sz="3200" spc="-5" dirty="0">
                <a:latin typeface="Calibri"/>
                <a:cs typeface="Calibri"/>
              </a:rPr>
              <a:t>but </a:t>
            </a:r>
            <a:r>
              <a:rPr sz="3200" spc="-15" dirty="0">
                <a:latin typeface="Calibri"/>
                <a:cs typeface="Calibri"/>
              </a:rPr>
              <a:t>wanted </a:t>
            </a:r>
            <a:r>
              <a:rPr sz="3200" spc="-10" dirty="0">
                <a:latin typeface="Calibri"/>
                <a:cs typeface="Calibri"/>
              </a:rPr>
              <a:t>more </a:t>
            </a:r>
            <a:r>
              <a:rPr sz="3200" spc="-15" dirty="0">
                <a:latin typeface="Calibri"/>
                <a:cs typeface="Calibri"/>
              </a:rPr>
              <a:t>contact </a:t>
            </a:r>
            <a:r>
              <a:rPr sz="3200" spc="-5" dirty="0">
                <a:latin typeface="Calibri"/>
                <a:cs typeface="Calibri"/>
              </a:rPr>
              <a:t>with</a:t>
            </a:r>
            <a:r>
              <a:rPr sz="3200" spc="5" dirty="0">
                <a:latin typeface="Calibri"/>
                <a:cs typeface="Calibri"/>
              </a:rPr>
              <a:t> </a:t>
            </a:r>
            <a:r>
              <a:rPr sz="3200" spc="-15" dirty="0">
                <a:latin typeface="Calibri"/>
                <a:cs typeface="Calibri"/>
              </a:rPr>
              <a:t>others:</a:t>
            </a:r>
            <a:endParaRPr sz="3200" dirty="0">
              <a:latin typeface="Calibri"/>
              <a:cs typeface="Calibri"/>
            </a:endParaRPr>
          </a:p>
          <a:p>
            <a:pPr>
              <a:lnSpc>
                <a:spcPct val="100000"/>
              </a:lnSpc>
              <a:spcBef>
                <a:spcPts val="25"/>
              </a:spcBef>
            </a:pPr>
            <a:endParaRPr sz="900" dirty="0">
              <a:latin typeface="Times New Roman"/>
              <a:cs typeface="Times New Roman"/>
            </a:endParaRPr>
          </a:p>
          <a:p>
            <a:pPr marL="12700" marR="5080">
              <a:lnSpc>
                <a:spcPct val="100000"/>
              </a:lnSpc>
            </a:pPr>
            <a:r>
              <a:rPr sz="3200" dirty="0">
                <a:solidFill>
                  <a:srgbClr val="F04C3E"/>
                </a:solidFill>
                <a:latin typeface="Calibri"/>
                <a:cs typeface="Calibri"/>
              </a:rPr>
              <a:t>“I </a:t>
            </a:r>
            <a:r>
              <a:rPr sz="3200" spc="-10" dirty="0">
                <a:solidFill>
                  <a:srgbClr val="F04C3E"/>
                </a:solidFill>
                <a:latin typeface="Calibri"/>
                <a:cs typeface="Calibri"/>
              </a:rPr>
              <a:t>just </a:t>
            </a:r>
            <a:r>
              <a:rPr sz="3200" spc="-15" dirty="0">
                <a:solidFill>
                  <a:srgbClr val="F04C3E"/>
                </a:solidFill>
                <a:latin typeface="Calibri"/>
                <a:cs typeface="Calibri"/>
              </a:rPr>
              <a:t>want </a:t>
            </a:r>
            <a:r>
              <a:rPr sz="3200" spc="-20" dirty="0">
                <a:solidFill>
                  <a:srgbClr val="F04C3E"/>
                </a:solidFill>
                <a:latin typeface="Calibri"/>
                <a:cs typeface="Calibri"/>
              </a:rPr>
              <a:t>to </a:t>
            </a:r>
            <a:r>
              <a:rPr sz="3200" dirty="0">
                <a:solidFill>
                  <a:srgbClr val="F04C3E"/>
                </a:solidFill>
                <a:latin typeface="Calibri"/>
                <a:cs typeface="Calibri"/>
              </a:rPr>
              <a:t>see </a:t>
            </a:r>
            <a:r>
              <a:rPr sz="3200" spc="-5" dirty="0">
                <a:solidFill>
                  <a:srgbClr val="F04C3E"/>
                </a:solidFill>
                <a:latin typeface="Calibri"/>
                <a:cs typeface="Calibri"/>
              </a:rPr>
              <a:t>him. </a:t>
            </a:r>
            <a:r>
              <a:rPr sz="3200" dirty="0">
                <a:solidFill>
                  <a:srgbClr val="F04C3E"/>
                </a:solidFill>
                <a:latin typeface="Calibri"/>
                <a:cs typeface="Calibri"/>
              </a:rPr>
              <a:t>I </a:t>
            </a:r>
            <a:r>
              <a:rPr sz="3200" spc="-15" dirty="0">
                <a:solidFill>
                  <a:srgbClr val="F04C3E"/>
                </a:solidFill>
                <a:latin typeface="Calibri"/>
                <a:cs typeface="Calibri"/>
              </a:rPr>
              <a:t>want </a:t>
            </a:r>
            <a:r>
              <a:rPr sz="3200" spc="-20" dirty="0">
                <a:solidFill>
                  <a:srgbClr val="F04C3E"/>
                </a:solidFill>
                <a:latin typeface="Calibri"/>
                <a:cs typeface="Calibri"/>
              </a:rPr>
              <a:t>to </a:t>
            </a:r>
            <a:r>
              <a:rPr sz="3200" dirty="0">
                <a:solidFill>
                  <a:srgbClr val="F04C3E"/>
                </a:solidFill>
                <a:latin typeface="Calibri"/>
                <a:cs typeface="Calibri"/>
              </a:rPr>
              <a:t>see </a:t>
            </a:r>
            <a:r>
              <a:rPr sz="3200" spc="-5" dirty="0">
                <a:solidFill>
                  <a:srgbClr val="F04C3E"/>
                </a:solidFill>
                <a:latin typeface="Calibri"/>
                <a:cs typeface="Calibri"/>
              </a:rPr>
              <a:t>him. </a:t>
            </a:r>
            <a:r>
              <a:rPr sz="3200" dirty="0">
                <a:solidFill>
                  <a:srgbClr val="F04C3E"/>
                </a:solidFill>
                <a:latin typeface="Calibri"/>
                <a:cs typeface="Calibri"/>
              </a:rPr>
              <a:t>I </a:t>
            </a:r>
            <a:r>
              <a:rPr sz="3200" spc="-15" dirty="0">
                <a:solidFill>
                  <a:srgbClr val="F04C3E"/>
                </a:solidFill>
                <a:latin typeface="Calibri"/>
                <a:cs typeface="Calibri"/>
              </a:rPr>
              <a:t>want  </a:t>
            </a:r>
            <a:r>
              <a:rPr sz="3200" spc="-25" dirty="0">
                <a:solidFill>
                  <a:srgbClr val="F04C3E"/>
                </a:solidFill>
                <a:latin typeface="Calibri"/>
                <a:cs typeface="Calibri"/>
              </a:rPr>
              <a:t>to </a:t>
            </a:r>
            <a:r>
              <a:rPr sz="3200" spc="-5" dirty="0">
                <a:solidFill>
                  <a:srgbClr val="F04C3E"/>
                </a:solidFill>
                <a:latin typeface="Calibri"/>
                <a:cs typeface="Calibri"/>
              </a:rPr>
              <a:t>meet him, </a:t>
            </a:r>
            <a:r>
              <a:rPr sz="3200" dirty="0">
                <a:solidFill>
                  <a:srgbClr val="F04C3E"/>
                </a:solidFill>
                <a:latin typeface="Calibri"/>
                <a:cs typeface="Calibri"/>
              </a:rPr>
              <a:t>and if </a:t>
            </a:r>
            <a:r>
              <a:rPr sz="3200" spc="-45" dirty="0">
                <a:solidFill>
                  <a:srgbClr val="F04C3E"/>
                </a:solidFill>
                <a:latin typeface="Calibri"/>
                <a:cs typeface="Calibri"/>
              </a:rPr>
              <a:t>he’s </a:t>
            </a:r>
            <a:r>
              <a:rPr sz="3200" dirty="0">
                <a:solidFill>
                  <a:srgbClr val="F04C3E"/>
                </a:solidFill>
                <a:latin typeface="Calibri"/>
                <a:cs typeface="Calibri"/>
              </a:rPr>
              <a:t>a horrible </a:t>
            </a:r>
            <a:r>
              <a:rPr sz="3200" spc="-10" dirty="0">
                <a:solidFill>
                  <a:srgbClr val="F04C3E"/>
                </a:solidFill>
                <a:latin typeface="Calibri"/>
                <a:cs typeface="Calibri"/>
              </a:rPr>
              <a:t>person </a:t>
            </a:r>
            <a:r>
              <a:rPr sz="3200" dirty="0">
                <a:solidFill>
                  <a:srgbClr val="F04C3E"/>
                </a:solidFill>
                <a:latin typeface="Calibri"/>
                <a:cs typeface="Calibri"/>
              </a:rPr>
              <a:t>I’ll  deal with </a:t>
            </a:r>
            <a:r>
              <a:rPr sz="3200" spc="-10" dirty="0">
                <a:solidFill>
                  <a:srgbClr val="F04C3E"/>
                </a:solidFill>
                <a:latin typeface="Calibri"/>
                <a:cs typeface="Calibri"/>
              </a:rPr>
              <a:t>that </a:t>
            </a:r>
            <a:r>
              <a:rPr sz="3200" dirty="0">
                <a:solidFill>
                  <a:srgbClr val="F04C3E"/>
                </a:solidFill>
                <a:latin typeface="Calibri"/>
                <a:cs typeface="Calibri"/>
              </a:rPr>
              <a:t>then. </a:t>
            </a:r>
            <a:r>
              <a:rPr sz="3200" spc="-80" dirty="0">
                <a:solidFill>
                  <a:srgbClr val="F04C3E"/>
                </a:solidFill>
                <a:latin typeface="Calibri"/>
                <a:cs typeface="Calibri"/>
              </a:rPr>
              <a:t>I’d </a:t>
            </a:r>
            <a:r>
              <a:rPr sz="3200" spc="-15" dirty="0">
                <a:solidFill>
                  <a:srgbClr val="F04C3E"/>
                </a:solidFill>
                <a:latin typeface="Calibri"/>
                <a:cs typeface="Calibri"/>
              </a:rPr>
              <a:t>rather </a:t>
            </a:r>
            <a:r>
              <a:rPr sz="3200" spc="-5" dirty="0">
                <a:solidFill>
                  <a:srgbClr val="F04C3E"/>
                </a:solidFill>
                <a:latin typeface="Calibri"/>
                <a:cs typeface="Calibri"/>
              </a:rPr>
              <a:t>think positive  </a:t>
            </a:r>
            <a:r>
              <a:rPr sz="3200" dirty="0">
                <a:solidFill>
                  <a:srgbClr val="F04C3E"/>
                </a:solidFill>
                <a:latin typeface="Calibri"/>
                <a:cs typeface="Calibri"/>
              </a:rPr>
              <a:t>about him </a:t>
            </a:r>
            <a:r>
              <a:rPr sz="3200" spc="-5" dirty="0">
                <a:solidFill>
                  <a:srgbClr val="F04C3E"/>
                </a:solidFill>
                <a:latin typeface="Calibri"/>
                <a:cs typeface="Calibri"/>
              </a:rPr>
              <a:t>because </a:t>
            </a:r>
            <a:r>
              <a:rPr sz="3200" spc="-10" dirty="0">
                <a:solidFill>
                  <a:srgbClr val="F04C3E"/>
                </a:solidFill>
                <a:latin typeface="Calibri"/>
                <a:cs typeface="Calibri"/>
              </a:rPr>
              <a:t>he </a:t>
            </a:r>
            <a:r>
              <a:rPr sz="3200" spc="-5" dirty="0">
                <a:solidFill>
                  <a:srgbClr val="F04C3E"/>
                </a:solidFill>
                <a:latin typeface="Calibri"/>
                <a:cs typeface="Calibri"/>
              </a:rPr>
              <a:t>hasn’t </a:t>
            </a:r>
            <a:r>
              <a:rPr sz="3200" dirty="0">
                <a:solidFill>
                  <a:srgbClr val="F04C3E"/>
                </a:solidFill>
                <a:latin typeface="Calibri"/>
                <a:cs typeface="Calibri"/>
              </a:rPr>
              <a:t>done </a:t>
            </a:r>
            <a:r>
              <a:rPr sz="3200" spc="-10" dirty="0">
                <a:solidFill>
                  <a:srgbClr val="F04C3E"/>
                </a:solidFill>
                <a:latin typeface="Calibri"/>
                <a:cs typeface="Calibri"/>
              </a:rPr>
              <a:t>anything  wrong </a:t>
            </a:r>
            <a:r>
              <a:rPr sz="3200" spc="-15" dirty="0">
                <a:solidFill>
                  <a:srgbClr val="F04C3E"/>
                </a:solidFill>
                <a:latin typeface="Calibri"/>
                <a:cs typeface="Calibri"/>
              </a:rPr>
              <a:t>yet, </a:t>
            </a:r>
            <a:r>
              <a:rPr sz="3200" dirty="0">
                <a:solidFill>
                  <a:srgbClr val="F04C3E"/>
                </a:solidFill>
                <a:latin typeface="Calibri"/>
                <a:cs typeface="Calibri"/>
              </a:rPr>
              <a:t>not </a:t>
            </a:r>
            <a:r>
              <a:rPr sz="3200" spc="-10" dirty="0">
                <a:solidFill>
                  <a:srgbClr val="F04C3E"/>
                </a:solidFill>
                <a:latin typeface="Calibri"/>
                <a:cs typeface="Calibri"/>
              </a:rPr>
              <a:t>personally that </a:t>
            </a:r>
            <a:r>
              <a:rPr sz="3200" spc="-20" dirty="0">
                <a:solidFill>
                  <a:srgbClr val="F04C3E"/>
                </a:solidFill>
                <a:latin typeface="Calibri"/>
                <a:cs typeface="Calibri"/>
              </a:rPr>
              <a:t>I’ve</a:t>
            </a:r>
            <a:r>
              <a:rPr sz="3200" spc="75" dirty="0">
                <a:solidFill>
                  <a:srgbClr val="F04C3E"/>
                </a:solidFill>
                <a:latin typeface="Calibri"/>
                <a:cs typeface="Calibri"/>
              </a:rPr>
              <a:t> </a:t>
            </a:r>
            <a:r>
              <a:rPr sz="3200" spc="-5" dirty="0">
                <a:solidFill>
                  <a:srgbClr val="F04C3E"/>
                </a:solidFill>
                <a:latin typeface="Calibri"/>
                <a:cs typeface="Calibri"/>
              </a:rPr>
              <a:t>experienced”</a:t>
            </a:r>
            <a:endParaRPr sz="3200" dirty="0">
              <a:solidFill>
                <a:srgbClr val="F04C3E"/>
              </a:solidFill>
              <a:latin typeface="Calibri"/>
              <a:cs typeface="Calibri"/>
            </a:endParaRPr>
          </a:p>
        </p:txBody>
      </p:sp>
      <p:pic>
        <p:nvPicPr>
          <p:cNvPr id="4" name="Picture 2" descr="C:\Users\claudia.martins\AppData\Local\Microsoft\Windows\Temporary Internet Files\Content.Outlook\BMCVRHBY\UEA_NEW_BRAND_Magenta_190_115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040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774" y="670256"/>
            <a:ext cx="8688339" cy="888961"/>
          </a:xfrm>
          <a:prstGeom prst="rect">
            <a:avLst/>
          </a:prstGeom>
        </p:spPr>
        <p:txBody>
          <a:bodyPr vert="horz" wrap="square" lIns="0" tIns="270764" rIns="0" bIns="0" rtlCol="0">
            <a:spAutoFit/>
          </a:bodyPr>
          <a:lstStyle/>
          <a:p>
            <a:pPr marL="862965">
              <a:lnSpc>
                <a:spcPct val="100000"/>
              </a:lnSpc>
            </a:pPr>
            <a:r>
              <a:rPr sz="4000" dirty="0"/>
              <a:t>Low </a:t>
            </a:r>
            <a:r>
              <a:rPr sz="4000" spc="-15" dirty="0"/>
              <a:t>satisfaction</a:t>
            </a:r>
            <a:r>
              <a:rPr sz="4000" spc="-70" dirty="0"/>
              <a:t> </a:t>
            </a:r>
            <a:r>
              <a:rPr sz="4000" spc="-5" dirty="0"/>
              <a:t>(n=5)</a:t>
            </a:r>
            <a:endParaRPr sz="4000" dirty="0"/>
          </a:p>
        </p:txBody>
      </p:sp>
      <p:sp>
        <p:nvSpPr>
          <p:cNvPr id="3" name="object 3"/>
          <p:cNvSpPr txBox="1"/>
          <p:nvPr/>
        </p:nvSpPr>
        <p:spPr>
          <a:xfrm>
            <a:off x="535940" y="1767077"/>
            <a:ext cx="7954009" cy="4144724"/>
          </a:xfrm>
          <a:prstGeom prst="rect">
            <a:avLst/>
          </a:prstGeom>
        </p:spPr>
        <p:txBody>
          <a:bodyPr vert="horz" wrap="square" lIns="0" tIns="0" rIns="0" bIns="0" rtlCol="0">
            <a:spAutoFit/>
          </a:bodyPr>
          <a:lstStyle/>
          <a:p>
            <a:pPr marL="355600" indent="-342900">
              <a:lnSpc>
                <a:spcPct val="100000"/>
              </a:lnSpc>
              <a:buFont typeface="Arial"/>
              <a:buChar char="•"/>
              <a:tabLst>
                <a:tab pos="355600" algn="l"/>
                <a:tab pos="356235" algn="l"/>
              </a:tabLst>
            </a:pPr>
            <a:r>
              <a:rPr sz="3200" spc="-5" dirty="0">
                <a:latin typeface="Calibri"/>
                <a:cs typeface="Calibri"/>
              </a:rPr>
              <a:t>One </a:t>
            </a:r>
            <a:r>
              <a:rPr sz="3200" spc="-15" dirty="0">
                <a:latin typeface="Calibri"/>
                <a:cs typeface="Calibri"/>
              </a:rPr>
              <a:t>person </a:t>
            </a:r>
            <a:r>
              <a:rPr sz="3200" spc="-5" dirty="0">
                <a:latin typeface="Calibri"/>
                <a:cs typeface="Calibri"/>
              </a:rPr>
              <a:t>had </a:t>
            </a:r>
            <a:r>
              <a:rPr sz="3200" spc="-10" dirty="0">
                <a:latin typeface="Calibri"/>
                <a:cs typeface="Calibri"/>
              </a:rPr>
              <a:t>direct </a:t>
            </a:r>
            <a:r>
              <a:rPr sz="3200" dirty="0">
                <a:latin typeface="Calibri"/>
                <a:cs typeface="Calibri"/>
              </a:rPr>
              <a:t>and </a:t>
            </a:r>
            <a:r>
              <a:rPr sz="3200" spc="-10" dirty="0">
                <a:latin typeface="Calibri"/>
                <a:cs typeface="Calibri"/>
              </a:rPr>
              <a:t>indirect</a:t>
            </a:r>
            <a:r>
              <a:rPr sz="3200" spc="70" dirty="0">
                <a:latin typeface="Calibri"/>
                <a:cs typeface="Calibri"/>
              </a:rPr>
              <a:t> </a:t>
            </a:r>
            <a:r>
              <a:rPr sz="3200" spc="-15" dirty="0">
                <a:latin typeface="Calibri"/>
                <a:cs typeface="Calibri"/>
              </a:rPr>
              <a:t>contact,</a:t>
            </a:r>
            <a:endParaRPr sz="3200" dirty="0">
              <a:latin typeface="Calibri"/>
              <a:cs typeface="Calibri"/>
            </a:endParaRPr>
          </a:p>
          <a:p>
            <a:pPr marL="355600">
              <a:lnSpc>
                <a:spcPct val="100000"/>
              </a:lnSpc>
            </a:pPr>
            <a:r>
              <a:rPr sz="3200" spc="-5" dirty="0">
                <a:latin typeface="Calibri"/>
                <a:cs typeface="Calibri"/>
              </a:rPr>
              <a:t>but </a:t>
            </a:r>
            <a:r>
              <a:rPr sz="3200" dirty="0">
                <a:latin typeface="Calibri"/>
                <a:cs typeface="Calibri"/>
              </a:rPr>
              <a:t>had </a:t>
            </a:r>
            <a:r>
              <a:rPr sz="3200" spc="-15" dirty="0">
                <a:latin typeface="Calibri"/>
                <a:cs typeface="Calibri"/>
              </a:rPr>
              <a:t>stopped</a:t>
            </a:r>
            <a:r>
              <a:rPr sz="3200" spc="-40" dirty="0">
                <a:latin typeface="Calibri"/>
                <a:cs typeface="Calibri"/>
              </a:rPr>
              <a:t> </a:t>
            </a:r>
            <a:r>
              <a:rPr sz="3200" spc="-5" dirty="0">
                <a:latin typeface="Calibri"/>
                <a:cs typeface="Calibri"/>
              </a:rPr>
              <a:t>this:</a:t>
            </a:r>
            <a:endParaRPr sz="3200" dirty="0">
              <a:latin typeface="Calibri"/>
              <a:cs typeface="Calibri"/>
            </a:endParaRPr>
          </a:p>
          <a:p>
            <a:pPr marL="12700" marR="5080">
              <a:lnSpc>
                <a:spcPct val="100000"/>
              </a:lnSpc>
              <a:spcBef>
                <a:spcPts val="765"/>
              </a:spcBef>
            </a:pPr>
            <a:r>
              <a:rPr sz="3200" dirty="0">
                <a:solidFill>
                  <a:srgbClr val="FF0000"/>
                </a:solidFill>
                <a:latin typeface="Calibri"/>
                <a:cs typeface="Calibri"/>
              </a:rPr>
              <a:t>“I </a:t>
            </a:r>
            <a:r>
              <a:rPr sz="3200" spc="-10" dirty="0">
                <a:solidFill>
                  <a:srgbClr val="FF0000"/>
                </a:solidFill>
                <a:latin typeface="Calibri"/>
                <a:cs typeface="Calibri"/>
              </a:rPr>
              <a:t>was very </a:t>
            </a:r>
            <a:r>
              <a:rPr sz="3200" dirty="0">
                <a:solidFill>
                  <a:srgbClr val="FF0000"/>
                </a:solidFill>
                <a:latin typeface="Calibri"/>
                <a:cs typeface="Calibri"/>
              </a:rPr>
              <a:t>emotional and I </a:t>
            </a:r>
            <a:r>
              <a:rPr sz="3200" spc="-10" dirty="0">
                <a:solidFill>
                  <a:srgbClr val="FF0000"/>
                </a:solidFill>
                <a:latin typeface="Calibri"/>
                <a:cs typeface="Calibri"/>
              </a:rPr>
              <a:t>just </a:t>
            </a:r>
            <a:r>
              <a:rPr sz="3200" spc="-20" dirty="0">
                <a:solidFill>
                  <a:srgbClr val="FF0000"/>
                </a:solidFill>
                <a:latin typeface="Calibri"/>
                <a:cs typeface="Calibri"/>
              </a:rPr>
              <a:t>wanted to </a:t>
            </a:r>
            <a:r>
              <a:rPr sz="3200" spc="-15" dirty="0">
                <a:solidFill>
                  <a:srgbClr val="FF0000"/>
                </a:solidFill>
                <a:latin typeface="Calibri"/>
                <a:cs typeface="Calibri"/>
              </a:rPr>
              <a:t>focus  </a:t>
            </a:r>
            <a:r>
              <a:rPr sz="3200" spc="-5" dirty="0">
                <a:solidFill>
                  <a:srgbClr val="FF0000"/>
                </a:solidFill>
                <a:latin typeface="Calibri"/>
                <a:cs typeface="Calibri"/>
              </a:rPr>
              <a:t>on </a:t>
            </a:r>
            <a:r>
              <a:rPr sz="3200" dirty="0">
                <a:solidFill>
                  <a:srgbClr val="FF0000"/>
                </a:solidFill>
                <a:latin typeface="Calibri"/>
                <a:cs typeface="Calibri"/>
              </a:rPr>
              <a:t>one </a:t>
            </a:r>
            <a:r>
              <a:rPr sz="3200" spc="-15" dirty="0">
                <a:solidFill>
                  <a:srgbClr val="FF0000"/>
                </a:solidFill>
                <a:latin typeface="Calibri"/>
                <a:cs typeface="Calibri"/>
              </a:rPr>
              <a:t>family rather </a:t>
            </a:r>
            <a:r>
              <a:rPr sz="3200" dirty="0">
                <a:solidFill>
                  <a:srgbClr val="FF0000"/>
                </a:solidFill>
                <a:latin typeface="Calibri"/>
                <a:cs typeface="Calibri"/>
              </a:rPr>
              <a:t>than </a:t>
            </a:r>
            <a:r>
              <a:rPr sz="3200" spc="-10" dirty="0">
                <a:solidFill>
                  <a:srgbClr val="FF0000"/>
                </a:solidFill>
                <a:latin typeface="Calibri"/>
                <a:cs typeface="Calibri"/>
              </a:rPr>
              <a:t>two. </a:t>
            </a:r>
            <a:r>
              <a:rPr sz="3200" dirty="0">
                <a:solidFill>
                  <a:srgbClr val="FF0000"/>
                </a:solidFill>
                <a:latin typeface="Calibri"/>
                <a:cs typeface="Calibri"/>
              </a:rPr>
              <a:t>And it </a:t>
            </a:r>
            <a:r>
              <a:rPr sz="3200" spc="-10" dirty="0">
                <a:solidFill>
                  <a:srgbClr val="FF0000"/>
                </a:solidFill>
                <a:latin typeface="Calibri"/>
                <a:cs typeface="Calibri"/>
              </a:rPr>
              <a:t>was  difficult </a:t>
            </a:r>
            <a:r>
              <a:rPr sz="3200" dirty="0">
                <a:solidFill>
                  <a:srgbClr val="FF0000"/>
                </a:solidFill>
                <a:latin typeface="Calibri"/>
                <a:cs typeface="Calibri"/>
              </a:rPr>
              <a:t>enough with </a:t>
            </a:r>
            <a:r>
              <a:rPr sz="3200" spc="-5" dirty="0">
                <a:solidFill>
                  <a:srgbClr val="FF0000"/>
                </a:solidFill>
                <a:latin typeface="Calibri"/>
                <a:cs typeface="Calibri"/>
              </a:rPr>
              <a:t>this </a:t>
            </a:r>
            <a:r>
              <a:rPr sz="3200" spc="-45" dirty="0">
                <a:solidFill>
                  <a:srgbClr val="FF0000"/>
                </a:solidFill>
                <a:latin typeface="Calibri"/>
                <a:cs typeface="Calibri"/>
              </a:rPr>
              <a:t>family, </a:t>
            </a:r>
            <a:r>
              <a:rPr sz="3200" spc="-5" dirty="0">
                <a:solidFill>
                  <a:srgbClr val="FF0000"/>
                </a:solidFill>
                <a:latin typeface="Calibri"/>
                <a:cs typeface="Calibri"/>
              </a:rPr>
              <a:t>let alone other  things</a:t>
            </a:r>
            <a:r>
              <a:rPr sz="3200" spc="-5" dirty="0" smtClean="0">
                <a:solidFill>
                  <a:srgbClr val="FF0000"/>
                </a:solidFill>
                <a:latin typeface="Calibri"/>
                <a:cs typeface="Calibri"/>
              </a:rPr>
              <a:t>…</a:t>
            </a:r>
            <a:r>
              <a:rPr lang="en-GB" sz="3200" spc="-5" dirty="0" smtClean="0">
                <a:solidFill>
                  <a:srgbClr val="FF0000"/>
                </a:solidFill>
                <a:latin typeface="Calibri"/>
                <a:cs typeface="Calibri"/>
              </a:rPr>
              <a:t> </a:t>
            </a:r>
            <a:r>
              <a:rPr sz="3200" spc="-5" dirty="0" smtClean="0">
                <a:solidFill>
                  <a:srgbClr val="FF0000"/>
                </a:solidFill>
                <a:latin typeface="Calibri"/>
                <a:cs typeface="Calibri"/>
              </a:rPr>
              <a:t>It</a:t>
            </a:r>
            <a:r>
              <a:rPr lang="en-GB" sz="3200" spc="-5" dirty="0" smtClean="0">
                <a:solidFill>
                  <a:srgbClr val="FF0000"/>
                </a:solidFill>
                <a:latin typeface="Calibri"/>
                <a:cs typeface="Calibri"/>
              </a:rPr>
              <a:t>'</a:t>
            </a:r>
            <a:r>
              <a:rPr sz="3200" spc="-5" dirty="0" smtClean="0">
                <a:solidFill>
                  <a:srgbClr val="FF0000"/>
                </a:solidFill>
                <a:latin typeface="Calibri"/>
                <a:cs typeface="Calibri"/>
              </a:rPr>
              <a:t>s</a:t>
            </a:r>
            <a:r>
              <a:rPr sz="3200" dirty="0" smtClean="0">
                <a:solidFill>
                  <a:srgbClr val="FF0000"/>
                </a:solidFill>
                <a:latin typeface="Calibri"/>
                <a:cs typeface="Calibri"/>
              </a:rPr>
              <a:t> </a:t>
            </a:r>
            <a:r>
              <a:rPr sz="3200" spc="-15" dirty="0">
                <a:solidFill>
                  <a:srgbClr val="FF0000"/>
                </a:solidFill>
                <a:latin typeface="Calibri"/>
                <a:cs typeface="Calibri"/>
              </a:rPr>
              <a:t>weird”</a:t>
            </a:r>
            <a:endParaRPr sz="3200" dirty="0">
              <a:latin typeface="Calibri"/>
              <a:cs typeface="Calibri"/>
            </a:endParaRPr>
          </a:p>
          <a:p>
            <a:pPr marL="355600" marR="593725" indent="-342900">
              <a:lnSpc>
                <a:spcPct val="100000"/>
              </a:lnSpc>
              <a:spcBef>
                <a:spcPts val="765"/>
              </a:spcBef>
              <a:buFont typeface="Arial"/>
              <a:buChar char="•"/>
              <a:tabLst>
                <a:tab pos="355600" algn="l"/>
                <a:tab pos="356235" algn="l"/>
              </a:tabLst>
            </a:pPr>
            <a:r>
              <a:rPr sz="3200" spc="-15" dirty="0">
                <a:latin typeface="Calibri"/>
                <a:cs typeface="Calibri"/>
              </a:rPr>
              <a:t>Others </a:t>
            </a:r>
            <a:r>
              <a:rPr sz="3200" spc="-20" dirty="0">
                <a:latin typeface="Calibri"/>
                <a:cs typeface="Calibri"/>
              </a:rPr>
              <a:t>regretted </a:t>
            </a:r>
            <a:r>
              <a:rPr sz="3200" dirty="0">
                <a:latin typeface="Calibri"/>
                <a:cs typeface="Calibri"/>
              </a:rPr>
              <a:t>a lack of </a:t>
            </a:r>
            <a:r>
              <a:rPr sz="3200" spc="-15" dirty="0">
                <a:latin typeface="Calibri"/>
                <a:cs typeface="Calibri"/>
              </a:rPr>
              <a:t>contact over </a:t>
            </a:r>
            <a:r>
              <a:rPr sz="3200" dirty="0">
                <a:latin typeface="Calibri"/>
                <a:cs typeface="Calibri"/>
              </a:rPr>
              <a:t>the  </a:t>
            </a:r>
            <a:r>
              <a:rPr sz="3200" spc="-20" dirty="0" smtClean="0">
                <a:latin typeface="Calibri"/>
                <a:cs typeface="Calibri"/>
              </a:rPr>
              <a:t>years</a:t>
            </a:r>
            <a:endParaRPr sz="3200" dirty="0">
              <a:latin typeface="Calibri"/>
              <a:cs typeface="Calibri"/>
            </a:endParaRPr>
          </a:p>
        </p:txBody>
      </p:sp>
      <p:pic>
        <p:nvPicPr>
          <p:cNvPr id="4" name="Picture 2" descr="C:\Users\claudia.martins\AppData\Local\Microsoft\Windows\Temporary Internet Files\Content.Outlook\BMCVRHBY\UEA_NEW_BRAND_Magenta_190_115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2784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1555" y="764666"/>
            <a:ext cx="8137525" cy="5671185"/>
          </a:xfrm>
          <a:custGeom>
            <a:avLst/>
            <a:gdLst/>
            <a:ahLst/>
            <a:cxnLst/>
            <a:rect l="l" t="t" r="r" b="b"/>
            <a:pathLst>
              <a:path w="8137525" h="5671185">
                <a:moveTo>
                  <a:pt x="3390341" y="5040591"/>
                </a:moveTo>
                <a:lnTo>
                  <a:pt x="1356182" y="5040591"/>
                </a:lnTo>
                <a:lnTo>
                  <a:pt x="2373325" y="5670664"/>
                </a:lnTo>
                <a:lnTo>
                  <a:pt x="3390341" y="5040591"/>
                </a:lnTo>
                <a:close/>
              </a:path>
              <a:path w="8137525" h="5671185">
                <a:moveTo>
                  <a:pt x="7296861" y="0"/>
                </a:moveTo>
                <a:lnTo>
                  <a:pt x="840054" y="0"/>
                </a:lnTo>
                <a:lnTo>
                  <a:pt x="792387" y="1330"/>
                </a:lnTo>
                <a:lnTo>
                  <a:pt x="745418" y="5272"/>
                </a:lnTo>
                <a:lnTo>
                  <a:pt x="699217" y="11757"/>
                </a:lnTo>
                <a:lnTo>
                  <a:pt x="653854" y="20713"/>
                </a:lnTo>
                <a:lnTo>
                  <a:pt x="609402" y="32068"/>
                </a:lnTo>
                <a:lnTo>
                  <a:pt x="565931" y="45753"/>
                </a:lnTo>
                <a:lnTo>
                  <a:pt x="523512" y="61695"/>
                </a:lnTo>
                <a:lnTo>
                  <a:pt x="482215" y="79825"/>
                </a:lnTo>
                <a:lnTo>
                  <a:pt x="442113" y="100071"/>
                </a:lnTo>
                <a:lnTo>
                  <a:pt x="403275" y="122362"/>
                </a:lnTo>
                <a:lnTo>
                  <a:pt x="365773" y="146627"/>
                </a:lnTo>
                <a:lnTo>
                  <a:pt x="329677" y="172796"/>
                </a:lnTo>
                <a:lnTo>
                  <a:pt x="295059" y="200796"/>
                </a:lnTo>
                <a:lnTo>
                  <a:pt x="261989" y="230558"/>
                </a:lnTo>
                <a:lnTo>
                  <a:pt x="230539" y="262011"/>
                </a:lnTo>
                <a:lnTo>
                  <a:pt x="200779" y="295083"/>
                </a:lnTo>
                <a:lnTo>
                  <a:pt x="172780" y="329703"/>
                </a:lnTo>
                <a:lnTo>
                  <a:pt x="146614" y="365801"/>
                </a:lnTo>
                <a:lnTo>
                  <a:pt x="122351" y="403306"/>
                </a:lnTo>
                <a:lnTo>
                  <a:pt x="100062" y="442146"/>
                </a:lnTo>
                <a:lnTo>
                  <a:pt x="79818" y="482251"/>
                </a:lnTo>
                <a:lnTo>
                  <a:pt x="61690" y="523550"/>
                </a:lnTo>
                <a:lnTo>
                  <a:pt x="45749" y="565971"/>
                </a:lnTo>
                <a:lnTo>
                  <a:pt x="32065" y="609445"/>
                </a:lnTo>
                <a:lnTo>
                  <a:pt x="20711" y="653899"/>
                </a:lnTo>
                <a:lnTo>
                  <a:pt x="11756" y="699263"/>
                </a:lnTo>
                <a:lnTo>
                  <a:pt x="5272" y="745466"/>
                </a:lnTo>
                <a:lnTo>
                  <a:pt x="1329" y="792437"/>
                </a:lnTo>
                <a:lnTo>
                  <a:pt x="0" y="840105"/>
                </a:lnTo>
                <a:lnTo>
                  <a:pt x="0" y="4200525"/>
                </a:lnTo>
                <a:lnTo>
                  <a:pt x="1329" y="4248192"/>
                </a:lnTo>
                <a:lnTo>
                  <a:pt x="5272" y="4295163"/>
                </a:lnTo>
                <a:lnTo>
                  <a:pt x="11756" y="4341365"/>
                </a:lnTo>
                <a:lnTo>
                  <a:pt x="20711" y="4386728"/>
                </a:lnTo>
                <a:lnTo>
                  <a:pt x="32065" y="4431181"/>
                </a:lnTo>
                <a:lnTo>
                  <a:pt x="45749" y="4474653"/>
                </a:lnTo>
                <a:lnTo>
                  <a:pt x="61690" y="4517074"/>
                </a:lnTo>
                <a:lnTo>
                  <a:pt x="79818" y="4558371"/>
                </a:lnTo>
                <a:lnTo>
                  <a:pt x="100062" y="4598474"/>
                </a:lnTo>
                <a:lnTo>
                  <a:pt x="122351" y="4637312"/>
                </a:lnTo>
                <a:lnTo>
                  <a:pt x="146614" y="4674815"/>
                </a:lnTo>
                <a:lnTo>
                  <a:pt x="172780" y="4710911"/>
                </a:lnTo>
                <a:lnTo>
                  <a:pt x="200779" y="4745530"/>
                </a:lnTo>
                <a:lnTo>
                  <a:pt x="230539" y="4778600"/>
                </a:lnTo>
                <a:lnTo>
                  <a:pt x="261989" y="4810050"/>
                </a:lnTo>
                <a:lnTo>
                  <a:pt x="295059" y="4839811"/>
                </a:lnTo>
                <a:lnTo>
                  <a:pt x="329677" y="4867810"/>
                </a:lnTo>
                <a:lnTo>
                  <a:pt x="365773" y="4893976"/>
                </a:lnTo>
                <a:lnTo>
                  <a:pt x="403275" y="4918239"/>
                </a:lnTo>
                <a:lnTo>
                  <a:pt x="442113" y="4940529"/>
                </a:lnTo>
                <a:lnTo>
                  <a:pt x="482215" y="4960773"/>
                </a:lnTo>
                <a:lnTo>
                  <a:pt x="523512" y="4978901"/>
                </a:lnTo>
                <a:lnTo>
                  <a:pt x="565931" y="4994842"/>
                </a:lnTo>
                <a:lnTo>
                  <a:pt x="609402" y="5008526"/>
                </a:lnTo>
                <a:lnTo>
                  <a:pt x="653854" y="5019880"/>
                </a:lnTo>
                <a:lnTo>
                  <a:pt x="699217" y="5028835"/>
                </a:lnTo>
                <a:lnTo>
                  <a:pt x="745418" y="5035319"/>
                </a:lnTo>
                <a:lnTo>
                  <a:pt x="792387" y="5039261"/>
                </a:lnTo>
                <a:lnTo>
                  <a:pt x="840054" y="5040591"/>
                </a:lnTo>
                <a:lnTo>
                  <a:pt x="7296861" y="5040591"/>
                </a:lnTo>
                <a:lnTo>
                  <a:pt x="7344529" y="5039261"/>
                </a:lnTo>
                <a:lnTo>
                  <a:pt x="7391500" y="5035319"/>
                </a:lnTo>
                <a:lnTo>
                  <a:pt x="7437703" y="5028835"/>
                </a:lnTo>
                <a:lnTo>
                  <a:pt x="7483067" y="5019880"/>
                </a:lnTo>
                <a:lnTo>
                  <a:pt x="7527521" y="5008526"/>
                </a:lnTo>
                <a:lnTo>
                  <a:pt x="7570994" y="4994842"/>
                </a:lnTo>
                <a:lnTo>
                  <a:pt x="7613415" y="4978901"/>
                </a:lnTo>
                <a:lnTo>
                  <a:pt x="7654714" y="4960773"/>
                </a:lnTo>
                <a:lnTo>
                  <a:pt x="7694819" y="4940529"/>
                </a:lnTo>
                <a:lnTo>
                  <a:pt x="7733659" y="4918239"/>
                </a:lnTo>
                <a:lnTo>
                  <a:pt x="7771164" y="4893976"/>
                </a:lnTo>
                <a:lnTo>
                  <a:pt x="7807262" y="4867810"/>
                </a:lnTo>
                <a:lnTo>
                  <a:pt x="7841882" y="4839811"/>
                </a:lnTo>
                <a:lnTo>
                  <a:pt x="7874954" y="4810050"/>
                </a:lnTo>
                <a:lnTo>
                  <a:pt x="7906407" y="4778600"/>
                </a:lnTo>
                <a:lnTo>
                  <a:pt x="7936169" y="4745530"/>
                </a:lnTo>
                <a:lnTo>
                  <a:pt x="7964170" y="4710911"/>
                </a:lnTo>
                <a:lnTo>
                  <a:pt x="7990338" y="4674815"/>
                </a:lnTo>
                <a:lnTo>
                  <a:pt x="8014603" y="4637312"/>
                </a:lnTo>
                <a:lnTo>
                  <a:pt x="8036894" y="4598474"/>
                </a:lnTo>
                <a:lnTo>
                  <a:pt x="8057140" y="4558371"/>
                </a:lnTo>
                <a:lnTo>
                  <a:pt x="8075270" y="4517074"/>
                </a:lnTo>
                <a:lnTo>
                  <a:pt x="8091212" y="4474653"/>
                </a:lnTo>
                <a:lnTo>
                  <a:pt x="8104897" y="4431181"/>
                </a:lnTo>
                <a:lnTo>
                  <a:pt x="8116252" y="4386728"/>
                </a:lnTo>
                <a:lnTo>
                  <a:pt x="8125208" y="4341365"/>
                </a:lnTo>
                <a:lnTo>
                  <a:pt x="8131693" y="4295163"/>
                </a:lnTo>
                <a:lnTo>
                  <a:pt x="8135636" y="4248192"/>
                </a:lnTo>
                <a:lnTo>
                  <a:pt x="8136966" y="4200525"/>
                </a:lnTo>
                <a:lnTo>
                  <a:pt x="8136966" y="840105"/>
                </a:lnTo>
                <a:lnTo>
                  <a:pt x="8135636" y="792437"/>
                </a:lnTo>
                <a:lnTo>
                  <a:pt x="8131693" y="745466"/>
                </a:lnTo>
                <a:lnTo>
                  <a:pt x="8125208" y="699263"/>
                </a:lnTo>
                <a:lnTo>
                  <a:pt x="8116252" y="653899"/>
                </a:lnTo>
                <a:lnTo>
                  <a:pt x="8104897" y="609445"/>
                </a:lnTo>
                <a:lnTo>
                  <a:pt x="8091212" y="565971"/>
                </a:lnTo>
                <a:lnTo>
                  <a:pt x="8075270" y="523550"/>
                </a:lnTo>
                <a:lnTo>
                  <a:pt x="8057140" y="482251"/>
                </a:lnTo>
                <a:lnTo>
                  <a:pt x="8036894" y="442146"/>
                </a:lnTo>
                <a:lnTo>
                  <a:pt x="8014603" y="403306"/>
                </a:lnTo>
                <a:lnTo>
                  <a:pt x="7990338" y="365801"/>
                </a:lnTo>
                <a:lnTo>
                  <a:pt x="7964170" y="329703"/>
                </a:lnTo>
                <a:lnTo>
                  <a:pt x="7936169" y="295083"/>
                </a:lnTo>
                <a:lnTo>
                  <a:pt x="7906407" y="262011"/>
                </a:lnTo>
                <a:lnTo>
                  <a:pt x="7874954" y="230558"/>
                </a:lnTo>
                <a:lnTo>
                  <a:pt x="7841882" y="200796"/>
                </a:lnTo>
                <a:lnTo>
                  <a:pt x="7807262" y="172796"/>
                </a:lnTo>
                <a:lnTo>
                  <a:pt x="7771164" y="146627"/>
                </a:lnTo>
                <a:lnTo>
                  <a:pt x="7733659" y="122362"/>
                </a:lnTo>
                <a:lnTo>
                  <a:pt x="7694819" y="100071"/>
                </a:lnTo>
                <a:lnTo>
                  <a:pt x="7654714" y="79825"/>
                </a:lnTo>
                <a:lnTo>
                  <a:pt x="7613415" y="61695"/>
                </a:lnTo>
                <a:lnTo>
                  <a:pt x="7570994" y="45753"/>
                </a:lnTo>
                <a:lnTo>
                  <a:pt x="7527521" y="32068"/>
                </a:lnTo>
                <a:lnTo>
                  <a:pt x="7483067" y="20713"/>
                </a:lnTo>
                <a:lnTo>
                  <a:pt x="7437703" y="11757"/>
                </a:lnTo>
                <a:lnTo>
                  <a:pt x="7391500" y="5272"/>
                </a:lnTo>
                <a:lnTo>
                  <a:pt x="7344529" y="1330"/>
                </a:lnTo>
                <a:lnTo>
                  <a:pt x="7296861" y="0"/>
                </a:lnTo>
                <a:close/>
              </a:path>
            </a:pathLst>
          </a:custGeom>
          <a:solidFill>
            <a:srgbClr val="C3D59B"/>
          </a:solidFill>
        </p:spPr>
        <p:txBody>
          <a:bodyPr wrap="square" lIns="0" tIns="0" rIns="0" bIns="0" rtlCol="0"/>
          <a:lstStyle/>
          <a:p>
            <a:endParaRPr/>
          </a:p>
        </p:txBody>
      </p:sp>
      <p:sp>
        <p:nvSpPr>
          <p:cNvPr id="3" name="object 3"/>
          <p:cNvSpPr/>
          <p:nvPr/>
        </p:nvSpPr>
        <p:spPr>
          <a:xfrm>
            <a:off x="611555" y="764666"/>
            <a:ext cx="8137525" cy="5671185"/>
          </a:xfrm>
          <a:custGeom>
            <a:avLst/>
            <a:gdLst/>
            <a:ahLst/>
            <a:cxnLst/>
            <a:rect l="l" t="t" r="r" b="b"/>
            <a:pathLst>
              <a:path w="8137525" h="5671185">
                <a:moveTo>
                  <a:pt x="0" y="840105"/>
                </a:moveTo>
                <a:lnTo>
                  <a:pt x="1329" y="792437"/>
                </a:lnTo>
                <a:lnTo>
                  <a:pt x="5272" y="745466"/>
                </a:lnTo>
                <a:lnTo>
                  <a:pt x="11756" y="699263"/>
                </a:lnTo>
                <a:lnTo>
                  <a:pt x="20711" y="653899"/>
                </a:lnTo>
                <a:lnTo>
                  <a:pt x="32065" y="609445"/>
                </a:lnTo>
                <a:lnTo>
                  <a:pt x="45749" y="565971"/>
                </a:lnTo>
                <a:lnTo>
                  <a:pt x="61690" y="523550"/>
                </a:lnTo>
                <a:lnTo>
                  <a:pt x="79818" y="482251"/>
                </a:lnTo>
                <a:lnTo>
                  <a:pt x="100062" y="442146"/>
                </a:lnTo>
                <a:lnTo>
                  <a:pt x="122351" y="403306"/>
                </a:lnTo>
                <a:lnTo>
                  <a:pt x="146614" y="365801"/>
                </a:lnTo>
                <a:lnTo>
                  <a:pt x="172780" y="329703"/>
                </a:lnTo>
                <a:lnTo>
                  <a:pt x="200779" y="295083"/>
                </a:lnTo>
                <a:lnTo>
                  <a:pt x="230539" y="262011"/>
                </a:lnTo>
                <a:lnTo>
                  <a:pt x="261989" y="230558"/>
                </a:lnTo>
                <a:lnTo>
                  <a:pt x="295059" y="200796"/>
                </a:lnTo>
                <a:lnTo>
                  <a:pt x="329677" y="172796"/>
                </a:lnTo>
                <a:lnTo>
                  <a:pt x="365773" y="146627"/>
                </a:lnTo>
                <a:lnTo>
                  <a:pt x="403275" y="122362"/>
                </a:lnTo>
                <a:lnTo>
                  <a:pt x="442113" y="100071"/>
                </a:lnTo>
                <a:lnTo>
                  <a:pt x="482215" y="79825"/>
                </a:lnTo>
                <a:lnTo>
                  <a:pt x="523512" y="61695"/>
                </a:lnTo>
                <a:lnTo>
                  <a:pt x="565931" y="45753"/>
                </a:lnTo>
                <a:lnTo>
                  <a:pt x="609402" y="32068"/>
                </a:lnTo>
                <a:lnTo>
                  <a:pt x="653854" y="20713"/>
                </a:lnTo>
                <a:lnTo>
                  <a:pt x="699217" y="11757"/>
                </a:lnTo>
                <a:lnTo>
                  <a:pt x="745418" y="5272"/>
                </a:lnTo>
                <a:lnTo>
                  <a:pt x="792387" y="1330"/>
                </a:lnTo>
                <a:lnTo>
                  <a:pt x="840054" y="0"/>
                </a:lnTo>
                <a:lnTo>
                  <a:pt x="1356182" y="0"/>
                </a:lnTo>
                <a:lnTo>
                  <a:pt x="3390341" y="0"/>
                </a:lnTo>
                <a:lnTo>
                  <a:pt x="7296861" y="0"/>
                </a:lnTo>
                <a:lnTo>
                  <a:pt x="7344529" y="1330"/>
                </a:lnTo>
                <a:lnTo>
                  <a:pt x="7391500" y="5272"/>
                </a:lnTo>
                <a:lnTo>
                  <a:pt x="7437703" y="11757"/>
                </a:lnTo>
                <a:lnTo>
                  <a:pt x="7483067" y="20713"/>
                </a:lnTo>
                <a:lnTo>
                  <a:pt x="7527521" y="32068"/>
                </a:lnTo>
                <a:lnTo>
                  <a:pt x="7570994" y="45753"/>
                </a:lnTo>
                <a:lnTo>
                  <a:pt x="7613415" y="61695"/>
                </a:lnTo>
                <a:lnTo>
                  <a:pt x="7654714" y="79825"/>
                </a:lnTo>
                <a:lnTo>
                  <a:pt x="7694819" y="100071"/>
                </a:lnTo>
                <a:lnTo>
                  <a:pt x="7733659" y="122362"/>
                </a:lnTo>
                <a:lnTo>
                  <a:pt x="7771164" y="146627"/>
                </a:lnTo>
                <a:lnTo>
                  <a:pt x="7807262" y="172796"/>
                </a:lnTo>
                <a:lnTo>
                  <a:pt x="7841882" y="200796"/>
                </a:lnTo>
                <a:lnTo>
                  <a:pt x="7874954" y="230558"/>
                </a:lnTo>
                <a:lnTo>
                  <a:pt x="7906407" y="262011"/>
                </a:lnTo>
                <a:lnTo>
                  <a:pt x="7936169" y="295083"/>
                </a:lnTo>
                <a:lnTo>
                  <a:pt x="7964170" y="329703"/>
                </a:lnTo>
                <a:lnTo>
                  <a:pt x="7990338" y="365801"/>
                </a:lnTo>
                <a:lnTo>
                  <a:pt x="8014603" y="403306"/>
                </a:lnTo>
                <a:lnTo>
                  <a:pt x="8036894" y="442146"/>
                </a:lnTo>
                <a:lnTo>
                  <a:pt x="8057140" y="482251"/>
                </a:lnTo>
                <a:lnTo>
                  <a:pt x="8075270" y="523550"/>
                </a:lnTo>
                <a:lnTo>
                  <a:pt x="8091212" y="565971"/>
                </a:lnTo>
                <a:lnTo>
                  <a:pt x="8104897" y="609445"/>
                </a:lnTo>
                <a:lnTo>
                  <a:pt x="8116252" y="653899"/>
                </a:lnTo>
                <a:lnTo>
                  <a:pt x="8125208" y="699263"/>
                </a:lnTo>
                <a:lnTo>
                  <a:pt x="8131693" y="745466"/>
                </a:lnTo>
                <a:lnTo>
                  <a:pt x="8135636" y="792437"/>
                </a:lnTo>
                <a:lnTo>
                  <a:pt x="8136966" y="840105"/>
                </a:lnTo>
                <a:lnTo>
                  <a:pt x="8136966" y="2940304"/>
                </a:lnTo>
                <a:lnTo>
                  <a:pt x="8136966" y="4200525"/>
                </a:lnTo>
                <a:lnTo>
                  <a:pt x="8135636" y="4248192"/>
                </a:lnTo>
                <a:lnTo>
                  <a:pt x="8131693" y="4295163"/>
                </a:lnTo>
                <a:lnTo>
                  <a:pt x="8125208" y="4341365"/>
                </a:lnTo>
                <a:lnTo>
                  <a:pt x="8116252" y="4386728"/>
                </a:lnTo>
                <a:lnTo>
                  <a:pt x="8104897" y="4431181"/>
                </a:lnTo>
                <a:lnTo>
                  <a:pt x="8091212" y="4474653"/>
                </a:lnTo>
                <a:lnTo>
                  <a:pt x="8075270" y="4517074"/>
                </a:lnTo>
                <a:lnTo>
                  <a:pt x="8057140" y="4558371"/>
                </a:lnTo>
                <a:lnTo>
                  <a:pt x="8036894" y="4598474"/>
                </a:lnTo>
                <a:lnTo>
                  <a:pt x="8014603" y="4637312"/>
                </a:lnTo>
                <a:lnTo>
                  <a:pt x="7990338" y="4674815"/>
                </a:lnTo>
                <a:lnTo>
                  <a:pt x="7964170" y="4710911"/>
                </a:lnTo>
                <a:lnTo>
                  <a:pt x="7936169" y="4745530"/>
                </a:lnTo>
                <a:lnTo>
                  <a:pt x="7906407" y="4778600"/>
                </a:lnTo>
                <a:lnTo>
                  <a:pt x="7874954" y="4810050"/>
                </a:lnTo>
                <a:lnTo>
                  <a:pt x="7841882" y="4839811"/>
                </a:lnTo>
                <a:lnTo>
                  <a:pt x="7807262" y="4867810"/>
                </a:lnTo>
                <a:lnTo>
                  <a:pt x="7771164" y="4893976"/>
                </a:lnTo>
                <a:lnTo>
                  <a:pt x="7733659" y="4918239"/>
                </a:lnTo>
                <a:lnTo>
                  <a:pt x="7694819" y="4940529"/>
                </a:lnTo>
                <a:lnTo>
                  <a:pt x="7654714" y="4960773"/>
                </a:lnTo>
                <a:lnTo>
                  <a:pt x="7613415" y="4978901"/>
                </a:lnTo>
                <a:lnTo>
                  <a:pt x="7570994" y="4994842"/>
                </a:lnTo>
                <a:lnTo>
                  <a:pt x="7527521" y="5008526"/>
                </a:lnTo>
                <a:lnTo>
                  <a:pt x="7483067" y="5019880"/>
                </a:lnTo>
                <a:lnTo>
                  <a:pt x="7437703" y="5028835"/>
                </a:lnTo>
                <a:lnTo>
                  <a:pt x="7391500" y="5035319"/>
                </a:lnTo>
                <a:lnTo>
                  <a:pt x="7344529" y="5039261"/>
                </a:lnTo>
                <a:lnTo>
                  <a:pt x="7296861" y="5040591"/>
                </a:lnTo>
                <a:lnTo>
                  <a:pt x="3390341" y="5040591"/>
                </a:lnTo>
                <a:lnTo>
                  <a:pt x="2373325" y="5670664"/>
                </a:lnTo>
                <a:lnTo>
                  <a:pt x="1356182" y="5040591"/>
                </a:lnTo>
                <a:lnTo>
                  <a:pt x="840054" y="5040591"/>
                </a:lnTo>
                <a:lnTo>
                  <a:pt x="792387" y="5039261"/>
                </a:lnTo>
                <a:lnTo>
                  <a:pt x="745418" y="5035319"/>
                </a:lnTo>
                <a:lnTo>
                  <a:pt x="699217" y="5028835"/>
                </a:lnTo>
                <a:lnTo>
                  <a:pt x="653854" y="5019880"/>
                </a:lnTo>
                <a:lnTo>
                  <a:pt x="609402" y="5008526"/>
                </a:lnTo>
                <a:lnTo>
                  <a:pt x="565931" y="4994842"/>
                </a:lnTo>
                <a:lnTo>
                  <a:pt x="523512" y="4978901"/>
                </a:lnTo>
                <a:lnTo>
                  <a:pt x="482215" y="4960773"/>
                </a:lnTo>
                <a:lnTo>
                  <a:pt x="442113" y="4940529"/>
                </a:lnTo>
                <a:lnTo>
                  <a:pt x="403275" y="4918239"/>
                </a:lnTo>
                <a:lnTo>
                  <a:pt x="365773" y="4893976"/>
                </a:lnTo>
                <a:lnTo>
                  <a:pt x="329677" y="4867810"/>
                </a:lnTo>
                <a:lnTo>
                  <a:pt x="295059" y="4839811"/>
                </a:lnTo>
                <a:lnTo>
                  <a:pt x="261989" y="4810050"/>
                </a:lnTo>
                <a:lnTo>
                  <a:pt x="230539" y="4778600"/>
                </a:lnTo>
                <a:lnTo>
                  <a:pt x="200779" y="4745530"/>
                </a:lnTo>
                <a:lnTo>
                  <a:pt x="172780" y="4710911"/>
                </a:lnTo>
                <a:lnTo>
                  <a:pt x="146614" y="4674815"/>
                </a:lnTo>
                <a:lnTo>
                  <a:pt x="122351" y="4637312"/>
                </a:lnTo>
                <a:lnTo>
                  <a:pt x="100062" y="4598474"/>
                </a:lnTo>
                <a:lnTo>
                  <a:pt x="79818" y="4558371"/>
                </a:lnTo>
                <a:lnTo>
                  <a:pt x="61690" y="4517074"/>
                </a:lnTo>
                <a:lnTo>
                  <a:pt x="45749" y="4474653"/>
                </a:lnTo>
                <a:lnTo>
                  <a:pt x="32065" y="4431181"/>
                </a:lnTo>
                <a:lnTo>
                  <a:pt x="20711" y="4386728"/>
                </a:lnTo>
                <a:lnTo>
                  <a:pt x="11756" y="4341365"/>
                </a:lnTo>
                <a:lnTo>
                  <a:pt x="5272" y="4295163"/>
                </a:lnTo>
                <a:lnTo>
                  <a:pt x="1329" y="4248192"/>
                </a:lnTo>
                <a:lnTo>
                  <a:pt x="0" y="4200525"/>
                </a:lnTo>
                <a:lnTo>
                  <a:pt x="0" y="2940304"/>
                </a:lnTo>
                <a:lnTo>
                  <a:pt x="0" y="840105"/>
                </a:lnTo>
                <a:close/>
              </a:path>
            </a:pathLst>
          </a:custGeom>
          <a:ln w="25400">
            <a:solidFill>
              <a:srgbClr val="385D89"/>
            </a:solidFill>
          </a:ln>
        </p:spPr>
        <p:txBody>
          <a:bodyPr wrap="square" lIns="0" tIns="0" rIns="0" bIns="0" rtlCol="0"/>
          <a:lstStyle/>
          <a:p>
            <a:endParaRPr/>
          </a:p>
        </p:txBody>
      </p:sp>
      <p:sp>
        <p:nvSpPr>
          <p:cNvPr id="4" name="object 4"/>
          <p:cNvSpPr txBox="1"/>
          <p:nvPr/>
        </p:nvSpPr>
        <p:spPr>
          <a:xfrm>
            <a:off x="896113" y="894841"/>
            <a:ext cx="7442174" cy="4801314"/>
          </a:xfrm>
          <a:prstGeom prst="rect">
            <a:avLst/>
          </a:prstGeom>
        </p:spPr>
        <p:txBody>
          <a:bodyPr vert="horz" wrap="square" lIns="0" tIns="0" rIns="0" bIns="0" rtlCol="0">
            <a:spAutoFit/>
          </a:bodyPr>
          <a:lstStyle/>
          <a:p>
            <a:pPr marL="12700" marR="5080" indent="-3810" algn="ctr">
              <a:lnSpc>
                <a:spcPct val="100000"/>
              </a:lnSpc>
              <a:tabLst>
                <a:tab pos="951230" algn="l"/>
              </a:tabLst>
            </a:pPr>
            <a:r>
              <a:rPr sz="2600" dirty="0">
                <a:latin typeface="Calibri"/>
                <a:cs typeface="Calibri"/>
              </a:rPr>
              <a:t>I think </a:t>
            </a:r>
            <a:r>
              <a:rPr sz="2600" spc="-10" dirty="0">
                <a:latin typeface="Calibri"/>
                <a:cs typeface="Calibri"/>
              </a:rPr>
              <a:t>you </a:t>
            </a:r>
            <a:r>
              <a:rPr sz="2600" spc="-5" dirty="0">
                <a:latin typeface="Calibri"/>
                <a:cs typeface="Calibri"/>
              </a:rPr>
              <a:t>should be </a:t>
            </a:r>
            <a:r>
              <a:rPr sz="2600" spc="-10" dirty="0">
                <a:latin typeface="Calibri"/>
                <a:cs typeface="Calibri"/>
              </a:rPr>
              <a:t>allowed </a:t>
            </a:r>
            <a:r>
              <a:rPr sz="2600" spc="-5" dirty="0">
                <a:latin typeface="Calibri"/>
                <a:cs typeface="Calibri"/>
              </a:rPr>
              <a:t>some sort of </a:t>
            </a:r>
            <a:r>
              <a:rPr sz="2600" spc="-10" dirty="0">
                <a:latin typeface="Calibri"/>
                <a:cs typeface="Calibri"/>
              </a:rPr>
              <a:t>contact, even  </a:t>
            </a:r>
            <a:r>
              <a:rPr sz="2600" dirty="0">
                <a:latin typeface="Calibri"/>
                <a:cs typeface="Calibri"/>
              </a:rPr>
              <a:t>if it's </a:t>
            </a:r>
            <a:r>
              <a:rPr sz="2600" spc="-10" dirty="0">
                <a:latin typeface="Calibri"/>
                <a:cs typeface="Calibri"/>
              </a:rPr>
              <a:t>just </a:t>
            </a:r>
            <a:r>
              <a:rPr sz="2600" spc="-5" dirty="0">
                <a:latin typeface="Calibri"/>
                <a:cs typeface="Calibri"/>
              </a:rPr>
              <a:t>once </a:t>
            </a:r>
            <a:r>
              <a:rPr sz="2600" dirty="0">
                <a:latin typeface="Calibri"/>
                <a:cs typeface="Calibri"/>
              </a:rPr>
              <a:t>a </a:t>
            </a:r>
            <a:r>
              <a:rPr sz="2600" spc="-5" dirty="0">
                <a:latin typeface="Calibri"/>
                <a:cs typeface="Calibri"/>
              </a:rPr>
              <a:t>year … So </a:t>
            </a:r>
            <a:r>
              <a:rPr sz="2600" spc="-10" dirty="0">
                <a:latin typeface="Calibri"/>
                <a:cs typeface="Calibri"/>
              </a:rPr>
              <a:t>you can </a:t>
            </a:r>
            <a:r>
              <a:rPr sz="2600" spc="-5" dirty="0">
                <a:latin typeface="Calibri"/>
                <a:cs typeface="Calibri"/>
              </a:rPr>
              <a:t>see </a:t>
            </a:r>
            <a:r>
              <a:rPr sz="2600" dirty="0">
                <a:latin typeface="Calibri"/>
                <a:cs typeface="Calibri"/>
              </a:rPr>
              <a:t>them </a:t>
            </a:r>
            <a:r>
              <a:rPr sz="2600" spc="-10" dirty="0">
                <a:latin typeface="Calibri"/>
                <a:cs typeface="Calibri"/>
              </a:rPr>
              <a:t>instead </a:t>
            </a:r>
            <a:r>
              <a:rPr sz="2600" spc="-5" dirty="0">
                <a:latin typeface="Calibri"/>
                <a:cs typeface="Calibri"/>
              </a:rPr>
              <a:t>of  </a:t>
            </a:r>
            <a:r>
              <a:rPr sz="2600" spc="-10" dirty="0">
                <a:latin typeface="Calibri"/>
                <a:cs typeface="Calibri"/>
              </a:rPr>
              <a:t>having </a:t>
            </a:r>
            <a:r>
              <a:rPr sz="2600" spc="-20" dirty="0">
                <a:latin typeface="Calibri"/>
                <a:cs typeface="Calibri"/>
              </a:rPr>
              <a:t>to </a:t>
            </a:r>
            <a:r>
              <a:rPr sz="2600" spc="-10" dirty="0">
                <a:latin typeface="Calibri"/>
                <a:cs typeface="Calibri"/>
              </a:rPr>
              <a:t>wait until </a:t>
            </a:r>
            <a:r>
              <a:rPr sz="2600" spc="-20" dirty="0">
                <a:latin typeface="Calibri"/>
                <a:cs typeface="Calibri"/>
              </a:rPr>
              <a:t>you’re </a:t>
            </a:r>
            <a:r>
              <a:rPr sz="2600" spc="-45" dirty="0">
                <a:latin typeface="Calibri"/>
                <a:cs typeface="Calibri"/>
              </a:rPr>
              <a:t>older. </a:t>
            </a:r>
            <a:r>
              <a:rPr sz="2600" dirty="0">
                <a:latin typeface="Calibri"/>
                <a:cs typeface="Calibri"/>
              </a:rPr>
              <a:t>When </a:t>
            </a:r>
            <a:r>
              <a:rPr sz="2600" spc="-10" dirty="0">
                <a:latin typeface="Calibri"/>
                <a:cs typeface="Calibri"/>
              </a:rPr>
              <a:t>you </a:t>
            </a:r>
            <a:r>
              <a:rPr sz="2600" spc="-15" dirty="0">
                <a:latin typeface="Calibri"/>
                <a:cs typeface="Calibri"/>
              </a:rPr>
              <a:t>start  </a:t>
            </a:r>
            <a:r>
              <a:rPr sz="2600" spc="-10" dirty="0">
                <a:latin typeface="Calibri"/>
                <a:cs typeface="Calibri"/>
              </a:rPr>
              <a:t>becoming </a:t>
            </a:r>
            <a:r>
              <a:rPr sz="2600" dirty="0">
                <a:latin typeface="Calibri"/>
                <a:cs typeface="Calibri"/>
              </a:rPr>
              <a:t>a </a:t>
            </a:r>
            <a:r>
              <a:rPr sz="2600" spc="-10" dirty="0" smtClean="0">
                <a:latin typeface="Calibri"/>
                <a:cs typeface="Calibri"/>
              </a:rPr>
              <a:t>teenager…</a:t>
            </a:r>
            <a:r>
              <a:rPr lang="en-GB" sz="2600" spc="-10" dirty="0" smtClean="0">
                <a:latin typeface="Calibri"/>
                <a:cs typeface="Calibri"/>
              </a:rPr>
              <a:t> </a:t>
            </a:r>
            <a:r>
              <a:rPr sz="2600" spc="-10" dirty="0" smtClean="0">
                <a:latin typeface="Calibri"/>
                <a:cs typeface="Calibri"/>
              </a:rPr>
              <a:t>you </a:t>
            </a:r>
            <a:r>
              <a:rPr sz="2600" spc="-15" dirty="0">
                <a:latin typeface="Calibri"/>
                <a:cs typeface="Calibri"/>
              </a:rPr>
              <a:t>start </a:t>
            </a:r>
            <a:r>
              <a:rPr sz="2600" dirty="0">
                <a:latin typeface="Calibri"/>
                <a:cs typeface="Calibri"/>
              </a:rPr>
              <a:t>thinking </a:t>
            </a:r>
            <a:r>
              <a:rPr sz="2600" spc="-10" dirty="0">
                <a:latin typeface="Calibri"/>
                <a:cs typeface="Calibri"/>
              </a:rPr>
              <a:t>more </a:t>
            </a:r>
            <a:r>
              <a:rPr sz="2600" dirty="0">
                <a:latin typeface="Calibri"/>
                <a:cs typeface="Calibri"/>
              </a:rPr>
              <a:t>and </a:t>
            </a:r>
            <a:r>
              <a:rPr sz="2600" spc="-10" dirty="0">
                <a:latin typeface="Calibri"/>
                <a:cs typeface="Calibri"/>
              </a:rPr>
              <a:t>more  </a:t>
            </a:r>
            <a:r>
              <a:rPr sz="2600" spc="-15" dirty="0">
                <a:latin typeface="Calibri"/>
                <a:cs typeface="Calibri"/>
              </a:rPr>
              <a:t>into</a:t>
            </a:r>
            <a:r>
              <a:rPr sz="2600" spc="-10" dirty="0">
                <a:latin typeface="Calibri"/>
                <a:cs typeface="Calibri"/>
              </a:rPr>
              <a:t> </a:t>
            </a:r>
            <a:r>
              <a:rPr sz="2600" dirty="0">
                <a:latin typeface="Calibri"/>
                <a:cs typeface="Calibri"/>
              </a:rPr>
              <a:t>it.	I </a:t>
            </a:r>
            <a:r>
              <a:rPr sz="2600" spc="-15" dirty="0">
                <a:latin typeface="Calibri"/>
                <a:cs typeface="Calibri"/>
              </a:rPr>
              <a:t>was </a:t>
            </a:r>
            <a:r>
              <a:rPr sz="2600" spc="-10" dirty="0">
                <a:latin typeface="Calibri"/>
                <a:cs typeface="Calibri"/>
              </a:rPr>
              <a:t>naughty </a:t>
            </a:r>
            <a:r>
              <a:rPr sz="2600" spc="-15" dirty="0">
                <a:latin typeface="Calibri"/>
                <a:cs typeface="Calibri"/>
              </a:rPr>
              <a:t>at </a:t>
            </a:r>
            <a:r>
              <a:rPr sz="2600" spc="-10" dirty="0">
                <a:latin typeface="Calibri"/>
                <a:cs typeface="Calibri"/>
              </a:rPr>
              <a:t>school </a:t>
            </a:r>
            <a:r>
              <a:rPr sz="2600" dirty="0">
                <a:latin typeface="Calibri"/>
                <a:cs typeface="Calibri"/>
              </a:rPr>
              <a:t>and it </a:t>
            </a:r>
            <a:r>
              <a:rPr sz="2600" spc="-5" dirty="0">
                <a:latin typeface="Calibri"/>
                <a:cs typeface="Calibri"/>
              </a:rPr>
              <a:t>might</a:t>
            </a:r>
            <a:r>
              <a:rPr sz="2600" spc="-40" dirty="0">
                <a:latin typeface="Calibri"/>
                <a:cs typeface="Calibri"/>
              </a:rPr>
              <a:t> </a:t>
            </a:r>
            <a:r>
              <a:rPr sz="2600" spc="-20" dirty="0">
                <a:latin typeface="Calibri"/>
                <a:cs typeface="Calibri"/>
              </a:rPr>
              <a:t>have</a:t>
            </a:r>
            <a:r>
              <a:rPr sz="2600" spc="-5" dirty="0">
                <a:latin typeface="Calibri"/>
                <a:cs typeface="Calibri"/>
              </a:rPr>
              <a:t> </a:t>
            </a:r>
            <a:r>
              <a:rPr sz="2600" dirty="0">
                <a:latin typeface="Calibri"/>
                <a:cs typeface="Calibri"/>
              </a:rPr>
              <a:t>helped  me </a:t>
            </a:r>
            <a:r>
              <a:rPr sz="2600" spc="-5" dirty="0">
                <a:latin typeface="Calibri"/>
                <a:cs typeface="Calibri"/>
              </a:rPr>
              <a:t>because </a:t>
            </a:r>
            <a:r>
              <a:rPr sz="2600" dirty="0">
                <a:latin typeface="Calibri"/>
                <a:cs typeface="Calibri"/>
              </a:rPr>
              <a:t>it's </a:t>
            </a:r>
            <a:r>
              <a:rPr sz="2600" spc="-20" dirty="0">
                <a:latin typeface="Calibri"/>
                <a:cs typeface="Calibri"/>
              </a:rPr>
              <a:t>like </a:t>
            </a:r>
            <a:r>
              <a:rPr sz="2600" spc="-15" dirty="0">
                <a:latin typeface="Calibri"/>
                <a:cs typeface="Calibri"/>
              </a:rPr>
              <a:t>constantly </a:t>
            </a:r>
            <a:r>
              <a:rPr sz="2600" spc="-5" dirty="0">
                <a:latin typeface="Calibri"/>
                <a:cs typeface="Calibri"/>
              </a:rPr>
              <a:t>on </a:t>
            </a:r>
            <a:r>
              <a:rPr sz="2600" spc="-10" dirty="0">
                <a:latin typeface="Calibri"/>
                <a:cs typeface="Calibri"/>
              </a:rPr>
              <a:t>your </a:t>
            </a:r>
            <a:r>
              <a:rPr sz="2600" dirty="0">
                <a:latin typeface="Calibri"/>
                <a:cs typeface="Calibri"/>
              </a:rPr>
              <a:t>mind. </a:t>
            </a:r>
            <a:r>
              <a:rPr sz="2600" spc="-30" dirty="0">
                <a:latin typeface="Calibri"/>
                <a:cs typeface="Calibri"/>
              </a:rPr>
              <a:t>At </a:t>
            </a:r>
            <a:r>
              <a:rPr sz="2600" spc="-5" dirty="0">
                <a:latin typeface="Calibri"/>
                <a:cs typeface="Calibri"/>
              </a:rPr>
              <a:t>13, 14 </a:t>
            </a:r>
            <a:r>
              <a:rPr sz="2600" dirty="0">
                <a:latin typeface="Calibri"/>
                <a:cs typeface="Calibri"/>
              </a:rPr>
              <a:t>I  </a:t>
            </a:r>
            <a:r>
              <a:rPr sz="2600" spc="-10" dirty="0">
                <a:latin typeface="Calibri"/>
                <a:cs typeface="Calibri"/>
              </a:rPr>
              <a:t>was ready </a:t>
            </a:r>
            <a:r>
              <a:rPr sz="2600" spc="-15" dirty="0">
                <a:latin typeface="Calibri"/>
                <a:cs typeface="Calibri"/>
              </a:rPr>
              <a:t>to </a:t>
            </a:r>
            <a:r>
              <a:rPr sz="2600" dirty="0">
                <a:latin typeface="Calibri"/>
                <a:cs typeface="Calibri"/>
              </a:rPr>
              <a:t>meet them. And </a:t>
            </a:r>
            <a:r>
              <a:rPr sz="2600" spc="-5" dirty="0">
                <a:latin typeface="Calibri"/>
                <a:cs typeface="Calibri"/>
              </a:rPr>
              <a:t>knowing </a:t>
            </a:r>
            <a:r>
              <a:rPr sz="2600" spc="-10" dirty="0">
                <a:latin typeface="Calibri"/>
                <a:cs typeface="Calibri"/>
              </a:rPr>
              <a:t>that </a:t>
            </a:r>
            <a:r>
              <a:rPr sz="2600" dirty="0">
                <a:latin typeface="Calibri"/>
                <a:cs typeface="Calibri"/>
              </a:rPr>
              <a:t>I </a:t>
            </a:r>
            <a:r>
              <a:rPr sz="2600" spc="-5" dirty="0">
                <a:latin typeface="Calibri"/>
                <a:cs typeface="Calibri"/>
              </a:rPr>
              <a:t>couldn't  wasn't </a:t>
            </a:r>
            <a:r>
              <a:rPr sz="2600" dirty="0">
                <a:latin typeface="Calibri"/>
                <a:cs typeface="Calibri"/>
              </a:rPr>
              <a:t>a </a:t>
            </a:r>
            <a:r>
              <a:rPr sz="2600" spc="-10" dirty="0">
                <a:latin typeface="Calibri"/>
                <a:cs typeface="Calibri"/>
              </a:rPr>
              <a:t>good </a:t>
            </a:r>
            <a:r>
              <a:rPr sz="2600" dirty="0">
                <a:latin typeface="Calibri"/>
                <a:cs typeface="Calibri"/>
              </a:rPr>
              <a:t>thing. I </a:t>
            </a:r>
            <a:r>
              <a:rPr sz="2600" spc="-5" dirty="0">
                <a:latin typeface="Calibri"/>
                <a:cs typeface="Calibri"/>
              </a:rPr>
              <a:t>know they </a:t>
            </a:r>
            <a:r>
              <a:rPr sz="2600" spc="-20" dirty="0">
                <a:latin typeface="Calibri"/>
                <a:cs typeface="Calibri"/>
              </a:rPr>
              <a:t>say </a:t>
            </a:r>
            <a:r>
              <a:rPr sz="2600" dirty="0">
                <a:latin typeface="Calibri"/>
                <a:cs typeface="Calibri"/>
              </a:rPr>
              <a:t>it's 16 </a:t>
            </a:r>
            <a:r>
              <a:rPr sz="2600" spc="-5" dirty="0">
                <a:latin typeface="Calibri"/>
                <a:cs typeface="Calibri"/>
              </a:rPr>
              <a:t>or 18, but  sometimes </a:t>
            </a:r>
            <a:r>
              <a:rPr sz="2600" spc="-15" dirty="0">
                <a:latin typeface="Calibri"/>
                <a:cs typeface="Calibri"/>
              </a:rPr>
              <a:t>you're </a:t>
            </a:r>
            <a:r>
              <a:rPr sz="2600" spc="-10" dirty="0">
                <a:latin typeface="Calibri"/>
                <a:cs typeface="Calibri"/>
              </a:rPr>
              <a:t>ready </a:t>
            </a:r>
            <a:r>
              <a:rPr sz="2600" spc="-20" dirty="0">
                <a:latin typeface="Calibri"/>
                <a:cs typeface="Calibri"/>
              </a:rPr>
              <a:t>before </a:t>
            </a:r>
            <a:r>
              <a:rPr sz="2600" spc="-5" dirty="0">
                <a:latin typeface="Calibri"/>
                <a:cs typeface="Calibri"/>
              </a:rPr>
              <a:t>that. </a:t>
            </a:r>
            <a:r>
              <a:rPr sz="2600" spc="-35" dirty="0">
                <a:latin typeface="Calibri"/>
                <a:cs typeface="Calibri"/>
              </a:rPr>
              <a:t>At </a:t>
            </a:r>
            <a:r>
              <a:rPr sz="2600" dirty="0">
                <a:latin typeface="Calibri"/>
                <a:cs typeface="Calibri"/>
              </a:rPr>
              <a:t>14 I </a:t>
            </a:r>
            <a:r>
              <a:rPr sz="2600" spc="-10" dirty="0">
                <a:latin typeface="Calibri"/>
                <a:cs typeface="Calibri"/>
              </a:rPr>
              <a:t>was ready </a:t>
            </a:r>
            <a:r>
              <a:rPr sz="2600" spc="-15" dirty="0">
                <a:latin typeface="Calibri"/>
                <a:cs typeface="Calibri"/>
              </a:rPr>
              <a:t>to  </a:t>
            </a:r>
            <a:r>
              <a:rPr sz="2600" dirty="0">
                <a:latin typeface="Calibri"/>
                <a:cs typeface="Calibri"/>
              </a:rPr>
              <a:t>meet </a:t>
            </a:r>
            <a:r>
              <a:rPr sz="2600" spc="-20" dirty="0">
                <a:latin typeface="Calibri"/>
                <a:cs typeface="Calibri"/>
              </a:rPr>
              <a:t>[my </a:t>
            </a:r>
            <a:r>
              <a:rPr sz="2600" spc="-5" dirty="0">
                <a:latin typeface="Calibri"/>
                <a:cs typeface="Calibri"/>
              </a:rPr>
              <a:t>birth </a:t>
            </a:r>
            <a:r>
              <a:rPr sz="2600" dirty="0">
                <a:latin typeface="Calibri"/>
                <a:cs typeface="Calibri"/>
              </a:rPr>
              <a:t>mother] and it </a:t>
            </a:r>
            <a:r>
              <a:rPr sz="2600" spc="-10" dirty="0">
                <a:latin typeface="Calibri"/>
                <a:cs typeface="Calibri"/>
              </a:rPr>
              <a:t>might </a:t>
            </a:r>
            <a:r>
              <a:rPr sz="2600" spc="-20" dirty="0">
                <a:latin typeface="Calibri"/>
                <a:cs typeface="Calibri"/>
              </a:rPr>
              <a:t>have </a:t>
            </a:r>
            <a:r>
              <a:rPr sz="2600" spc="-5" dirty="0">
                <a:latin typeface="Calibri"/>
                <a:cs typeface="Calibri"/>
              </a:rPr>
              <a:t>helped </a:t>
            </a:r>
            <a:r>
              <a:rPr sz="2600" dirty="0">
                <a:latin typeface="Calibri"/>
                <a:cs typeface="Calibri"/>
              </a:rPr>
              <a:t>me</a:t>
            </a:r>
            <a:r>
              <a:rPr sz="2600" spc="-45" dirty="0">
                <a:latin typeface="Calibri"/>
                <a:cs typeface="Calibri"/>
              </a:rPr>
              <a:t> </a:t>
            </a:r>
            <a:r>
              <a:rPr sz="2600" spc="-5" dirty="0">
                <a:latin typeface="Calibri"/>
                <a:cs typeface="Calibri"/>
              </a:rPr>
              <a:t>out.  (Male, 20. </a:t>
            </a:r>
            <a:r>
              <a:rPr sz="2600" dirty="0">
                <a:latin typeface="Calibri"/>
                <a:cs typeface="Calibri"/>
              </a:rPr>
              <a:t>No </a:t>
            </a:r>
            <a:r>
              <a:rPr sz="2600" spc="-15" dirty="0">
                <a:latin typeface="Calibri"/>
                <a:cs typeface="Calibri"/>
              </a:rPr>
              <a:t>contact </a:t>
            </a:r>
            <a:r>
              <a:rPr sz="2600" dirty="0">
                <a:latin typeface="Calibri"/>
                <a:cs typeface="Calibri"/>
              </a:rPr>
              <a:t>with </a:t>
            </a:r>
            <a:r>
              <a:rPr sz="2600" spc="-5" dirty="0">
                <a:latin typeface="Calibri"/>
                <a:cs typeface="Calibri"/>
              </a:rPr>
              <a:t>birth </a:t>
            </a:r>
            <a:r>
              <a:rPr sz="2600" spc="-35" dirty="0">
                <a:latin typeface="Calibri"/>
                <a:cs typeface="Calibri"/>
              </a:rPr>
              <a:t>mother, </a:t>
            </a:r>
            <a:r>
              <a:rPr sz="2600" spc="-5" dirty="0">
                <a:latin typeface="Calibri"/>
                <a:cs typeface="Calibri"/>
              </a:rPr>
              <a:t>met her </a:t>
            </a:r>
            <a:r>
              <a:rPr sz="2600" spc="-10" dirty="0">
                <a:latin typeface="Calibri"/>
                <a:cs typeface="Calibri"/>
              </a:rPr>
              <a:t>age</a:t>
            </a:r>
            <a:r>
              <a:rPr sz="2600" spc="-25" dirty="0">
                <a:latin typeface="Calibri"/>
                <a:cs typeface="Calibri"/>
              </a:rPr>
              <a:t> </a:t>
            </a:r>
            <a:r>
              <a:rPr sz="2600" spc="-5" dirty="0">
                <a:latin typeface="Calibri"/>
                <a:cs typeface="Calibri"/>
              </a:rPr>
              <a:t>16)</a:t>
            </a:r>
            <a:endParaRPr sz="2600" dirty="0">
              <a:latin typeface="Calibri"/>
              <a:cs typeface="Calibri"/>
            </a:endParaRPr>
          </a:p>
        </p:txBody>
      </p:sp>
      <p:pic>
        <p:nvPicPr>
          <p:cNvPr id="5" name="Picture 2" descr="C:\Users\claudia.martins\AppData\Local\Microsoft\Windows\Temporary Internet Files\Content.Outlook\BMCVRHBY\UEA_NEW_BRAND_Magenta_190_115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83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0623" y="2075688"/>
            <a:ext cx="8324088" cy="9525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68312" y="2100643"/>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solidFill>
            <a:srgbClr val="FFFFFF">
              <a:alpha val="90194"/>
            </a:srgbClr>
          </a:solidFill>
        </p:spPr>
        <p:txBody>
          <a:bodyPr wrap="square" lIns="0" tIns="0" rIns="0" bIns="0" rtlCol="0"/>
          <a:lstStyle/>
          <a:p>
            <a:endParaRPr/>
          </a:p>
        </p:txBody>
      </p:sp>
      <p:sp>
        <p:nvSpPr>
          <p:cNvPr id="4" name="object 4"/>
          <p:cNvSpPr/>
          <p:nvPr/>
        </p:nvSpPr>
        <p:spPr>
          <a:xfrm>
            <a:off x="468312" y="2100643"/>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ln w="9525">
            <a:solidFill>
              <a:srgbClr val="4F81BC"/>
            </a:solidFill>
          </a:ln>
        </p:spPr>
        <p:txBody>
          <a:bodyPr wrap="square" lIns="0" tIns="0" rIns="0" bIns="0" rtlCol="0"/>
          <a:lstStyle/>
          <a:p>
            <a:endParaRPr/>
          </a:p>
        </p:txBody>
      </p:sp>
      <p:sp>
        <p:nvSpPr>
          <p:cNvPr id="5" name="object 5"/>
          <p:cNvSpPr/>
          <p:nvPr/>
        </p:nvSpPr>
        <p:spPr>
          <a:xfrm>
            <a:off x="835152" y="1577339"/>
            <a:ext cx="5849112" cy="110032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20623" y="3617976"/>
            <a:ext cx="8324088" cy="9525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68312" y="3642804"/>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solidFill>
            <a:srgbClr val="FFFFFF">
              <a:alpha val="90194"/>
            </a:srgbClr>
          </a:solidFill>
        </p:spPr>
        <p:txBody>
          <a:bodyPr wrap="square" lIns="0" tIns="0" rIns="0" bIns="0" rtlCol="0"/>
          <a:lstStyle/>
          <a:p>
            <a:endParaRPr/>
          </a:p>
        </p:txBody>
      </p:sp>
      <p:sp>
        <p:nvSpPr>
          <p:cNvPr id="8" name="object 8"/>
          <p:cNvSpPr/>
          <p:nvPr/>
        </p:nvSpPr>
        <p:spPr>
          <a:xfrm>
            <a:off x="468312" y="3642804"/>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ln w="9525">
            <a:solidFill>
              <a:srgbClr val="4F81BC"/>
            </a:solidFill>
          </a:ln>
        </p:spPr>
        <p:txBody>
          <a:bodyPr wrap="square" lIns="0" tIns="0" rIns="0" bIns="0" rtlCol="0"/>
          <a:lstStyle/>
          <a:p>
            <a:endParaRPr/>
          </a:p>
        </p:txBody>
      </p:sp>
      <p:sp>
        <p:nvSpPr>
          <p:cNvPr id="9" name="object 9"/>
          <p:cNvSpPr/>
          <p:nvPr/>
        </p:nvSpPr>
        <p:spPr>
          <a:xfrm>
            <a:off x="835152" y="3119627"/>
            <a:ext cx="5849112" cy="1100328"/>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20623" y="5160264"/>
            <a:ext cx="8324088" cy="9525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68312" y="5185067"/>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468312" y="5185067"/>
            <a:ext cx="8229600" cy="857250"/>
          </a:xfrm>
          <a:custGeom>
            <a:avLst/>
            <a:gdLst/>
            <a:ahLst/>
            <a:cxnLst/>
            <a:rect l="l" t="t" r="r" b="b"/>
            <a:pathLst>
              <a:path w="8229600" h="857250">
                <a:moveTo>
                  <a:pt x="0" y="856805"/>
                </a:moveTo>
                <a:lnTo>
                  <a:pt x="8229600" y="856805"/>
                </a:lnTo>
                <a:lnTo>
                  <a:pt x="8229600" y="0"/>
                </a:lnTo>
                <a:lnTo>
                  <a:pt x="0" y="0"/>
                </a:lnTo>
                <a:lnTo>
                  <a:pt x="0" y="856805"/>
                </a:lnTo>
                <a:close/>
              </a:path>
            </a:pathLst>
          </a:custGeom>
          <a:ln w="9525">
            <a:solidFill>
              <a:srgbClr val="4F81BC"/>
            </a:solidFill>
          </a:ln>
        </p:spPr>
        <p:txBody>
          <a:bodyPr wrap="square" lIns="0" tIns="0" rIns="0" bIns="0" rtlCol="0"/>
          <a:lstStyle/>
          <a:p>
            <a:endParaRPr/>
          </a:p>
        </p:txBody>
      </p:sp>
      <p:sp>
        <p:nvSpPr>
          <p:cNvPr id="13" name="object 13"/>
          <p:cNvSpPr/>
          <p:nvPr/>
        </p:nvSpPr>
        <p:spPr>
          <a:xfrm>
            <a:off x="835152" y="4661915"/>
            <a:ext cx="7197852" cy="1100328"/>
          </a:xfrm>
          <a:prstGeom prst="rect">
            <a:avLst/>
          </a:prstGeom>
          <a:blipFill>
            <a:blip r:embed="rId7" cstate="print"/>
            <a:stretch>
              <a:fillRect/>
            </a:stretch>
          </a:blipFill>
        </p:spPr>
        <p:txBody>
          <a:bodyPr wrap="square" lIns="0" tIns="0" rIns="0" bIns="0" rtlCol="0"/>
          <a:lstStyle/>
          <a:p>
            <a:endParaRPr/>
          </a:p>
        </p:txBody>
      </p:sp>
      <p:sp>
        <p:nvSpPr>
          <p:cNvPr id="14" name="object 14"/>
          <p:cNvSpPr txBox="1"/>
          <p:nvPr/>
        </p:nvSpPr>
        <p:spPr>
          <a:xfrm>
            <a:off x="1133957" y="547751"/>
            <a:ext cx="7184390" cy="5260414"/>
          </a:xfrm>
          <a:prstGeom prst="rect">
            <a:avLst/>
          </a:prstGeom>
        </p:spPr>
        <p:txBody>
          <a:bodyPr vert="horz" wrap="square" lIns="0" tIns="0" rIns="0" bIns="0" rtlCol="0">
            <a:spAutoFit/>
          </a:bodyPr>
          <a:lstStyle/>
          <a:p>
            <a:pPr marL="158750">
              <a:lnSpc>
                <a:spcPct val="100000"/>
              </a:lnSpc>
            </a:pPr>
            <a:r>
              <a:rPr sz="3600" spc="-10" dirty="0">
                <a:solidFill>
                  <a:srgbClr val="F04C3E"/>
                </a:solidFill>
                <a:latin typeface="Calibri"/>
                <a:cs typeface="Calibri"/>
              </a:rPr>
              <a:t>Benefits </a:t>
            </a:r>
            <a:r>
              <a:rPr sz="3600" spc="-5" dirty="0">
                <a:solidFill>
                  <a:srgbClr val="F04C3E"/>
                </a:solidFill>
                <a:latin typeface="Calibri"/>
                <a:cs typeface="Calibri"/>
              </a:rPr>
              <a:t>of </a:t>
            </a:r>
            <a:r>
              <a:rPr sz="3600" spc="-20" dirty="0">
                <a:solidFill>
                  <a:srgbClr val="F04C3E"/>
                </a:solidFill>
                <a:latin typeface="Calibri"/>
                <a:cs typeface="Calibri"/>
              </a:rPr>
              <a:t>contact </a:t>
            </a:r>
            <a:r>
              <a:rPr sz="3600" spc="-25" dirty="0">
                <a:solidFill>
                  <a:srgbClr val="F04C3E"/>
                </a:solidFill>
                <a:latin typeface="Calibri"/>
                <a:cs typeface="Calibri"/>
              </a:rPr>
              <a:t>for </a:t>
            </a:r>
            <a:r>
              <a:rPr sz="3600" spc="-10" dirty="0">
                <a:solidFill>
                  <a:srgbClr val="F04C3E"/>
                </a:solidFill>
                <a:latin typeface="Calibri"/>
                <a:cs typeface="Calibri"/>
              </a:rPr>
              <a:t>adopted</a:t>
            </a:r>
            <a:r>
              <a:rPr sz="3600" spc="-15" dirty="0">
                <a:solidFill>
                  <a:srgbClr val="F04C3E"/>
                </a:solidFill>
                <a:latin typeface="Calibri"/>
                <a:cs typeface="Calibri"/>
              </a:rPr>
              <a:t> </a:t>
            </a:r>
            <a:r>
              <a:rPr sz="3600" spc="-10" dirty="0">
                <a:solidFill>
                  <a:srgbClr val="F04C3E"/>
                </a:solidFill>
                <a:latin typeface="Calibri"/>
                <a:cs typeface="Calibri"/>
              </a:rPr>
              <a:t>young</a:t>
            </a:r>
            <a:endParaRPr sz="3600" dirty="0">
              <a:solidFill>
                <a:srgbClr val="F04C3E"/>
              </a:solidFill>
              <a:latin typeface="Calibri"/>
              <a:cs typeface="Calibri"/>
            </a:endParaRPr>
          </a:p>
          <a:p>
            <a:pPr marL="3026410">
              <a:lnSpc>
                <a:spcPct val="100000"/>
              </a:lnSpc>
            </a:pPr>
            <a:r>
              <a:rPr sz="3600" spc="-5" dirty="0">
                <a:solidFill>
                  <a:srgbClr val="F04C3E"/>
                </a:solidFill>
                <a:latin typeface="Calibri"/>
                <a:cs typeface="Calibri"/>
              </a:rPr>
              <a:t>people</a:t>
            </a:r>
            <a:endParaRPr sz="3600" dirty="0">
              <a:solidFill>
                <a:srgbClr val="F04C3E"/>
              </a:solidFill>
              <a:latin typeface="Calibri"/>
              <a:cs typeface="Calibri"/>
            </a:endParaRPr>
          </a:p>
          <a:p>
            <a:pPr marL="12700">
              <a:lnSpc>
                <a:spcPct val="100000"/>
              </a:lnSpc>
              <a:spcBef>
                <a:spcPts val="3105"/>
              </a:spcBef>
            </a:pPr>
            <a:r>
              <a:rPr sz="3600" b="1" spc="-5" dirty="0">
                <a:solidFill>
                  <a:srgbClr val="FFFFFF"/>
                </a:solidFill>
                <a:latin typeface="Cambria"/>
                <a:cs typeface="Cambria"/>
              </a:rPr>
              <a:t>Information</a:t>
            </a:r>
            <a:r>
              <a:rPr sz="3600" b="1" spc="-70" dirty="0">
                <a:solidFill>
                  <a:srgbClr val="FFFFFF"/>
                </a:solidFill>
                <a:latin typeface="Cambria"/>
                <a:cs typeface="Cambria"/>
              </a:rPr>
              <a:t> </a:t>
            </a:r>
            <a:r>
              <a:rPr sz="3600" b="1" spc="-5" dirty="0">
                <a:solidFill>
                  <a:srgbClr val="FFFFFF"/>
                </a:solidFill>
                <a:latin typeface="Cambria"/>
                <a:cs typeface="Cambria"/>
              </a:rPr>
              <a:t>Needs</a:t>
            </a:r>
            <a:endParaRPr sz="3600" dirty="0">
              <a:latin typeface="Cambria"/>
              <a:cs typeface="Cambria"/>
            </a:endParaRPr>
          </a:p>
          <a:p>
            <a:pPr>
              <a:lnSpc>
                <a:spcPct val="100000"/>
              </a:lnSpc>
            </a:pPr>
            <a:endParaRPr sz="3600" dirty="0">
              <a:latin typeface="Times New Roman"/>
              <a:cs typeface="Times New Roman"/>
            </a:endParaRPr>
          </a:p>
          <a:p>
            <a:pPr>
              <a:lnSpc>
                <a:spcPct val="100000"/>
              </a:lnSpc>
              <a:spcBef>
                <a:spcPts val="5"/>
              </a:spcBef>
            </a:pPr>
            <a:endParaRPr sz="3200" dirty="0">
              <a:latin typeface="Times New Roman"/>
              <a:cs typeface="Times New Roman"/>
            </a:endParaRPr>
          </a:p>
          <a:p>
            <a:pPr marL="12700">
              <a:lnSpc>
                <a:spcPct val="100000"/>
              </a:lnSpc>
            </a:pPr>
            <a:r>
              <a:rPr sz="3600" b="1" spc="-10" dirty="0">
                <a:solidFill>
                  <a:srgbClr val="FFFFFF"/>
                </a:solidFill>
                <a:latin typeface="Cambria"/>
                <a:cs typeface="Cambria"/>
              </a:rPr>
              <a:t>Relationships</a:t>
            </a:r>
            <a:endParaRPr sz="3600" dirty="0">
              <a:latin typeface="Cambria"/>
              <a:cs typeface="Cambria"/>
            </a:endParaRPr>
          </a:p>
          <a:p>
            <a:pPr>
              <a:lnSpc>
                <a:spcPct val="100000"/>
              </a:lnSpc>
            </a:pPr>
            <a:endParaRPr sz="3600" dirty="0">
              <a:latin typeface="Times New Roman"/>
              <a:cs typeface="Times New Roman"/>
            </a:endParaRPr>
          </a:p>
          <a:p>
            <a:pPr>
              <a:lnSpc>
                <a:spcPct val="100000"/>
              </a:lnSpc>
              <a:spcBef>
                <a:spcPts val="5"/>
              </a:spcBef>
            </a:pPr>
            <a:endParaRPr sz="3200" dirty="0">
              <a:latin typeface="Times New Roman"/>
              <a:cs typeface="Times New Roman"/>
            </a:endParaRPr>
          </a:p>
          <a:p>
            <a:pPr marL="12700">
              <a:lnSpc>
                <a:spcPct val="100000"/>
              </a:lnSpc>
            </a:pPr>
            <a:r>
              <a:rPr sz="3600" b="1" spc="-5" dirty="0">
                <a:solidFill>
                  <a:srgbClr val="FFFFFF"/>
                </a:solidFill>
                <a:latin typeface="Cambria"/>
                <a:cs typeface="Cambria"/>
              </a:rPr>
              <a:t>Openness in </a:t>
            </a:r>
            <a:r>
              <a:rPr sz="3600" b="1" spc="-35" dirty="0">
                <a:solidFill>
                  <a:srgbClr val="FFFFFF"/>
                </a:solidFill>
                <a:latin typeface="Cambria"/>
                <a:cs typeface="Cambria"/>
              </a:rPr>
              <a:t>Adoptive</a:t>
            </a:r>
            <a:r>
              <a:rPr sz="3600" b="1" spc="-25" dirty="0">
                <a:solidFill>
                  <a:srgbClr val="FFFFFF"/>
                </a:solidFill>
                <a:latin typeface="Cambria"/>
                <a:cs typeface="Cambria"/>
              </a:rPr>
              <a:t> </a:t>
            </a:r>
            <a:r>
              <a:rPr sz="3600" b="1" spc="-50" dirty="0">
                <a:solidFill>
                  <a:srgbClr val="FFFFFF"/>
                </a:solidFill>
                <a:latin typeface="Cambria"/>
                <a:cs typeface="Cambria"/>
              </a:rPr>
              <a:t>Family</a:t>
            </a:r>
            <a:endParaRPr sz="3600" dirty="0">
              <a:latin typeface="Cambria"/>
              <a:cs typeface="Cambria"/>
            </a:endParaRPr>
          </a:p>
        </p:txBody>
      </p:sp>
      <p:pic>
        <p:nvPicPr>
          <p:cNvPr id="15" name="Picture 2" descr="C:\Users\claudia.martins\AppData\Local\Microsoft\Windows\Temporary Internet Files\Content.Outlook\BMCVRHBY\UEA_NEW_BRAND_Magenta_190_115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3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20339" y="1684020"/>
            <a:ext cx="3470148" cy="3438144"/>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3334003" y="2446146"/>
            <a:ext cx="2203450" cy="1743075"/>
          </a:xfrm>
          <a:prstGeom prst="rect">
            <a:avLst/>
          </a:prstGeom>
        </p:spPr>
        <p:txBody>
          <a:bodyPr vert="horz" wrap="square" lIns="0" tIns="0" rIns="0" bIns="0" rtlCol="0">
            <a:spAutoFit/>
          </a:bodyPr>
          <a:lstStyle/>
          <a:p>
            <a:pPr algn="ctr">
              <a:lnSpc>
                <a:spcPts val="6665"/>
              </a:lnSpc>
            </a:pPr>
            <a:r>
              <a:rPr sz="5800" spc="-15" dirty="0">
                <a:latin typeface="Calibri"/>
                <a:cs typeface="Calibri"/>
              </a:rPr>
              <a:t>Finding</a:t>
            </a:r>
            <a:endParaRPr sz="5800">
              <a:latin typeface="Calibri"/>
              <a:cs typeface="Calibri"/>
            </a:endParaRPr>
          </a:p>
          <a:p>
            <a:pPr marL="6350" algn="ctr">
              <a:lnSpc>
                <a:spcPts val="6665"/>
              </a:lnSpc>
            </a:pPr>
            <a:r>
              <a:rPr sz="5800" spc="-5" dirty="0">
                <a:latin typeface="Calibri"/>
                <a:cs typeface="Calibri"/>
              </a:rPr>
              <a:t>out…</a:t>
            </a:r>
            <a:endParaRPr sz="5800">
              <a:latin typeface="Calibri"/>
              <a:cs typeface="Calibri"/>
            </a:endParaRPr>
          </a:p>
        </p:txBody>
      </p:sp>
      <p:sp>
        <p:nvSpPr>
          <p:cNvPr id="4" name="object 4"/>
          <p:cNvSpPr/>
          <p:nvPr/>
        </p:nvSpPr>
        <p:spPr>
          <a:xfrm>
            <a:off x="3557015" y="342900"/>
            <a:ext cx="1761743" cy="1763267"/>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800093" y="743457"/>
            <a:ext cx="1022350" cy="564257"/>
          </a:xfrm>
          <a:prstGeom prst="rect">
            <a:avLst/>
          </a:prstGeom>
        </p:spPr>
        <p:txBody>
          <a:bodyPr vert="horz" wrap="square" lIns="0" tIns="0" rIns="0" bIns="0" rtlCol="0">
            <a:spAutoFit/>
          </a:bodyPr>
          <a:lstStyle/>
          <a:p>
            <a:pPr marL="276225" marR="5080" indent="-264160" algn="ctr">
              <a:lnSpc>
                <a:spcPts val="2210"/>
              </a:lnSpc>
            </a:pPr>
            <a:r>
              <a:rPr sz="2000" b="0" dirty="0">
                <a:solidFill>
                  <a:schemeClr val="tx1"/>
                </a:solidFill>
                <a:latin typeface="Calibri" panose="020F0502020204030204" pitchFamily="34" charset="0"/>
              </a:rPr>
              <a:t>Who am</a:t>
            </a:r>
            <a:r>
              <a:rPr sz="2000" b="0" spc="-100" dirty="0">
                <a:solidFill>
                  <a:schemeClr val="tx1"/>
                </a:solidFill>
                <a:latin typeface="Calibri" panose="020F0502020204030204" pitchFamily="34" charset="0"/>
              </a:rPr>
              <a:t> </a:t>
            </a:r>
            <a:r>
              <a:rPr sz="2000" b="0" dirty="0">
                <a:solidFill>
                  <a:schemeClr val="tx1"/>
                </a:solidFill>
                <a:latin typeface="Calibri" panose="020F0502020204030204" pitchFamily="34" charset="0"/>
              </a:rPr>
              <a:t>I  </a:t>
            </a:r>
            <a:r>
              <a:rPr sz="2000" b="0" spc="-15" dirty="0">
                <a:solidFill>
                  <a:schemeClr val="tx1"/>
                </a:solidFill>
                <a:latin typeface="Calibri" panose="020F0502020204030204" pitchFamily="34" charset="0"/>
              </a:rPr>
              <a:t>like</a:t>
            </a:r>
            <a:r>
              <a:rPr sz="2000" spc="-15" dirty="0">
                <a:solidFill>
                  <a:schemeClr val="tx1"/>
                </a:solidFill>
                <a:latin typeface="Calibri" panose="020F0502020204030204" pitchFamily="34" charset="0"/>
              </a:rPr>
              <a:t>?</a:t>
            </a:r>
            <a:endParaRPr sz="2000" dirty="0">
              <a:solidFill>
                <a:schemeClr val="tx1"/>
              </a:solidFill>
              <a:latin typeface="Calibri" panose="020F0502020204030204" pitchFamily="34" charset="0"/>
            </a:endParaRPr>
          </a:p>
        </p:txBody>
      </p:sp>
      <p:sp>
        <p:nvSpPr>
          <p:cNvPr id="6" name="object 6"/>
          <p:cNvSpPr/>
          <p:nvPr/>
        </p:nvSpPr>
        <p:spPr>
          <a:xfrm>
            <a:off x="5629655" y="1848611"/>
            <a:ext cx="1761744" cy="1761744"/>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974841" y="2414142"/>
            <a:ext cx="1074420" cy="581660"/>
          </a:xfrm>
          <a:prstGeom prst="rect">
            <a:avLst/>
          </a:prstGeom>
        </p:spPr>
        <p:txBody>
          <a:bodyPr vert="horz" wrap="square" lIns="0" tIns="0" rIns="0" bIns="0" rtlCol="0">
            <a:spAutoFit/>
          </a:bodyPr>
          <a:lstStyle/>
          <a:p>
            <a:pPr marL="44450" marR="5080" indent="-32384">
              <a:lnSpc>
                <a:spcPts val="2210"/>
              </a:lnSpc>
            </a:pPr>
            <a:r>
              <a:rPr sz="2000" spc="-10" dirty="0">
                <a:latin typeface="Calibri"/>
                <a:cs typeface="Calibri"/>
              </a:rPr>
              <a:t>Why was</a:t>
            </a:r>
            <a:r>
              <a:rPr sz="2000" spc="-90" dirty="0">
                <a:latin typeface="Calibri"/>
                <a:cs typeface="Calibri"/>
              </a:rPr>
              <a:t> </a:t>
            </a:r>
            <a:r>
              <a:rPr sz="2000" dirty="0">
                <a:latin typeface="Calibri"/>
                <a:cs typeface="Calibri"/>
              </a:rPr>
              <a:t>I  </a:t>
            </a:r>
            <a:r>
              <a:rPr sz="2000" spc="-5" dirty="0">
                <a:latin typeface="Calibri"/>
                <a:cs typeface="Calibri"/>
              </a:rPr>
              <a:t>adopted?</a:t>
            </a:r>
            <a:endParaRPr sz="2000">
              <a:latin typeface="Calibri"/>
              <a:cs typeface="Calibri"/>
            </a:endParaRPr>
          </a:p>
        </p:txBody>
      </p:sp>
      <p:sp>
        <p:nvSpPr>
          <p:cNvPr id="8" name="object 8"/>
          <p:cNvSpPr/>
          <p:nvPr/>
        </p:nvSpPr>
        <p:spPr>
          <a:xfrm>
            <a:off x="4837176" y="4285488"/>
            <a:ext cx="1763268" cy="1761744"/>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271642" y="4567326"/>
            <a:ext cx="895350" cy="1143635"/>
          </a:xfrm>
          <a:prstGeom prst="rect">
            <a:avLst/>
          </a:prstGeom>
        </p:spPr>
        <p:txBody>
          <a:bodyPr vert="horz" wrap="square" lIns="0" tIns="0" rIns="0" bIns="0" rtlCol="0">
            <a:spAutoFit/>
          </a:bodyPr>
          <a:lstStyle/>
          <a:p>
            <a:pPr algn="ctr">
              <a:lnSpc>
                <a:spcPts val="2105"/>
              </a:lnSpc>
            </a:pPr>
            <a:r>
              <a:rPr sz="2000" spc="-5" dirty="0">
                <a:latin typeface="Calibri"/>
                <a:cs typeface="Calibri"/>
              </a:rPr>
              <a:t>How</a:t>
            </a:r>
            <a:r>
              <a:rPr sz="2000" spc="-90" dirty="0">
                <a:latin typeface="Calibri"/>
                <a:cs typeface="Calibri"/>
              </a:rPr>
              <a:t> </a:t>
            </a:r>
            <a:r>
              <a:rPr sz="2000" spc="-10" dirty="0">
                <a:latin typeface="Calibri"/>
                <a:cs typeface="Calibri"/>
              </a:rPr>
              <a:t>are</a:t>
            </a:r>
            <a:endParaRPr sz="2000">
              <a:latin typeface="Calibri"/>
              <a:cs typeface="Calibri"/>
            </a:endParaRPr>
          </a:p>
          <a:p>
            <a:pPr marL="12700" marR="5080" algn="ctr">
              <a:lnSpc>
                <a:spcPct val="91600"/>
              </a:lnSpc>
              <a:spcBef>
                <a:spcPts val="105"/>
              </a:spcBef>
            </a:pPr>
            <a:r>
              <a:rPr sz="2000" spc="-20" dirty="0">
                <a:latin typeface="Calibri"/>
                <a:cs typeface="Calibri"/>
              </a:rPr>
              <a:t>my</a:t>
            </a:r>
            <a:r>
              <a:rPr sz="2000" spc="-85" dirty="0">
                <a:latin typeface="Calibri"/>
                <a:cs typeface="Calibri"/>
              </a:rPr>
              <a:t> </a:t>
            </a:r>
            <a:r>
              <a:rPr sz="2000" spc="-5" dirty="0">
                <a:latin typeface="Calibri"/>
                <a:cs typeface="Calibri"/>
              </a:rPr>
              <a:t>birth  </a:t>
            </a:r>
            <a:r>
              <a:rPr sz="2000" spc="-10" dirty="0">
                <a:latin typeface="Calibri"/>
                <a:cs typeface="Calibri"/>
              </a:rPr>
              <a:t>family  </a:t>
            </a:r>
            <a:r>
              <a:rPr sz="2000" spc="-5" dirty="0">
                <a:latin typeface="Calibri"/>
                <a:cs typeface="Calibri"/>
              </a:rPr>
              <a:t>now?</a:t>
            </a:r>
            <a:endParaRPr sz="2000">
              <a:latin typeface="Calibri"/>
              <a:cs typeface="Calibri"/>
            </a:endParaRPr>
          </a:p>
        </p:txBody>
      </p:sp>
      <p:sp>
        <p:nvSpPr>
          <p:cNvPr id="10" name="object 10"/>
          <p:cNvSpPr/>
          <p:nvPr/>
        </p:nvSpPr>
        <p:spPr>
          <a:xfrm>
            <a:off x="2276855" y="4285488"/>
            <a:ext cx="1761744" cy="1761744"/>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2633598" y="4706899"/>
            <a:ext cx="1047115" cy="864869"/>
          </a:xfrm>
          <a:prstGeom prst="rect">
            <a:avLst/>
          </a:prstGeom>
        </p:spPr>
        <p:txBody>
          <a:bodyPr vert="horz" wrap="square" lIns="0" tIns="0" rIns="0" bIns="0" rtlCol="0">
            <a:spAutoFit/>
          </a:bodyPr>
          <a:lstStyle/>
          <a:p>
            <a:pPr marL="12700" marR="5080" algn="ctr">
              <a:lnSpc>
                <a:spcPct val="91700"/>
              </a:lnSpc>
            </a:pPr>
            <a:r>
              <a:rPr sz="2000" spc="-5" dirty="0">
                <a:latin typeface="Calibri"/>
                <a:cs typeface="Calibri"/>
              </a:rPr>
              <a:t>Where</a:t>
            </a:r>
            <a:r>
              <a:rPr sz="2000" spc="-110" dirty="0">
                <a:latin typeface="Calibri"/>
                <a:cs typeface="Calibri"/>
              </a:rPr>
              <a:t> </a:t>
            </a:r>
            <a:r>
              <a:rPr sz="2000" spc="-5" dirty="0">
                <a:latin typeface="Calibri"/>
                <a:cs typeface="Calibri"/>
              </a:rPr>
              <a:t>do  </a:t>
            </a:r>
            <a:r>
              <a:rPr sz="2000" dirty="0">
                <a:latin typeface="Calibri"/>
                <a:cs typeface="Calibri"/>
              </a:rPr>
              <a:t>I </a:t>
            </a:r>
            <a:r>
              <a:rPr sz="2000" spc="-5" dirty="0">
                <a:latin typeface="Calibri"/>
                <a:cs typeface="Calibri"/>
              </a:rPr>
              <a:t>come  </a:t>
            </a:r>
            <a:r>
              <a:rPr sz="2000" spc="-10" dirty="0">
                <a:latin typeface="Calibri"/>
                <a:cs typeface="Calibri"/>
              </a:rPr>
              <a:t>from?</a:t>
            </a:r>
            <a:endParaRPr sz="2000">
              <a:latin typeface="Calibri"/>
              <a:cs typeface="Calibri"/>
            </a:endParaRPr>
          </a:p>
        </p:txBody>
      </p:sp>
      <p:sp>
        <p:nvSpPr>
          <p:cNvPr id="12" name="object 12"/>
          <p:cNvSpPr/>
          <p:nvPr/>
        </p:nvSpPr>
        <p:spPr>
          <a:xfrm>
            <a:off x="1484375" y="1848611"/>
            <a:ext cx="1763268" cy="1761744"/>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1790192" y="2130704"/>
            <a:ext cx="1152525" cy="1143635"/>
          </a:xfrm>
          <a:prstGeom prst="rect">
            <a:avLst/>
          </a:prstGeom>
        </p:spPr>
        <p:txBody>
          <a:bodyPr vert="horz" wrap="square" lIns="0" tIns="3810" rIns="0" bIns="0" rtlCol="0">
            <a:spAutoFit/>
          </a:bodyPr>
          <a:lstStyle/>
          <a:p>
            <a:pPr marL="12700" marR="5080" algn="ctr">
              <a:lnSpc>
                <a:spcPts val="2210"/>
              </a:lnSpc>
              <a:spcBef>
                <a:spcPts val="30"/>
              </a:spcBef>
            </a:pPr>
            <a:r>
              <a:rPr sz="2000" spc="-5" dirty="0">
                <a:latin typeface="Calibri"/>
                <a:cs typeface="Calibri"/>
              </a:rPr>
              <a:t>Do </a:t>
            </a:r>
            <a:r>
              <a:rPr sz="2000" spc="-25" dirty="0">
                <a:latin typeface="Calibri"/>
                <a:cs typeface="Calibri"/>
              </a:rPr>
              <a:t>my  </a:t>
            </a:r>
            <a:r>
              <a:rPr sz="2000" spc="-5" dirty="0">
                <a:latin typeface="Calibri"/>
                <a:cs typeface="Calibri"/>
              </a:rPr>
              <a:t>birth</a:t>
            </a:r>
            <a:endParaRPr sz="2000" dirty="0">
              <a:latin typeface="Calibri"/>
              <a:cs typeface="Calibri"/>
            </a:endParaRPr>
          </a:p>
          <a:p>
            <a:pPr algn="ctr">
              <a:lnSpc>
                <a:spcPts val="2055"/>
              </a:lnSpc>
            </a:pPr>
            <a:r>
              <a:rPr sz="2000" spc="-10" dirty="0">
                <a:latin typeface="Calibri"/>
                <a:cs typeface="Calibri"/>
              </a:rPr>
              <a:t>family</a:t>
            </a:r>
            <a:r>
              <a:rPr sz="2000" spc="-80" dirty="0">
                <a:latin typeface="Calibri"/>
                <a:cs typeface="Calibri"/>
              </a:rPr>
              <a:t> </a:t>
            </a:r>
            <a:r>
              <a:rPr sz="2000" spc="-10" dirty="0">
                <a:latin typeface="Calibri"/>
                <a:cs typeface="Calibri"/>
              </a:rPr>
              <a:t>care</a:t>
            </a:r>
            <a:endParaRPr sz="2000" dirty="0">
              <a:latin typeface="Calibri"/>
              <a:cs typeface="Calibri"/>
            </a:endParaRPr>
          </a:p>
          <a:p>
            <a:pPr algn="ctr">
              <a:lnSpc>
                <a:spcPts val="2300"/>
              </a:lnSpc>
            </a:pPr>
            <a:r>
              <a:rPr sz="2000" dirty="0">
                <a:latin typeface="Calibri"/>
                <a:cs typeface="Calibri"/>
              </a:rPr>
              <a:t>about</a:t>
            </a:r>
            <a:r>
              <a:rPr sz="2000" spc="-100" dirty="0">
                <a:latin typeface="Calibri"/>
                <a:cs typeface="Calibri"/>
              </a:rPr>
              <a:t> </a:t>
            </a:r>
            <a:r>
              <a:rPr sz="2000" spc="-5" dirty="0">
                <a:latin typeface="Calibri"/>
                <a:cs typeface="Calibri"/>
              </a:rPr>
              <a:t>me?</a:t>
            </a:r>
            <a:endParaRPr sz="2000" dirty="0">
              <a:latin typeface="Calibri"/>
              <a:cs typeface="Calibri"/>
            </a:endParaRPr>
          </a:p>
        </p:txBody>
      </p:sp>
      <p:pic>
        <p:nvPicPr>
          <p:cNvPr id="14" name="Picture 2" descr="C:\Users\claudia.martins\AppData\Local\Microsoft\Windows\Temporary Internet Files\Content.Outlook\BMCVRHBY\UEA_NEW_BRAND_Magenta_190_115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9163" y="6127759"/>
            <a:ext cx="1043941" cy="62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44310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iP knowledge exchange slides template 2015">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 knowledge exchange slides template 2015</Template>
  <TotalTime>562</TotalTime>
  <Words>3365</Words>
  <Application>Microsoft Office PowerPoint</Application>
  <PresentationFormat>On-screen Show (4:3)</PresentationFormat>
  <Paragraphs>172</Paragraphs>
  <Slides>16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Cambria</vt:lpstr>
      <vt:lpstr>Times New Roman</vt:lpstr>
      <vt:lpstr>Verdana</vt:lpstr>
      <vt:lpstr>Wingdings</vt:lpstr>
      <vt:lpstr>Wingdings 2</vt:lpstr>
      <vt:lpstr>RiP knowledge exchange slides template 2015</vt:lpstr>
      <vt:lpstr>2_RiP Powerpoint</vt:lpstr>
      <vt:lpstr>PowerPoint Presentation</vt:lpstr>
      <vt:lpstr>Young people’s satisfaction with contact arrangements</vt:lpstr>
      <vt:lpstr>High satisfaction (n=17)</vt:lpstr>
      <vt:lpstr>Mixed satisfaction (n=10)</vt:lpstr>
      <vt:lpstr>Mixed satisfaction</vt:lpstr>
      <vt:lpstr>Low satisfaction (n=5)</vt:lpstr>
      <vt:lpstr>PowerPoint Presentation</vt:lpstr>
      <vt:lpstr>PowerPoint Presentation</vt:lpstr>
      <vt:lpstr>Who am I  like?</vt:lpstr>
      <vt:lpstr>[Getting letters back] makes  you kind of feel that that even  though we’re not with them,  they still care,…they didn’t  just completely dismiss us.</vt:lpstr>
      <vt:lpstr>17 year, face-to-face contact with birth mother and grandmother</vt:lpstr>
      <vt:lpstr>PowerPoint Presentation</vt:lpstr>
      <vt:lpstr>PowerPoint Presentation</vt:lpstr>
      <vt:lpstr>Practice suggestions from young people</vt:lpstr>
      <vt:lpstr>PowerPoint Presentation</vt:lpstr>
      <vt:lpstr>Planning and supporting contact after adoption</vt:lpstr>
    </vt:vector>
  </TitlesOfParts>
  <Company>The Dartington hall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Martins</dc:creator>
  <cp:lastModifiedBy>Beth Neil (SWK)</cp:lastModifiedBy>
  <cp:revision>9</cp:revision>
  <cp:lastPrinted>2015-04-10T15:06:51Z</cp:lastPrinted>
  <dcterms:created xsi:type="dcterms:W3CDTF">2016-11-10T14:41:51Z</dcterms:created>
  <dcterms:modified xsi:type="dcterms:W3CDTF">2016-11-25T16:59:08Z</dcterms:modified>
</cp:coreProperties>
</file>